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174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8" y="726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408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33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341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8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18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891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840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03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19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56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38522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67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d2b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3446192" y="1482545"/>
            <a:ext cx="5384800" cy="2717800"/>
          </a:xfrm>
          <a:custGeom>
            <a:avLst/>
            <a:gdLst>
              <a:gd name="connsiteX0" fmla="*/ 313281 w 5384800"/>
              <a:gd name="connsiteY0" fmla="*/ 0 h 2717800"/>
              <a:gd name="connsiteX1" fmla="*/ 3682742 w 5384800"/>
              <a:gd name="connsiteY1" fmla="*/ 0 h 2717800"/>
              <a:gd name="connsiteX2" fmla="*/ 3128673 w 5384800"/>
              <a:gd name="connsiteY2" fmla="*/ 153838 h 2717800"/>
              <a:gd name="connsiteX3" fmla="*/ 433399 w 5384800"/>
              <a:gd name="connsiteY3" fmla="*/ 153838 h 2717800"/>
              <a:gd name="connsiteX4" fmla="*/ 187325 w 5384800"/>
              <a:gd name="connsiteY4" fmla="*/ 399912 h 2717800"/>
              <a:gd name="connsiteX5" fmla="*/ 187325 w 5384800"/>
              <a:gd name="connsiteY5" fmla="*/ 2317889 h 2717800"/>
              <a:gd name="connsiteX6" fmla="*/ 433399 w 5384800"/>
              <a:gd name="connsiteY6" fmla="*/ 2563963 h 2717800"/>
              <a:gd name="connsiteX7" fmla="*/ 4951401 w 5384800"/>
              <a:gd name="connsiteY7" fmla="*/ 2563963 h 2717800"/>
              <a:gd name="connsiteX8" fmla="*/ 5197475 w 5384800"/>
              <a:gd name="connsiteY8" fmla="*/ 2317889 h 2717800"/>
              <a:gd name="connsiteX9" fmla="*/ 5197475 w 5384800"/>
              <a:gd name="connsiteY9" fmla="*/ 2200275 h 2717800"/>
              <a:gd name="connsiteX10" fmla="*/ 5384800 w 5384800"/>
              <a:gd name="connsiteY10" fmla="*/ 2200275 h 2717800"/>
              <a:gd name="connsiteX11" fmla="*/ 5384800 w 5384800"/>
              <a:gd name="connsiteY11" fmla="*/ 2404519 h 2717800"/>
              <a:gd name="connsiteX12" fmla="*/ 5071519 w 5384800"/>
              <a:gd name="connsiteY12" fmla="*/ 2717800 h 2717800"/>
              <a:gd name="connsiteX13" fmla="*/ 313281 w 5384800"/>
              <a:gd name="connsiteY13" fmla="*/ 2717800 h 2717800"/>
              <a:gd name="connsiteX14" fmla="*/ 0 w 5384800"/>
              <a:gd name="connsiteY14" fmla="*/ 2404519 h 2717800"/>
              <a:gd name="connsiteX15" fmla="*/ 0 w 5384800"/>
              <a:gd name="connsiteY15" fmla="*/ 313281 h 2717800"/>
              <a:gd name="connsiteX16" fmla="*/ 313281 w 5384800"/>
              <a:gd name="connsiteY16" fmla="*/ 0 h 27178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84800" h="2717800">
                <a:moveTo>
                  <a:pt x="313281" y="0"/>
                </a:moveTo>
                <a:lnTo>
                  <a:pt x="3682742" y="0"/>
                </a:lnTo>
                <a:lnTo>
                  <a:pt x="3128673" y="153838"/>
                </a:lnTo>
                <a:lnTo>
                  <a:pt x="433399" y="153838"/>
                </a:lnTo>
                <a:cubicBezTo>
                  <a:pt x="297496" y="153838"/>
                  <a:pt x="187325" y="264009"/>
                  <a:pt x="187325" y="399912"/>
                </a:cubicBezTo>
                <a:lnTo>
                  <a:pt x="187325" y="2317889"/>
                </a:lnTo>
                <a:cubicBezTo>
                  <a:pt x="187325" y="2453792"/>
                  <a:pt x="297496" y="2563963"/>
                  <a:pt x="433399" y="2563963"/>
                </a:cubicBezTo>
                <a:lnTo>
                  <a:pt x="4951401" y="2563963"/>
                </a:lnTo>
                <a:cubicBezTo>
                  <a:pt x="5087304" y="2563963"/>
                  <a:pt x="5197475" y="2453792"/>
                  <a:pt x="5197475" y="2317889"/>
                </a:cubicBezTo>
                <a:lnTo>
                  <a:pt x="5197475" y="2200275"/>
                </a:lnTo>
                <a:lnTo>
                  <a:pt x="5384800" y="2200275"/>
                </a:lnTo>
                <a:lnTo>
                  <a:pt x="5384800" y="2404519"/>
                </a:lnTo>
                <a:cubicBezTo>
                  <a:pt x="5384800" y="2577539"/>
                  <a:pt x="5244539" y="2717800"/>
                  <a:pt x="5071519" y="2717800"/>
                </a:cubicBezTo>
                <a:lnTo>
                  <a:pt x="313281" y="2717800"/>
                </a:lnTo>
                <a:cubicBezTo>
                  <a:pt x="140261" y="2717800"/>
                  <a:pt x="0" y="2577539"/>
                  <a:pt x="0" y="2404519"/>
                </a:cubicBezTo>
                <a:lnTo>
                  <a:pt x="0" y="313281"/>
                </a:lnTo>
                <a:cubicBezTo>
                  <a:pt x="0" y="140261"/>
                  <a:pt x="140261" y="0"/>
                  <a:pt x="313281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081346" y="1820070"/>
            <a:ext cx="6946000" cy="3102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6600" b="1">
                <a:solidFill>
                  <a:prstClr val="white"/>
                </a:solidFill>
              </a:rPr>
              <a:t>부트스트랩 입문 </a:t>
            </a:r>
            <a:endParaRPr lang="ko-KR" altLang="en-US" sz="6600" b="1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ko-KR" altLang="en-US" sz="6600" b="1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2976292" y="4838700"/>
            <a:ext cx="5613400" cy="584200"/>
          </a:xfrm>
          <a:prstGeom prst="ellipse">
            <a:avLst/>
          </a:prstGeom>
          <a:solidFill>
            <a:schemeClr val="tx1">
              <a:alpha val="37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Shape 75"/>
          <p:cNvSpPr>
            <a:spLocks noChangeArrowheads="1"/>
          </p:cNvSpPr>
          <p:nvPr/>
        </p:nvSpPr>
        <p:spPr>
          <a:xfrm>
            <a:off x="7755372" y="5153025"/>
            <a:ext cx="3198378" cy="54071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ko-KR" altLang="en-US" sz="4400">
                <a:solidFill>
                  <a:schemeClr val="bg1"/>
                </a:solidFill>
                <a:latin typeface="+mj-ea"/>
                <a:ea typeface="+mj-ea"/>
                <a:cs typeface="헤드라인A"/>
                <a:sym typeface="헤드라인A"/>
              </a:rPr>
              <a:t>강사  허정식</a:t>
            </a:r>
            <a:endParaRPr lang="zh-CN" altLang="zh-CN" sz="4400">
              <a:solidFill>
                <a:schemeClr val="bg1"/>
              </a:solidFill>
              <a:latin typeface="+mj-ea"/>
              <a:ea typeface="+mj-ea"/>
              <a:cs typeface="헤드라인A"/>
              <a:sym typeface="헤드라인A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3989717" y="1340463"/>
            <a:ext cx="3725862" cy="3001963"/>
          </a:xfrm>
          <a:custGeom>
            <a:avLst/>
            <a:gdLst>
              <a:gd name="connsiteX0" fmla="*/ 0 w 3726180"/>
              <a:gd name="connsiteY0" fmla="*/ 922020 h 3002280"/>
              <a:gd name="connsiteX1" fmla="*/ 2506980 w 3726180"/>
              <a:gd name="connsiteY1" fmla="*/ 3002280 h 3002280"/>
              <a:gd name="connsiteX2" fmla="*/ 3726180 w 3726180"/>
              <a:gd name="connsiteY2" fmla="*/ 0 h 3002280"/>
              <a:gd name="connsiteX3" fmla="*/ 0 w 3726180"/>
              <a:gd name="connsiteY3" fmla="*/ 922020 h 300228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6180" h="3002280">
                <a:moveTo>
                  <a:pt x="0" y="922020"/>
                </a:moveTo>
                <a:lnTo>
                  <a:pt x="2506980" y="3002280"/>
                </a:lnTo>
                <a:lnTo>
                  <a:pt x="3726180" y="0"/>
                </a:lnTo>
                <a:lnTo>
                  <a:pt x="0" y="922020"/>
                </a:lnTo>
                <a:close/>
              </a:path>
            </a:pathLst>
          </a:custGeom>
          <a:noFill/>
          <a:ln w="3175" cap="flat">
            <a:solidFill>
              <a:schemeClr val="bg1">
                <a:alpha val="35000"/>
              </a:schemeClr>
            </a:solidFill>
            <a:miter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lIns="50800" tIns="50800" rIns="50800" bIns="50800" anchor="ctr">
            <a:spAutoFit/>
          </a:bodyPr>
          <a:lstStyle/>
          <a:p>
            <a:pPr algn="ctr" defTabSz="825500" latinLnBrk="1" hangingPunc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3200" kern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08709" y="342832"/>
            <a:ext cx="3845573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i="1" dirty="0">
                <a:solidFill>
                  <a:prstClr val="white"/>
                </a:solidFill>
              </a:rPr>
              <a:t>컴파일에 관하여</a:t>
            </a:r>
            <a:endParaRPr lang="en-US" altLang="ko-KR" sz="3600" b="1" i="1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FE8502-5F81-4C28-A54E-4E99938204F9}"/>
              </a:ext>
            </a:extLst>
          </p:cNvPr>
          <p:cNvSpPr txBox="1"/>
          <p:nvPr/>
        </p:nvSpPr>
        <p:spPr>
          <a:xfrm>
            <a:off x="1615423" y="3891985"/>
            <a:ext cx="2102482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if (</a:t>
            </a:r>
            <a:r>
              <a:rPr lang="en-US" altLang="ko-KR" sz="1600" dirty="0" err="1">
                <a:solidFill>
                  <a:schemeClr val="bg1"/>
                </a:solidFill>
              </a:rPr>
              <a:t>i</a:t>
            </a:r>
            <a:r>
              <a:rPr lang="en-US" altLang="ko-KR" sz="1600" dirty="0">
                <a:solidFill>
                  <a:schemeClr val="bg1"/>
                </a:solidFill>
              </a:rPr>
              <a:t>&gt;0) {</a:t>
            </a:r>
          </a:p>
          <a:p>
            <a:pPr lvl="1"/>
            <a:r>
              <a:rPr lang="en-US" altLang="ko-KR" sz="1600" dirty="0" err="1">
                <a:solidFill>
                  <a:schemeClr val="bg1"/>
                </a:solidFill>
              </a:rPr>
              <a:t>i</a:t>
            </a:r>
            <a:r>
              <a:rPr lang="en-US" altLang="ko-KR" sz="1600" dirty="0">
                <a:solidFill>
                  <a:schemeClr val="bg1"/>
                </a:solidFill>
              </a:rPr>
              <a:t> = </a:t>
            </a:r>
            <a:r>
              <a:rPr lang="en-US" altLang="ko-KR" sz="1600" dirty="0" err="1">
                <a:solidFill>
                  <a:schemeClr val="bg1"/>
                </a:solidFill>
              </a:rPr>
              <a:t>i</a:t>
            </a:r>
            <a:r>
              <a:rPr lang="en-US" altLang="ko-KR" sz="1600" dirty="0">
                <a:solidFill>
                  <a:schemeClr val="bg1"/>
                </a:solidFill>
              </a:rPr>
              <a:t>*10;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ko-KR" sz="1600" dirty="0" err="1">
                <a:solidFill>
                  <a:schemeClr val="bg1"/>
                </a:solidFill>
              </a:rPr>
              <a:t>i</a:t>
            </a:r>
            <a:r>
              <a:rPr lang="en-US" altLang="ko-KR" sz="1600" dirty="0">
                <a:solidFill>
                  <a:schemeClr val="bg1"/>
                </a:solidFill>
              </a:rPr>
              <a:t> = </a:t>
            </a:r>
            <a:r>
              <a:rPr lang="en-US" altLang="ko-KR" sz="1600" dirty="0" err="1">
                <a:solidFill>
                  <a:schemeClr val="bg1"/>
                </a:solidFill>
              </a:rPr>
              <a:t>i</a:t>
            </a:r>
            <a:r>
              <a:rPr lang="en-US" altLang="ko-KR" sz="1600" dirty="0">
                <a:solidFill>
                  <a:schemeClr val="bg1"/>
                </a:solidFill>
              </a:rPr>
              <a:t> – j;</a:t>
            </a:r>
          </a:p>
          <a:p>
            <a:r>
              <a:rPr lang="en-US" altLang="ko-KR" sz="1600" dirty="0" err="1">
                <a:solidFill>
                  <a:schemeClr val="bg1"/>
                </a:solidFill>
              </a:rPr>
              <a:t>System.out.println</a:t>
            </a:r>
            <a:r>
              <a:rPr lang="en-US" altLang="ko-KR" sz="1600" dirty="0">
                <a:solidFill>
                  <a:schemeClr val="bg1"/>
                </a:solidFill>
              </a:rPr>
              <a:t>(</a:t>
            </a:r>
            <a:r>
              <a:rPr lang="en-US" altLang="ko-KR" sz="1600" dirty="0" err="1">
                <a:solidFill>
                  <a:schemeClr val="bg1"/>
                </a:solidFill>
              </a:rPr>
              <a:t>i</a:t>
            </a:r>
            <a:r>
              <a:rPr lang="en-US" altLang="ko-KR" sz="1600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F2116A4-00E5-4428-A98A-E8E3DA144A33}"/>
              </a:ext>
            </a:extLst>
          </p:cNvPr>
          <p:cNvSpPr/>
          <p:nvPr/>
        </p:nvSpPr>
        <p:spPr>
          <a:xfrm>
            <a:off x="5240357" y="4228995"/>
            <a:ext cx="1500198" cy="7022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컴파일러</a:t>
            </a:r>
          </a:p>
        </p:txBody>
      </p:sp>
      <p:sp>
        <p:nvSpPr>
          <p:cNvPr id="6" name="오른쪽 화살표 14">
            <a:extLst>
              <a:ext uri="{FF2B5EF4-FFF2-40B4-BE49-F238E27FC236}">
                <a16:creationId xmlns:a16="http://schemas.microsoft.com/office/drawing/2014/main" id="{62270FFC-E651-46D0-AEE7-19ADD5107A4D}"/>
              </a:ext>
            </a:extLst>
          </p:cNvPr>
          <p:cNvSpPr/>
          <p:nvPr/>
        </p:nvSpPr>
        <p:spPr>
          <a:xfrm>
            <a:off x="4077381" y="4404757"/>
            <a:ext cx="848405" cy="28575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5D1838-1EF4-4CFA-9920-01F93FD74D9A}"/>
              </a:ext>
            </a:extLst>
          </p:cNvPr>
          <p:cNvSpPr txBox="1"/>
          <p:nvPr/>
        </p:nvSpPr>
        <p:spPr>
          <a:xfrm>
            <a:off x="8052471" y="3959478"/>
            <a:ext cx="178595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0101000001000101010011110101101010100101110101010101000010001110000000</a:t>
            </a:r>
          </a:p>
        </p:txBody>
      </p:sp>
      <p:sp>
        <p:nvSpPr>
          <p:cNvPr id="8" name="오른쪽 화살표 16">
            <a:extLst>
              <a:ext uri="{FF2B5EF4-FFF2-40B4-BE49-F238E27FC236}">
                <a16:creationId xmlns:a16="http://schemas.microsoft.com/office/drawing/2014/main" id="{4AD3854A-A91F-4CDC-9F74-AB10F10AEC2E}"/>
              </a:ext>
            </a:extLst>
          </p:cNvPr>
          <p:cNvSpPr/>
          <p:nvPr/>
        </p:nvSpPr>
        <p:spPr>
          <a:xfrm>
            <a:off x="7008668" y="4404757"/>
            <a:ext cx="885265" cy="28575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6CF0EE-9BD2-4401-9A71-693553B63473}"/>
              </a:ext>
            </a:extLst>
          </p:cNvPr>
          <p:cNvSpPr txBox="1"/>
          <p:nvPr/>
        </p:nvSpPr>
        <p:spPr>
          <a:xfrm>
            <a:off x="1835875" y="5273591"/>
            <a:ext cx="1882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소스 프로그램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2C9C2F-31D4-474A-BA1E-D5535DA35E55}"/>
              </a:ext>
            </a:extLst>
          </p:cNvPr>
          <p:cNvSpPr txBox="1"/>
          <p:nvPr/>
        </p:nvSpPr>
        <p:spPr>
          <a:xfrm>
            <a:off x="8533092" y="5331586"/>
            <a:ext cx="922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기계어</a:t>
            </a:r>
          </a:p>
        </p:txBody>
      </p:sp>
      <p:sp>
        <p:nvSpPr>
          <p:cNvPr id="11" name="아래쪽 화살표 19">
            <a:extLst>
              <a:ext uri="{FF2B5EF4-FFF2-40B4-BE49-F238E27FC236}">
                <a16:creationId xmlns:a16="http://schemas.microsoft.com/office/drawing/2014/main" id="{90EF2368-024B-4E24-B0A8-A5F99F4AAD13}"/>
              </a:ext>
            </a:extLst>
          </p:cNvPr>
          <p:cNvSpPr/>
          <p:nvPr/>
        </p:nvSpPr>
        <p:spPr>
          <a:xfrm>
            <a:off x="2646335" y="3273327"/>
            <a:ext cx="214314" cy="57150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FF168F-6220-44BD-8D64-B19BE6144E68}"/>
              </a:ext>
            </a:extLst>
          </p:cNvPr>
          <p:cNvSpPr txBox="1"/>
          <p:nvPr/>
        </p:nvSpPr>
        <p:spPr>
          <a:xfrm>
            <a:off x="3447652" y="2171505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소스 프로그램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편집 및 개발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14" name="위쪽 화살표 26">
            <a:extLst>
              <a:ext uri="{FF2B5EF4-FFF2-40B4-BE49-F238E27FC236}">
                <a16:creationId xmlns:a16="http://schemas.microsoft.com/office/drawing/2014/main" id="{89EA4374-DB40-480D-9627-2C728587A255}"/>
              </a:ext>
            </a:extLst>
          </p:cNvPr>
          <p:cNvSpPr/>
          <p:nvPr/>
        </p:nvSpPr>
        <p:spPr>
          <a:xfrm>
            <a:off x="8821030" y="3143347"/>
            <a:ext cx="285752" cy="642942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3C3D75-2306-49D6-8F7E-7D7378C35E60}"/>
              </a:ext>
            </a:extLst>
          </p:cNvPr>
          <p:cNvSpPr txBox="1"/>
          <p:nvPr/>
        </p:nvSpPr>
        <p:spPr>
          <a:xfrm>
            <a:off x="6518314" y="220025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프로그램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 실행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A5CBF1-4057-41DF-B3CF-2096CA425A42}"/>
              </a:ext>
            </a:extLst>
          </p:cNvPr>
          <p:cNvSpPr txBox="1"/>
          <p:nvPr/>
        </p:nvSpPr>
        <p:spPr>
          <a:xfrm>
            <a:off x="6969720" y="486664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컴파일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27E75D86-BE76-4CF3-A699-665102195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875" y="1879903"/>
            <a:ext cx="1620920" cy="1298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3">
            <a:extLst>
              <a:ext uri="{FF2B5EF4-FFF2-40B4-BE49-F238E27FC236}">
                <a16:creationId xmlns:a16="http://schemas.microsoft.com/office/drawing/2014/main" id="{97F21C1E-9B7E-40A2-94E9-C17759D9F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686" y="1615187"/>
            <a:ext cx="1744997" cy="1434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994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606198" y="342832"/>
            <a:ext cx="3845573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i="1">
                <a:solidFill>
                  <a:prstClr val="white"/>
                </a:solidFill>
              </a:rPr>
              <a:t>컴파일에 관하여</a:t>
            </a:r>
            <a:endParaRPr lang="en-US" altLang="ko-KR" sz="3600" b="1" i="1" dirty="0">
              <a:solidFill>
                <a:prstClr val="white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671CFDA-6AE0-44FF-B575-05A60A30DE63}"/>
              </a:ext>
            </a:extLst>
          </p:cNvPr>
          <p:cNvSpPr/>
          <p:nvPr/>
        </p:nvSpPr>
        <p:spPr>
          <a:xfrm>
            <a:off x="1355901" y="3295425"/>
            <a:ext cx="3635199" cy="1790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/>
              <a:t>3+4 </a:t>
            </a:r>
            <a:endParaRPr lang="ko-KR" altLang="en-US" sz="8000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01178852-346D-4ECA-BEDE-54D18CF3CC94}"/>
              </a:ext>
            </a:extLst>
          </p:cNvPr>
          <p:cNvSpPr/>
          <p:nvPr/>
        </p:nvSpPr>
        <p:spPr>
          <a:xfrm>
            <a:off x="5421686" y="3789339"/>
            <a:ext cx="2511544" cy="698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987CA07-F5A4-4CC4-9AC1-E5748512F9AF}"/>
              </a:ext>
            </a:extLst>
          </p:cNvPr>
          <p:cNvSpPr/>
          <p:nvPr/>
        </p:nvSpPr>
        <p:spPr>
          <a:xfrm>
            <a:off x="8717820" y="3295425"/>
            <a:ext cx="2590249" cy="1790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/>
              <a:t>CPU </a:t>
            </a:r>
            <a:endParaRPr lang="ko-KR" altLang="en-US" sz="80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E6EBBB3-EBBB-4931-A583-F5F536FC8565}"/>
              </a:ext>
            </a:extLst>
          </p:cNvPr>
          <p:cNvSpPr/>
          <p:nvPr/>
        </p:nvSpPr>
        <p:spPr>
          <a:xfrm>
            <a:off x="3753875" y="1811440"/>
            <a:ext cx="5337212" cy="1312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/>
              <a:t>어떻게 연산을 시킬까</a:t>
            </a:r>
            <a:r>
              <a:rPr lang="en-US" altLang="ko-KR" sz="4000" dirty="0"/>
              <a:t>?</a:t>
            </a:r>
            <a:r>
              <a:rPr lang="ko-KR" altLang="en-US" sz="4000" dirty="0"/>
              <a:t> </a:t>
            </a:r>
            <a:r>
              <a:rPr lang="en-US" altLang="ko-KR" sz="4000" dirty="0"/>
              <a:t> 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8102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466498" y="110838"/>
            <a:ext cx="3845573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i="1" dirty="0">
                <a:solidFill>
                  <a:prstClr val="white"/>
                </a:solidFill>
              </a:rPr>
              <a:t>컴파일에 관하여</a:t>
            </a:r>
            <a:endParaRPr lang="en-US" altLang="ko-KR" sz="3600" b="1" i="1" dirty="0">
              <a:solidFill>
                <a:prstClr val="white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FEC76BD-714E-4CF4-97DE-FC720046C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930" y="927087"/>
            <a:ext cx="10432142" cy="521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61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466498" y="110838"/>
            <a:ext cx="3845573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i="1" dirty="0">
                <a:solidFill>
                  <a:prstClr val="white"/>
                </a:solidFill>
              </a:rPr>
              <a:t>컴파일에 관하여</a:t>
            </a:r>
            <a:endParaRPr lang="en-US" altLang="ko-KR" sz="3600" b="1" i="1" dirty="0">
              <a:solidFill>
                <a:prstClr val="white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D397C91-7A8E-4753-9841-7FF0D1B2B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927086"/>
            <a:ext cx="10562772" cy="518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2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606198" y="342832"/>
            <a:ext cx="3845573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i="1">
                <a:solidFill>
                  <a:prstClr val="white"/>
                </a:solidFill>
              </a:rPr>
              <a:t>컴파일에 관하여</a:t>
            </a:r>
            <a:endParaRPr lang="en-US" altLang="ko-KR" sz="3600" b="1" i="1" dirty="0">
              <a:solidFill>
                <a:prstClr val="white"/>
              </a:solidFill>
            </a:endParaRPr>
          </a:p>
        </p:txBody>
      </p:sp>
      <p:sp>
        <p:nvSpPr>
          <p:cNvPr id="39" name="화살표: 위쪽/아래쪽 38">
            <a:extLst>
              <a:ext uri="{FF2B5EF4-FFF2-40B4-BE49-F238E27FC236}">
                <a16:creationId xmlns:a16="http://schemas.microsoft.com/office/drawing/2014/main" id="{69362329-136E-4E9C-AFFC-0B20B9636D5C}"/>
              </a:ext>
            </a:extLst>
          </p:cNvPr>
          <p:cNvSpPr/>
          <p:nvPr/>
        </p:nvSpPr>
        <p:spPr>
          <a:xfrm rot="5400000" flipH="1">
            <a:off x="6192937" y="-73239"/>
            <a:ext cx="96104" cy="4716271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39566A-290A-4E9C-8B36-4A8B09A730A5}"/>
              </a:ext>
            </a:extLst>
          </p:cNvPr>
          <p:cNvSpPr txBox="1"/>
          <p:nvPr/>
        </p:nvSpPr>
        <p:spPr>
          <a:xfrm>
            <a:off x="1144782" y="866693"/>
            <a:ext cx="5778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연산은 </a:t>
            </a:r>
            <a:r>
              <a:rPr lang="en-US" altLang="ko-KR" sz="3200" dirty="0">
                <a:solidFill>
                  <a:schemeClr val="bg1"/>
                </a:solidFill>
              </a:rPr>
              <a:t>CPU </a:t>
            </a:r>
            <a:r>
              <a:rPr lang="ko-KR" altLang="en-US" sz="3200" dirty="0">
                <a:solidFill>
                  <a:schemeClr val="bg1"/>
                </a:solidFill>
              </a:rPr>
              <a:t>만이 </a:t>
            </a:r>
            <a:r>
              <a:rPr lang="ko-KR" altLang="en-US" sz="3200" dirty="0" err="1">
                <a:solidFill>
                  <a:schemeClr val="bg1"/>
                </a:solidFill>
              </a:rPr>
              <a:t>할수</a:t>
            </a:r>
            <a:r>
              <a:rPr lang="ko-KR" altLang="en-US" sz="3200" dirty="0">
                <a:solidFill>
                  <a:schemeClr val="bg1"/>
                </a:solidFill>
              </a:rPr>
              <a:t> 있음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05A1D3B-C329-4312-ACF4-1A26A23A5D9B}"/>
              </a:ext>
            </a:extLst>
          </p:cNvPr>
          <p:cNvSpPr txBox="1"/>
          <p:nvPr/>
        </p:nvSpPr>
        <p:spPr>
          <a:xfrm>
            <a:off x="1024233" y="1576711"/>
            <a:ext cx="5899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예</a:t>
            </a:r>
            <a:r>
              <a:rPr lang="en-US" altLang="ko-KR" sz="2000" dirty="0">
                <a:solidFill>
                  <a:schemeClr val="bg1"/>
                </a:solidFill>
              </a:rPr>
              <a:t>) 32</a:t>
            </a:r>
            <a:r>
              <a:rPr lang="ko-KR" altLang="en-US" sz="2000" dirty="0">
                <a:solidFill>
                  <a:schemeClr val="bg1"/>
                </a:solidFill>
              </a:rPr>
              <a:t>개의 선중 </a:t>
            </a:r>
            <a:r>
              <a:rPr lang="en-US" altLang="ko-KR" sz="2000" dirty="0">
                <a:solidFill>
                  <a:schemeClr val="bg1"/>
                </a:solidFill>
              </a:rPr>
              <a:t>3</a:t>
            </a:r>
            <a:r>
              <a:rPr lang="ko-KR" altLang="en-US" sz="2000" dirty="0">
                <a:solidFill>
                  <a:schemeClr val="bg1"/>
                </a:solidFill>
              </a:rPr>
              <a:t>개를 연산 명령어로 할당 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5984DB8-BC2C-4321-B654-E21B4C96DA9B}"/>
              </a:ext>
            </a:extLst>
          </p:cNvPr>
          <p:cNvSpPr/>
          <p:nvPr/>
        </p:nvSpPr>
        <p:spPr>
          <a:xfrm>
            <a:off x="1978244" y="2102064"/>
            <a:ext cx="1614633" cy="34822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CPU</a:t>
            </a:r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F9541A87-8A43-48AB-9CFD-88892E058BF1}"/>
              </a:ext>
            </a:extLst>
          </p:cNvPr>
          <p:cNvSpPr/>
          <p:nvPr/>
        </p:nvSpPr>
        <p:spPr>
          <a:xfrm>
            <a:off x="9060262" y="2038414"/>
            <a:ext cx="1614633" cy="34822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메모리 </a:t>
            </a:r>
          </a:p>
        </p:txBody>
      </p:sp>
      <p:sp>
        <p:nvSpPr>
          <p:cNvPr id="48" name="화살표: 위쪽/아래쪽 47">
            <a:extLst>
              <a:ext uri="{FF2B5EF4-FFF2-40B4-BE49-F238E27FC236}">
                <a16:creationId xmlns:a16="http://schemas.microsoft.com/office/drawing/2014/main" id="{22FBAB7B-5364-42F3-961A-CD9BF7C1F18D}"/>
              </a:ext>
            </a:extLst>
          </p:cNvPr>
          <p:cNvSpPr/>
          <p:nvPr/>
        </p:nvSpPr>
        <p:spPr>
          <a:xfrm rot="5400000" flipH="1">
            <a:off x="6192937" y="181023"/>
            <a:ext cx="96104" cy="4716271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화살표: 위쪽/아래쪽 48">
            <a:extLst>
              <a:ext uri="{FF2B5EF4-FFF2-40B4-BE49-F238E27FC236}">
                <a16:creationId xmlns:a16="http://schemas.microsoft.com/office/drawing/2014/main" id="{B702F19A-5F48-4EFC-9F7C-A0F95A87C0B1}"/>
              </a:ext>
            </a:extLst>
          </p:cNvPr>
          <p:cNvSpPr/>
          <p:nvPr/>
        </p:nvSpPr>
        <p:spPr>
          <a:xfrm rot="5400000" flipH="1">
            <a:off x="6222359" y="472942"/>
            <a:ext cx="96104" cy="4716271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35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d2b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764009" y="110837"/>
            <a:ext cx="3845573" cy="725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i="1">
                <a:solidFill>
                  <a:prstClr val="white"/>
                </a:solidFill>
              </a:rPr>
              <a:t>그리드 시스템</a:t>
            </a:r>
            <a:endParaRPr lang="ko-KR" altLang="en-US" sz="2800" b="1" i="1">
              <a:solidFill>
                <a:prstClr val="white"/>
              </a:solidFill>
            </a:endParaRPr>
          </a:p>
        </p:txBody>
      </p:sp>
      <p:grpSp>
        <p:nvGrpSpPr>
          <p:cNvPr id="35" name="组合 1"/>
          <p:cNvGrpSpPr/>
          <p:nvPr/>
        </p:nvGrpSpPr>
        <p:grpSpPr>
          <a:xfrm rot="0">
            <a:off x="1093550" y="3428999"/>
            <a:ext cx="10527245" cy="1638089"/>
            <a:chOff x="1979878" y="3390019"/>
            <a:chExt cx="3094335" cy="8342255"/>
          </a:xfrm>
        </p:grpSpPr>
        <p:sp>
          <p:nvSpPr>
            <p:cNvPr id="41" name="Shape 529"/>
            <p:cNvSpPr/>
            <p:nvPr/>
          </p:nvSpPr>
          <p:spPr>
            <a:xfrm>
              <a:off x="2029344" y="5112418"/>
              <a:ext cx="3044868" cy="6619855"/>
            </a:xfrm>
            <a:prstGeom prst="rect">
              <a:avLst/>
            </a:prstGeom>
            <a:noFill/>
            <a:ln w="12700" cap="flat">
              <a:noFill/>
              <a:miter/>
            </a:ln>
            <a:effectLst/>
          </p:spPr>
          <p:txBody>
            <a:bodyPr wrap="square" lIns="17145" tIns="17145" rIns="17145" bIns="17145">
              <a:spAutoFit/>
            </a:bodyPr>
            <a:lstStyle>
              <a:lvl1pPr algn="l" defTabSz="914400">
                <a:lnSpc>
                  <a:spcPct val="130000"/>
                </a:lnSpc>
                <a:defRPr sz="13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 algn="ctr">
                <a:defRPr/>
              </a:pPr>
              <a:r>
                <a:rPr lang="ko-KR" altLang="en-US" sz="4000">
                  <a:solidFill>
                    <a:schemeClr val="bg1"/>
                  </a:solidFill>
                  <a:latin typeface="궁서"/>
                  <a:ea typeface="궁서"/>
                </a:rPr>
                <a:t> </a:t>
              </a:r>
              <a:endParaRPr lang="ko-KR" altLang="en-US" sz="4000">
                <a:solidFill>
                  <a:schemeClr val="bg1"/>
                </a:solidFill>
                <a:latin typeface="궁서"/>
                <a:ea typeface="궁서"/>
              </a:endParaRPr>
            </a:p>
            <a:p>
              <a:pPr lvl="0">
                <a:defRPr/>
              </a:pPr>
              <a:endParaRPr lang="en-US" altLang="ko-KR" sz="240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0" name="Shape 543"/>
            <p:cNvSpPr>
              <a:spLocks noChangeArrowheads="1"/>
            </p:cNvSpPr>
            <p:nvPr/>
          </p:nvSpPr>
          <p:spPr>
            <a:xfrm>
              <a:off x="1979878" y="3390019"/>
              <a:ext cx="70035" cy="70035"/>
            </a:xfrm>
            <a:custGeom>
              <a:avLst/>
              <a:gdLst>
                <a:gd name="T0" fmla="*/ 16796 w 19679"/>
                <a:gd name="T1" fmla="*/ 2882 h 19679"/>
                <a:gd name="T2" fmla="*/ 16796 w 19679"/>
                <a:gd name="T3" fmla="*/ 16796 h 19679"/>
                <a:gd name="T4" fmla="*/ 2882 w 19679"/>
                <a:gd name="T5" fmla="*/ 16796 h 19679"/>
                <a:gd name="T6" fmla="*/ 2882 w 19679"/>
                <a:gd name="T7" fmla="*/ 2882 h 19679"/>
                <a:gd name="T8" fmla="*/ 16796 w 19679"/>
                <a:gd name="T9" fmla="*/ 2882 h 1967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/>
            </a:p>
          </p:txBody>
        </p:sp>
      </p:grpSp>
      <p:sp>
        <p:nvSpPr>
          <p:cNvPr id="43" name=""/>
          <p:cNvSpPr/>
          <p:nvPr/>
        </p:nvSpPr>
        <p:spPr>
          <a:xfrm>
            <a:off x="1283073" y="1019735"/>
            <a:ext cx="10186148" cy="108697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4000">
                <a:solidFill>
                  <a:schemeClr val="bg1"/>
                </a:solidFill>
                <a:latin typeface="궁서"/>
                <a:ea typeface="궁서"/>
              </a:rPr>
              <a:t>부트스트랩 그리드 시스템</a:t>
            </a:r>
            <a:endParaRPr lang="ko-KR" altLang="en-US" sz="4000">
              <a:solidFill>
                <a:schemeClr val="bg1"/>
              </a:solidFill>
              <a:latin typeface="궁서"/>
              <a:ea typeface="궁서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335895" y="2560052"/>
            <a:ext cx="10207176" cy="3100289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60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6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d2b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595922" y="211691"/>
            <a:ext cx="3845573" cy="729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i="1">
                <a:solidFill>
                  <a:prstClr val="white"/>
                </a:solidFill>
              </a:rPr>
              <a:t>제일 중요</a:t>
            </a:r>
            <a:endParaRPr lang="ko-KR" altLang="en-US" sz="2800" b="1" i="1">
              <a:solidFill>
                <a:prstClr val="white"/>
              </a:solidFill>
            </a:endParaRPr>
          </a:p>
        </p:txBody>
      </p:sp>
      <p:sp>
        <p:nvSpPr>
          <p:cNvPr id="40" name="Shape 543"/>
          <p:cNvSpPr>
            <a:spLocks noChangeArrowheads="1"/>
          </p:cNvSpPr>
          <p:nvPr/>
        </p:nvSpPr>
        <p:spPr>
          <a:xfrm>
            <a:off x="992697" y="1221913"/>
            <a:ext cx="229633" cy="4051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pPr eaLnBrk="0" hangingPunct="0">
              <a:defRPr/>
            </a:pPr>
            <a:endParaRPr lang="zh-CN" altLang="en-US"/>
          </a:p>
        </p:txBody>
      </p:sp>
      <p:sp>
        <p:nvSpPr>
          <p:cNvPr id="43" name="직사각형 35"/>
          <p:cNvSpPr/>
          <p:nvPr/>
        </p:nvSpPr>
        <p:spPr>
          <a:xfrm>
            <a:off x="1304940" y="1170911"/>
            <a:ext cx="10255338" cy="903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zh-TW" sz="5400">
                <a:solidFill>
                  <a:srgbClr val="ffffff"/>
                </a:solidFill>
                <a:effectLst/>
              </a:rPr>
              <a:t>Grid Classes</a:t>
            </a:r>
            <a:r>
              <a:rPr lang="en-US" altLang="ko-KR" sz="5400">
                <a:solidFill>
                  <a:srgbClr val="ffffff"/>
                </a:solidFill>
                <a:effectLst/>
              </a:rPr>
              <a:t>(</a:t>
            </a:r>
            <a:r>
              <a:rPr lang="ko-KR" altLang="en-US" sz="5400">
                <a:solidFill>
                  <a:srgbClr val="ffffff"/>
                </a:solidFill>
                <a:effectLst/>
              </a:rPr>
              <a:t>합이 </a:t>
            </a:r>
            <a:r>
              <a:rPr lang="en-US" altLang="ko-KR" sz="5400">
                <a:solidFill>
                  <a:srgbClr val="ffffff"/>
                </a:solidFill>
                <a:effectLst/>
              </a:rPr>
              <a:t>12</a:t>
            </a:r>
            <a:r>
              <a:rPr lang="ko-KR" altLang="en-US" sz="5400">
                <a:solidFill>
                  <a:srgbClr val="ffffff"/>
                </a:solidFill>
                <a:effectLst/>
              </a:rPr>
              <a:t>개</a:t>
            </a:r>
            <a:r>
              <a:rPr lang="en-US" altLang="ko-KR" sz="5400">
                <a:solidFill>
                  <a:srgbClr val="ffffff"/>
                </a:solidFill>
                <a:effectLst/>
              </a:rPr>
              <a:t>)</a:t>
            </a:r>
            <a:endParaRPr lang="en-US" altLang="ko-KR" sz="5400">
              <a:solidFill>
                <a:srgbClr val="ffffff"/>
              </a:solidFill>
              <a:effectLst/>
            </a:endParaRPr>
          </a:p>
        </p:txBody>
      </p:sp>
      <p:pic>
        <p:nvPicPr>
          <p:cNvPr id="44" name="Picture 1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44670" y="2236138"/>
            <a:ext cx="10325857" cy="3425318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60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6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d2b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595922" y="211691"/>
            <a:ext cx="3845573" cy="729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i="1">
                <a:solidFill>
                  <a:prstClr val="white"/>
                </a:solidFill>
              </a:rPr>
              <a:t>제일 중요</a:t>
            </a:r>
            <a:endParaRPr lang="ko-KR" altLang="en-US" sz="2800" b="1" i="1">
              <a:solidFill>
                <a:prstClr val="white"/>
              </a:solidFill>
            </a:endParaRPr>
          </a:p>
        </p:txBody>
      </p:sp>
      <p:sp>
        <p:nvSpPr>
          <p:cNvPr id="40" name="Shape 543"/>
          <p:cNvSpPr>
            <a:spLocks noChangeArrowheads="1"/>
          </p:cNvSpPr>
          <p:nvPr/>
        </p:nvSpPr>
        <p:spPr>
          <a:xfrm>
            <a:off x="992697" y="1221913"/>
            <a:ext cx="229633" cy="4051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pPr eaLnBrk="0" hangingPunct="0">
              <a:defRPr/>
            </a:pPr>
            <a:endParaRPr lang="zh-CN" altLang="en-US"/>
          </a:p>
        </p:txBody>
      </p:sp>
      <p:sp>
        <p:nvSpPr>
          <p:cNvPr id="43" name="직사각형 35"/>
          <p:cNvSpPr/>
          <p:nvPr/>
        </p:nvSpPr>
        <p:spPr>
          <a:xfrm>
            <a:off x="1316146" y="823528"/>
            <a:ext cx="10255338" cy="641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3600">
                <a:solidFill>
                  <a:srgbClr val="ffffff"/>
                </a:solidFill>
                <a:effectLst/>
              </a:rPr>
              <a:t>간단 예제</a:t>
            </a:r>
            <a:endParaRPr lang="ko-KR" altLang="en-US" sz="3600">
              <a:solidFill>
                <a:srgbClr val="ffffff"/>
              </a:solidFill>
              <a:effectLst/>
            </a:endParaRPr>
          </a:p>
        </p:txBody>
      </p:sp>
      <p:pic>
        <p:nvPicPr>
          <p:cNvPr id="45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1747709" y="1953770"/>
            <a:ext cx="9671492" cy="4213627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60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6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764012" y="110838"/>
            <a:ext cx="3845573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i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문자열 클래스</a:t>
            </a:r>
            <a:endParaRPr kumimoji="0" lang="en-US" altLang="ko-KR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5" name="组合 1">
            <a:extLst>
              <a:ext uri="{FF2B5EF4-FFF2-40B4-BE49-F238E27FC236}">
                <a16:creationId xmlns:a16="http://schemas.microsoft.com/office/drawing/2014/main" id="{0A15DAB5-2087-44F4-A1EF-0DED81BFA337}"/>
              </a:ext>
            </a:extLst>
          </p:cNvPr>
          <p:cNvGrpSpPr>
            <a:grpSpLocks/>
          </p:cNvGrpSpPr>
          <p:nvPr/>
        </p:nvGrpSpPr>
        <p:grpSpPr bwMode="auto">
          <a:xfrm>
            <a:off x="1093550" y="1150628"/>
            <a:ext cx="10516035" cy="1093184"/>
            <a:chOff x="1979878" y="2157795"/>
            <a:chExt cx="3091040" cy="1368173"/>
          </a:xfrm>
        </p:grpSpPr>
        <p:sp>
          <p:nvSpPr>
            <p:cNvPr id="41" name="Shape 529">
              <a:extLst>
                <a:ext uri="{FF2B5EF4-FFF2-40B4-BE49-F238E27FC236}">
                  <a16:creationId xmlns:a16="http://schemas.microsoft.com/office/drawing/2014/main" id="{E5D079B5-9A83-40D5-8EFB-50961F7DD67F}"/>
                </a:ext>
              </a:extLst>
            </p:cNvPr>
            <p:cNvSpPr/>
            <p:nvPr/>
          </p:nvSpPr>
          <p:spPr bwMode="auto">
            <a:xfrm>
              <a:off x="2026050" y="2157795"/>
              <a:ext cx="3044868" cy="13681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7145" tIns="17145" rIns="17145" bIns="17145">
              <a:spAutoFit/>
            </a:bodyPr>
            <a:lstStyle>
              <a:lvl1pPr algn="l" defTabSz="914400">
                <a:lnSpc>
                  <a:spcPct val="130000"/>
                </a:lnSpc>
                <a:defRPr sz="13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HTML</a:t>
              </a:r>
              <a:r>
                <a:rPr lang="ko-KR" altLang="en-US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 에서 제공하고 있는 문자열 관련 </a:t>
              </a:r>
              <a:r>
                <a:rPr lang="en-US" altLang="ko-KR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CSS</a:t>
              </a:r>
              <a:r>
                <a:rPr lang="ko-KR" altLang="en-US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에 더 세밀하게 </a:t>
              </a:r>
              <a:r>
                <a:rPr lang="ko-KR" altLang="en-US" sz="2800" dirty="0" err="1">
                  <a:solidFill>
                    <a:prstClr val="white"/>
                  </a:solidFill>
                  <a:latin typeface="맑은 고딕" panose="020B0503020000020004" pitchFamily="50" charset="-127"/>
                </a:rPr>
                <a:t>꾸밀수</a:t>
              </a:r>
              <a:r>
                <a:rPr lang="ko-KR" altLang="en-US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 있도록 다양한 클래스를 제공하고 있다</a:t>
              </a:r>
              <a:endPara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cs typeface="Arial"/>
                <a:sym typeface="Arial"/>
              </a:endParaRPr>
            </a:p>
          </p:txBody>
        </p:sp>
        <p:sp>
          <p:nvSpPr>
            <p:cNvPr id="40" name="Shape 543">
              <a:extLst>
                <a:ext uri="{FF2B5EF4-FFF2-40B4-BE49-F238E27FC236}">
                  <a16:creationId xmlns:a16="http://schemas.microsoft.com/office/drawing/2014/main" id="{839EBF03-2A16-4F9E-8D98-688BB63F2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878" y="3390019"/>
              <a:ext cx="70035" cy="70035"/>
            </a:xfrm>
            <a:custGeom>
              <a:avLst/>
              <a:gdLst>
                <a:gd name="T0" fmla="*/ 16796 w 19679"/>
                <a:gd name="T1" fmla="*/ 2882 h 19679"/>
                <a:gd name="T2" fmla="*/ 16796 w 19679"/>
                <a:gd name="T3" fmla="*/ 16796 h 19679"/>
                <a:gd name="T4" fmla="*/ 2882 w 19679"/>
                <a:gd name="T5" fmla="*/ 16796 h 19679"/>
                <a:gd name="T6" fmla="*/ 2882 w 19679"/>
                <a:gd name="T7" fmla="*/ 2882 h 19679"/>
                <a:gd name="T8" fmla="*/ 16796 w 19679"/>
                <a:gd name="T9" fmla="*/ 2882 h 19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11AD555B-BAAD-4336-89F7-852616D88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932" y="2874049"/>
            <a:ext cx="9539868" cy="302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1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270412" y="110838"/>
            <a:ext cx="6275585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문자열 관련 태그들</a:t>
            </a:r>
            <a:endParaRPr kumimoji="0" lang="en-US" altLang="ko-KR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5" name="组合 1">
            <a:extLst>
              <a:ext uri="{FF2B5EF4-FFF2-40B4-BE49-F238E27FC236}">
                <a16:creationId xmlns:a16="http://schemas.microsoft.com/office/drawing/2014/main" id="{0A15DAB5-2087-44F4-A1EF-0DED81BFA337}"/>
              </a:ext>
            </a:extLst>
          </p:cNvPr>
          <p:cNvGrpSpPr>
            <a:grpSpLocks/>
          </p:cNvGrpSpPr>
          <p:nvPr/>
        </p:nvGrpSpPr>
        <p:grpSpPr bwMode="auto">
          <a:xfrm>
            <a:off x="1093550" y="1150628"/>
            <a:ext cx="10516035" cy="5085495"/>
            <a:chOff x="1979878" y="2157795"/>
            <a:chExt cx="3091040" cy="6364746"/>
          </a:xfrm>
        </p:grpSpPr>
        <p:sp>
          <p:nvSpPr>
            <p:cNvPr id="41" name="Shape 529">
              <a:extLst>
                <a:ext uri="{FF2B5EF4-FFF2-40B4-BE49-F238E27FC236}">
                  <a16:creationId xmlns:a16="http://schemas.microsoft.com/office/drawing/2014/main" id="{E5D079B5-9A83-40D5-8EFB-50961F7DD67F}"/>
                </a:ext>
              </a:extLst>
            </p:cNvPr>
            <p:cNvSpPr/>
            <p:nvPr/>
          </p:nvSpPr>
          <p:spPr bwMode="auto">
            <a:xfrm>
              <a:off x="2026050" y="2157795"/>
              <a:ext cx="3044868" cy="63647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7145" tIns="17145" rIns="17145" bIns="17145">
              <a:spAutoFit/>
            </a:bodyPr>
            <a:lstStyle>
              <a:lvl1pPr algn="l" defTabSz="914400">
                <a:lnSpc>
                  <a:spcPct val="130000"/>
                </a:lnSpc>
                <a:defRPr sz="13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/>
              <a:r>
                <a:rPr lang="en-US" altLang="ko-KR" sz="32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small: </a:t>
              </a:r>
              <a:r>
                <a:rPr lang="ko-KR" altLang="en-US" sz="32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설정된 크기보다 조금 작은 크기로 표시한다．</a:t>
              </a:r>
              <a:endParaRPr lang="en-US" altLang="ko-KR" sz="3200" dirty="0">
                <a:solidFill>
                  <a:prstClr val="white"/>
                </a:solidFill>
                <a:latin typeface="맑은 고딕" panose="020B0503020000020004" pitchFamily="50" charset="-127"/>
              </a:endParaRPr>
            </a:p>
            <a:p>
              <a:pPr lvl="0"/>
              <a:r>
                <a:rPr lang="en-US" altLang="ko-KR" sz="32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mark : </a:t>
              </a:r>
              <a:r>
                <a:rPr lang="ko-KR" altLang="en-US" sz="32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배경색을 달리하여 강조한다． </a:t>
              </a:r>
              <a:endParaRPr lang="en-US" altLang="ko-KR" sz="3200" dirty="0">
                <a:solidFill>
                  <a:prstClr val="white"/>
                </a:solidFill>
                <a:latin typeface="맑은 고딕" panose="020B0503020000020004" pitchFamily="50" charset="-127"/>
              </a:endParaRPr>
            </a:p>
            <a:p>
              <a:pPr lvl="0"/>
              <a:r>
                <a:rPr lang="en-US" altLang="ko-KR" sz="3200" dirty="0" err="1">
                  <a:solidFill>
                    <a:prstClr val="white"/>
                  </a:solidFill>
                  <a:latin typeface="맑은 고딕" panose="020B0503020000020004" pitchFamily="50" charset="-127"/>
                </a:rPr>
                <a:t>abbr</a:t>
              </a:r>
              <a:r>
                <a:rPr lang="en-US" altLang="ko-KR" sz="32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 : </a:t>
              </a:r>
              <a:r>
                <a:rPr lang="ko-KR" altLang="en-US" sz="32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약어 </a:t>
              </a:r>
              <a:endParaRPr lang="en-US" altLang="ko-KR" sz="3200" dirty="0">
                <a:solidFill>
                  <a:prstClr val="white"/>
                </a:solidFill>
                <a:latin typeface="맑은 고딕" panose="020B0503020000020004" pitchFamily="50" charset="-127"/>
              </a:endParaRPr>
            </a:p>
            <a:p>
              <a:pPr lvl="0"/>
              <a:r>
                <a:rPr lang="en-US" altLang="ko-KR" sz="32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blockquote : </a:t>
              </a:r>
              <a:r>
                <a:rPr lang="ko-KR" altLang="en-US" sz="32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인용구 </a:t>
              </a:r>
              <a:endParaRPr lang="en-US" altLang="ko-KR" sz="3200" dirty="0">
                <a:solidFill>
                  <a:prstClr val="white"/>
                </a:solidFill>
                <a:latin typeface="맑은 고딕" panose="020B0503020000020004" pitchFamily="50" charset="-127"/>
              </a:endParaRPr>
            </a:p>
            <a:p>
              <a:pPr lvl="0"/>
              <a:r>
                <a:rPr lang="en-US" altLang="ko-KR" sz="3200" dirty="0" err="1">
                  <a:solidFill>
                    <a:prstClr val="white"/>
                  </a:solidFill>
                  <a:latin typeface="맑은 고딕" panose="020B0503020000020004" pitchFamily="50" charset="-127"/>
                </a:rPr>
                <a:t>dl,dt,dd</a:t>
              </a:r>
              <a:r>
                <a:rPr lang="en-US" altLang="ko-KR" sz="32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 : </a:t>
              </a:r>
              <a:r>
                <a:rPr lang="ko-KR" altLang="en-US" sz="32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항목 표시 </a:t>
              </a:r>
              <a:endParaRPr lang="en-US" altLang="ko-KR" sz="3200" dirty="0">
                <a:solidFill>
                  <a:prstClr val="white"/>
                </a:solidFill>
                <a:latin typeface="맑은 고딕" panose="020B0503020000020004" pitchFamily="50" charset="-127"/>
              </a:endParaRPr>
            </a:p>
            <a:p>
              <a:pPr lvl="0"/>
              <a:r>
                <a:rPr lang="en-US" altLang="ko-KR" sz="32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code : </a:t>
              </a:r>
              <a:r>
                <a:rPr lang="ko-KR" altLang="en-US" sz="32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프로그램 코드 표시 </a:t>
              </a:r>
              <a:endParaRPr lang="en-US" altLang="ko-KR" sz="3200" dirty="0">
                <a:solidFill>
                  <a:prstClr val="white"/>
                </a:solidFill>
                <a:latin typeface="맑은 고딕" panose="020B0503020000020004" pitchFamily="50" charset="-127"/>
              </a:endParaRPr>
            </a:p>
            <a:p>
              <a:pPr lvl="0"/>
              <a:r>
                <a:rPr lang="en-US" altLang="ko-KR" sz="3200" dirty="0" err="1">
                  <a:solidFill>
                    <a:prstClr val="white"/>
                  </a:solidFill>
                  <a:latin typeface="맑은 고딕" panose="020B0503020000020004" pitchFamily="50" charset="-127"/>
                </a:rPr>
                <a:t>kbd</a:t>
              </a:r>
              <a:r>
                <a:rPr lang="en-US" altLang="ko-KR" sz="32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 : </a:t>
              </a:r>
              <a:r>
                <a:rPr lang="ko-KR" altLang="en-US" sz="32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키보드 단축키 </a:t>
              </a:r>
              <a:r>
                <a:rPr lang="en-US" altLang="ko-KR" sz="32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pre: </a:t>
              </a:r>
              <a:r>
                <a:rPr lang="ko-KR" altLang="en-US" sz="32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태그내의 문자열을 작성한 모양 그대로 출력한다． </a:t>
              </a:r>
              <a:endPara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cs typeface="Arial"/>
                <a:sym typeface="Arial"/>
              </a:endParaRPr>
            </a:p>
          </p:txBody>
        </p:sp>
        <p:sp>
          <p:nvSpPr>
            <p:cNvPr id="40" name="Shape 543">
              <a:extLst>
                <a:ext uri="{FF2B5EF4-FFF2-40B4-BE49-F238E27FC236}">
                  <a16:creationId xmlns:a16="http://schemas.microsoft.com/office/drawing/2014/main" id="{839EBF03-2A16-4F9E-8D98-688BB63F2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878" y="3390019"/>
              <a:ext cx="70035" cy="70035"/>
            </a:xfrm>
            <a:custGeom>
              <a:avLst/>
              <a:gdLst>
                <a:gd name="T0" fmla="*/ 16796 w 19679"/>
                <a:gd name="T1" fmla="*/ 2882 h 19679"/>
                <a:gd name="T2" fmla="*/ 16796 w 19679"/>
                <a:gd name="T3" fmla="*/ 16796 h 19679"/>
                <a:gd name="T4" fmla="*/ 2882 w 19679"/>
                <a:gd name="T5" fmla="*/ 16796 h 19679"/>
                <a:gd name="T6" fmla="*/ 2882 w 19679"/>
                <a:gd name="T7" fmla="*/ 2882 h 19679"/>
                <a:gd name="T8" fmla="*/ 16796 w 19679"/>
                <a:gd name="T9" fmla="*/ 2882 h 19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866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270412" y="110838"/>
            <a:ext cx="6275585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문자열 관련 태그들</a:t>
            </a:r>
            <a:endParaRPr kumimoji="0" lang="en-US" altLang="ko-KR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5" name="组合 1">
            <a:extLst>
              <a:ext uri="{FF2B5EF4-FFF2-40B4-BE49-F238E27FC236}">
                <a16:creationId xmlns:a16="http://schemas.microsoft.com/office/drawing/2014/main" id="{0A15DAB5-2087-44F4-A1EF-0DED81BFA337}"/>
              </a:ext>
            </a:extLst>
          </p:cNvPr>
          <p:cNvGrpSpPr>
            <a:grpSpLocks/>
          </p:cNvGrpSpPr>
          <p:nvPr/>
        </p:nvGrpSpPr>
        <p:grpSpPr bwMode="auto">
          <a:xfrm>
            <a:off x="1093550" y="1150629"/>
            <a:ext cx="10516035" cy="4302909"/>
            <a:chOff x="1979878" y="2157795"/>
            <a:chExt cx="3091040" cy="5385297"/>
          </a:xfrm>
        </p:grpSpPr>
        <p:sp>
          <p:nvSpPr>
            <p:cNvPr id="41" name="Shape 529">
              <a:extLst>
                <a:ext uri="{FF2B5EF4-FFF2-40B4-BE49-F238E27FC236}">
                  <a16:creationId xmlns:a16="http://schemas.microsoft.com/office/drawing/2014/main" id="{E5D079B5-9A83-40D5-8EFB-50961F7DD67F}"/>
                </a:ext>
              </a:extLst>
            </p:cNvPr>
            <p:cNvSpPr/>
            <p:nvPr/>
          </p:nvSpPr>
          <p:spPr bwMode="auto">
            <a:xfrm>
              <a:off x="2026050" y="2157795"/>
              <a:ext cx="3044868" cy="53852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7145" tIns="17145" rIns="17145" bIns="17145">
              <a:spAutoFit/>
            </a:bodyPr>
            <a:lstStyle>
              <a:lvl1pPr algn="l" defTabSz="914400">
                <a:lnSpc>
                  <a:spcPct val="130000"/>
                </a:lnSpc>
                <a:defRPr sz="13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/>
              </a:pPr>
              <a:r>
                <a:rPr lang="en-US" altLang="ko-KR" sz="24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font-weight-b</a:t>
              </a:r>
              <a:r>
                <a:rPr lang="ko-KR" altLang="en-US" sz="24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이</a:t>
              </a:r>
              <a:r>
                <a:rPr lang="en-US" altLang="ko-KR" sz="24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d : </a:t>
              </a:r>
              <a:r>
                <a:rPr lang="ko-KR" altLang="en-US" sz="24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문자열을 굵게 한다（</a:t>
              </a:r>
              <a:r>
                <a:rPr lang="en-US" altLang="ko-KR" sz="24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BS4) </a:t>
              </a:r>
            </a:p>
            <a:p>
              <a:pPr lvl="0">
                <a:defRPr/>
              </a:pPr>
              <a:r>
                <a:rPr lang="en-US" altLang="ko-KR" sz="24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font-italic : </a:t>
              </a:r>
              <a:r>
                <a:rPr lang="ko-KR" altLang="en-US" sz="24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문자열을 기울어지게 한다（</a:t>
              </a:r>
              <a:r>
                <a:rPr lang="en-US" altLang="ko-KR" sz="24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BS4) </a:t>
              </a:r>
            </a:p>
            <a:p>
              <a:pPr lvl="0">
                <a:defRPr/>
              </a:pPr>
              <a:r>
                <a:rPr lang="en-US" altLang="ko-KR" sz="24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font-weight-light : </a:t>
              </a:r>
              <a:r>
                <a:rPr lang="ko-KR" altLang="en-US" sz="24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문자열을 가늘게 한다（</a:t>
              </a:r>
              <a:r>
                <a:rPr lang="en-US" altLang="ko-KR" sz="24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BS4) </a:t>
              </a:r>
            </a:p>
            <a:p>
              <a:pPr lvl="0">
                <a:defRPr/>
              </a:pPr>
              <a:r>
                <a:rPr lang="en-US" altLang="ko-KR" sz="24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font-weight-</a:t>
              </a:r>
              <a:r>
                <a:rPr lang="en-US" altLang="ko-KR" sz="2400" dirty="0" err="1">
                  <a:solidFill>
                    <a:prstClr val="white"/>
                  </a:solidFill>
                  <a:latin typeface="맑은 고딕" panose="020B0503020000020004" pitchFamily="50" charset="-127"/>
                </a:rPr>
                <a:t>norma</a:t>
              </a:r>
              <a:r>
                <a:rPr lang="en-US" altLang="ko-KR" sz="24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! : </a:t>
              </a:r>
              <a:r>
                <a:rPr lang="ko-KR" altLang="en-US" sz="24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기본 굵기의 문자열（</a:t>
              </a:r>
              <a:r>
                <a:rPr lang="en-US" altLang="ko-KR" sz="24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BS4) </a:t>
              </a:r>
            </a:p>
            <a:p>
              <a:pPr lvl="0">
                <a:defRPr/>
              </a:pPr>
              <a:r>
                <a:rPr lang="en-US" altLang="ko-KR" sz="24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text-left : </a:t>
              </a:r>
              <a:r>
                <a:rPr lang="ko-KR" altLang="en-US" sz="24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좌측 정렬 </a:t>
              </a:r>
              <a:endParaRPr lang="en-US" altLang="ko-KR" sz="2400" dirty="0">
                <a:solidFill>
                  <a:prstClr val="white"/>
                </a:solidFill>
                <a:latin typeface="맑은 고딕" panose="020B0503020000020004" pitchFamily="50" charset="-127"/>
              </a:endParaRPr>
            </a:p>
            <a:p>
              <a:pPr lvl="0">
                <a:defRPr/>
              </a:pPr>
              <a:r>
                <a:rPr lang="en-US" altLang="ko-KR" sz="24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text-center: </a:t>
              </a:r>
              <a:r>
                <a:rPr lang="ko-KR" altLang="en-US" sz="24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중앙 정렬 </a:t>
              </a:r>
              <a:endParaRPr lang="en-US" altLang="ko-KR" sz="2400" dirty="0">
                <a:solidFill>
                  <a:prstClr val="white"/>
                </a:solidFill>
                <a:latin typeface="맑은 고딕" panose="020B0503020000020004" pitchFamily="50" charset="-127"/>
              </a:endParaRPr>
            </a:p>
            <a:p>
              <a:pPr lvl="0">
                <a:defRPr/>
              </a:pPr>
              <a:r>
                <a:rPr lang="en-US" altLang="ko-KR" sz="24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text-right : </a:t>
              </a:r>
              <a:r>
                <a:rPr lang="ko-KR" altLang="en-US" sz="24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우측 정렬 </a:t>
              </a:r>
              <a:endParaRPr lang="en-US" altLang="ko-KR" sz="2400" dirty="0">
                <a:solidFill>
                  <a:prstClr val="white"/>
                </a:solidFill>
                <a:latin typeface="맑은 고딕" panose="020B0503020000020004" pitchFamily="50" charset="-127"/>
              </a:endParaRPr>
            </a:p>
            <a:p>
              <a:pPr lvl="0">
                <a:defRPr/>
              </a:pPr>
              <a:r>
                <a:rPr lang="en-US" altLang="ko-KR" sz="24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text-*-left, text-*-center, text-*-right : </a:t>
              </a:r>
              <a:r>
                <a:rPr lang="ko-KR" altLang="en-US" sz="24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기본은 좌측， 중앙， 우측에 정렬 되지만 브라우저의 가로 길이에 따라 좌측 정렬로 변경된다（</a:t>
              </a:r>
              <a:r>
                <a:rPr lang="en-US" altLang="ko-KR" sz="24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BS4) </a:t>
              </a:r>
              <a:endPara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cs typeface="Arial"/>
                <a:sym typeface="Arial"/>
              </a:endParaRPr>
            </a:p>
          </p:txBody>
        </p:sp>
        <p:sp>
          <p:nvSpPr>
            <p:cNvPr id="40" name="Shape 543">
              <a:extLst>
                <a:ext uri="{FF2B5EF4-FFF2-40B4-BE49-F238E27FC236}">
                  <a16:creationId xmlns:a16="http://schemas.microsoft.com/office/drawing/2014/main" id="{839EBF03-2A16-4F9E-8D98-688BB63F2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878" y="3390017"/>
              <a:ext cx="70035" cy="70035"/>
            </a:xfrm>
            <a:custGeom>
              <a:avLst/>
              <a:gdLst>
                <a:gd name="T0" fmla="*/ 16796 w 19679"/>
                <a:gd name="T1" fmla="*/ 2882 h 19679"/>
                <a:gd name="T2" fmla="*/ 16796 w 19679"/>
                <a:gd name="T3" fmla="*/ 16796 h 19679"/>
                <a:gd name="T4" fmla="*/ 2882 w 19679"/>
                <a:gd name="T5" fmla="*/ 16796 h 19679"/>
                <a:gd name="T6" fmla="*/ 2882 w 19679"/>
                <a:gd name="T7" fmla="*/ 2882 h 19679"/>
                <a:gd name="T8" fmla="*/ 16796 w 19679"/>
                <a:gd name="T9" fmla="*/ 2882 h 19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512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270412" y="110838"/>
            <a:ext cx="6275585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문자열 관련 태그들</a:t>
            </a:r>
            <a:endParaRPr kumimoji="0" lang="en-US" altLang="ko-KR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5" name="组合 1">
            <a:extLst>
              <a:ext uri="{FF2B5EF4-FFF2-40B4-BE49-F238E27FC236}">
                <a16:creationId xmlns:a16="http://schemas.microsoft.com/office/drawing/2014/main" id="{0A15DAB5-2087-44F4-A1EF-0DED81BFA337}"/>
              </a:ext>
            </a:extLst>
          </p:cNvPr>
          <p:cNvGrpSpPr>
            <a:grpSpLocks/>
          </p:cNvGrpSpPr>
          <p:nvPr/>
        </p:nvGrpSpPr>
        <p:grpSpPr bwMode="auto">
          <a:xfrm>
            <a:off x="1093550" y="1150629"/>
            <a:ext cx="10516035" cy="5014258"/>
            <a:chOff x="1979878" y="2157795"/>
            <a:chExt cx="3091040" cy="6275585"/>
          </a:xfrm>
        </p:grpSpPr>
        <p:sp>
          <p:nvSpPr>
            <p:cNvPr id="41" name="Shape 529">
              <a:extLst>
                <a:ext uri="{FF2B5EF4-FFF2-40B4-BE49-F238E27FC236}">
                  <a16:creationId xmlns:a16="http://schemas.microsoft.com/office/drawing/2014/main" id="{E5D079B5-9A83-40D5-8EFB-50961F7DD67F}"/>
                </a:ext>
              </a:extLst>
            </p:cNvPr>
            <p:cNvSpPr/>
            <p:nvPr/>
          </p:nvSpPr>
          <p:spPr bwMode="auto">
            <a:xfrm>
              <a:off x="2026050" y="2157795"/>
              <a:ext cx="3044868" cy="62755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7145" tIns="17145" rIns="17145" bIns="17145">
              <a:spAutoFit/>
            </a:bodyPr>
            <a:lstStyle>
              <a:lvl1pPr algn="l" defTabSz="914400">
                <a:lnSpc>
                  <a:spcPct val="130000"/>
                </a:lnSpc>
                <a:defRPr sz="13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/>
              </a:pPr>
              <a:r>
                <a:rPr lang="en-US" altLang="ko-KR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text-</a:t>
              </a:r>
              <a:r>
                <a:rPr lang="en-US" altLang="ko-KR" sz="2800" dirty="0" err="1">
                  <a:solidFill>
                    <a:prstClr val="white"/>
                  </a:solidFill>
                  <a:latin typeface="맑은 고딕" panose="020B0503020000020004" pitchFamily="50" charset="-127"/>
                </a:rPr>
                <a:t>i</a:t>
              </a:r>
              <a:r>
                <a:rPr lang="en-US" altLang="ko-KR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 </a:t>
              </a:r>
              <a:r>
                <a:rPr lang="en-US" altLang="ko-KR" sz="2800" dirty="0" err="1">
                  <a:solidFill>
                    <a:prstClr val="white"/>
                  </a:solidFill>
                  <a:latin typeface="맑은 고딕" panose="020B0503020000020004" pitchFamily="50" charset="-127"/>
                </a:rPr>
                <a:t>ustify</a:t>
              </a:r>
              <a:r>
                <a:rPr lang="en-US" altLang="ko-KR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 : </a:t>
              </a:r>
              <a:r>
                <a:rPr lang="ko-KR" altLang="en-US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영역안에서 문자열을 좌우에 맞춰준다． </a:t>
              </a:r>
              <a:endParaRPr lang="en-US" altLang="ko-KR" sz="2800" dirty="0">
                <a:solidFill>
                  <a:prstClr val="white"/>
                </a:solidFill>
                <a:latin typeface="맑은 고딕" panose="020B0503020000020004" pitchFamily="50" charset="-127"/>
              </a:endParaRPr>
            </a:p>
            <a:p>
              <a:pPr lvl="0">
                <a:defRPr/>
              </a:pPr>
              <a:r>
                <a:rPr lang="en-US" altLang="ko-KR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text-monospace : </a:t>
              </a:r>
              <a:r>
                <a:rPr lang="ko-KR" altLang="en-US" sz="2800" dirty="0" err="1">
                  <a:solidFill>
                    <a:prstClr val="white"/>
                  </a:solidFill>
                  <a:latin typeface="맑은 고딕" panose="020B0503020000020004" pitchFamily="50" charset="-127"/>
                </a:rPr>
                <a:t>모노</a:t>
              </a:r>
              <a:r>
                <a:rPr lang="ko-KR" altLang="en-US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 스페이스 글자로 표시한다．</a:t>
              </a:r>
              <a:r>
                <a:rPr lang="en-US" altLang="ko-KR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(BS4) –</a:t>
              </a:r>
              <a:r>
                <a:rPr lang="ko-KR" altLang="en-US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가독성 좋아짐</a:t>
              </a:r>
              <a:r>
                <a:rPr lang="en-US" altLang="ko-KR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(</a:t>
              </a:r>
              <a:r>
                <a:rPr lang="ko-KR" altLang="en-US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글자크기를 같게</a:t>
              </a:r>
              <a:r>
                <a:rPr lang="en-US" altLang="ko-KR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)</a:t>
              </a:r>
            </a:p>
            <a:p>
              <a:pPr lvl="0">
                <a:defRPr/>
              </a:pPr>
              <a:r>
                <a:rPr lang="en-US" altLang="ko-KR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text-</a:t>
              </a:r>
              <a:r>
                <a:rPr lang="en-US" altLang="ko-KR" sz="2800" dirty="0" err="1">
                  <a:solidFill>
                    <a:prstClr val="white"/>
                  </a:solidFill>
                  <a:latin typeface="맑은 고딕" panose="020B0503020000020004" pitchFamily="50" charset="-127"/>
                </a:rPr>
                <a:t>nowrap</a:t>
              </a:r>
              <a:r>
                <a:rPr lang="en-US" altLang="ko-KR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 : </a:t>
              </a:r>
              <a:r>
                <a:rPr lang="ko-KR" altLang="en-US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문자열이 영역을 벗어나더라도 </a:t>
              </a:r>
              <a:r>
                <a:rPr lang="ko-KR" altLang="en-US" sz="2800" dirty="0" err="1">
                  <a:solidFill>
                    <a:prstClr val="white"/>
                  </a:solidFill>
                  <a:latin typeface="맑은 고딕" panose="020B0503020000020004" pitchFamily="50" charset="-127"/>
                </a:rPr>
                <a:t>개행되지</a:t>
              </a:r>
              <a:r>
                <a:rPr lang="ko-KR" altLang="en-US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 않는다： </a:t>
              </a:r>
              <a:r>
                <a:rPr lang="en-US" altLang="ko-KR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text-lowercase : </a:t>
              </a:r>
              <a:r>
                <a:rPr lang="ko-KR" altLang="en-US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문자열을 소문자로 표시한다． </a:t>
              </a:r>
              <a:endParaRPr lang="en-US" altLang="ko-KR" sz="2800" dirty="0">
                <a:solidFill>
                  <a:prstClr val="white"/>
                </a:solidFill>
                <a:latin typeface="맑은 고딕" panose="020B0503020000020004" pitchFamily="50" charset="-127"/>
              </a:endParaRPr>
            </a:p>
            <a:p>
              <a:pPr lvl="0">
                <a:defRPr/>
              </a:pPr>
              <a:r>
                <a:rPr lang="en-US" altLang="ko-KR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text-uppercase : </a:t>
              </a:r>
              <a:r>
                <a:rPr lang="ko-KR" altLang="en-US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문자열을 니湜자로 표시한다． </a:t>
              </a:r>
              <a:endParaRPr lang="en-US" altLang="ko-KR" sz="2800" dirty="0">
                <a:solidFill>
                  <a:prstClr val="white"/>
                </a:solidFill>
                <a:latin typeface="맑은 고딕" panose="020B0503020000020004" pitchFamily="50" charset="-127"/>
              </a:endParaRPr>
            </a:p>
            <a:p>
              <a:pPr lvl="0">
                <a:defRPr/>
              </a:pPr>
              <a:r>
                <a:rPr lang="en-US" altLang="ko-KR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text-capitalize </a:t>
              </a:r>
              <a:r>
                <a:rPr lang="ko-KR" altLang="en-US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첫 글자가 소문자일 경우 대문자로 표시한다． </a:t>
              </a:r>
              <a:r>
                <a:rPr lang="en-US" altLang="ko-KR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list-</a:t>
              </a:r>
              <a:r>
                <a:rPr lang="en-US" altLang="ko-KR" sz="2800" dirty="0" err="1">
                  <a:solidFill>
                    <a:prstClr val="white"/>
                  </a:solidFill>
                  <a:latin typeface="맑은 고딕" panose="020B0503020000020004" pitchFamily="50" charset="-127"/>
                </a:rPr>
                <a:t>unstyled</a:t>
              </a:r>
              <a:r>
                <a:rPr lang="en-US" altLang="ko-KR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: UL</a:t>
              </a:r>
              <a:r>
                <a:rPr lang="ko-KR" altLang="en-US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 나 </a:t>
              </a:r>
              <a:r>
                <a:rPr lang="en-US" altLang="ko-KR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OL</a:t>
              </a:r>
              <a:r>
                <a:rPr lang="ko-KR" altLang="en-US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태그를 사용할 때 스타일을 제거해준다． </a:t>
              </a:r>
              <a:r>
                <a:rPr lang="en-US" altLang="ko-KR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list-inline: UL</a:t>
              </a:r>
              <a:r>
                <a:rPr lang="ko-KR" altLang="en-US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나 </a:t>
              </a:r>
              <a:r>
                <a:rPr lang="en-US" altLang="ko-KR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OL</a:t>
              </a:r>
              <a:r>
                <a:rPr lang="ko-KR" altLang="en-US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 태그의 항목을 가로방향으로 배치해준다． </a:t>
              </a:r>
              <a:endPara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cs typeface="Arial"/>
                <a:sym typeface="Arial"/>
              </a:endParaRPr>
            </a:p>
          </p:txBody>
        </p:sp>
        <p:sp>
          <p:nvSpPr>
            <p:cNvPr id="40" name="Shape 543">
              <a:extLst>
                <a:ext uri="{FF2B5EF4-FFF2-40B4-BE49-F238E27FC236}">
                  <a16:creationId xmlns:a16="http://schemas.microsoft.com/office/drawing/2014/main" id="{839EBF03-2A16-4F9E-8D98-688BB63F2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878" y="3390017"/>
              <a:ext cx="70035" cy="70035"/>
            </a:xfrm>
            <a:custGeom>
              <a:avLst/>
              <a:gdLst>
                <a:gd name="T0" fmla="*/ 16796 w 19679"/>
                <a:gd name="T1" fmla="*/ 2882 h 19679"/>
                <a:gd name="T2" fmla="*/ 16796 w 19679"/>
                <a:gd name="T3" fmla="*/ 16796 h 19679"/>
                <a:gd name="T4" fmla="*/ 2882 w 19679"/>
                <a:gd name="T5" fmla="*/ 16796 h 19679"/>
                <a:gd name="T6" fmla="*/ 2882 w 19679"/>
                <a:gd name="T7" fmla="*/ 2882 h 19679"/>
                <a:gd name="T8" fmla="*/ 16796 w 19679"/>
                <a:gd name="T9" fmla="*/ 2882 h 19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926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270412" y="110838"/>
            <a:ext cx="6275585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글자색</a:t>
            </a:r>
            <a:endParaRPr kumimoji="0" lang="en-US" altLang="ko-KR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5" name="组合 1">
            <a:extLst>
              <a:ext uri="{FF2B5EF4-FFF2-40B4-BE49-F238E27FC236}">
                <a16:creationId xmlns:a16="http://schemas.microsoft.com/office/drawing/2014/main" id="{0A15DAB5-2087-44F4-A1EF-0DED81BFA337}"/>
              </a:ext>
            </a:extLst>
          </p:cNvPr>
          <p:cNvGrpSpPr>
            <a:grpSpLocks/>
          </p:cNvGrpSpPr>
          <p:nvPr/>
        </p:nvGrpSpPr>
        <p:grpSpPr bwMode="auto">
          <a:xfrm>
            <a:off x="1093550" y="1150629"/>
            <a:ext cx="10516035" cy="5014258"/>
            <a:chOff x="1979878" y="2157795"/>
            <a:chExt cx="3091040" cy="6275582"/>
          </a:xfrm>
        </p:grpSpPr>
        <p:sp>
          <p:nvSpPr>
            <p:cNvPr id="41" name="Shape 529">
              <a:extLst>
                <a:ext uri="{FF2B5EF4-FFF2-40B4-BE49-F238E27FC236}">
                  <a16:creationId xmlns:a16="http://schemas.microsoft.com/office/drawing/2014/main" id="{E5D079B5-9A83-40D5-8EFB-50961F7DD67F}"/>
                </a:ext>
              </a:extLst>
            </p:cNvPr>
            <p:cNvSpPr/>
            <p:nvPr/>
          </p:nvSpPr>
          <p:spPr bwMode="auto">
            <a:xfrm>
              <a:off x="2026050" y="2157795"/>
              <a:ext cx="3044868" cy="62755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7145" tIns="17145" rIns="17145" bIns="17145">
              <a:spAutoFit/>
            </a:bodyPr>
            <a:lstStyle>
              <a:lvl1pPr algn="l" defTabSz="914400">
                <a:lnSpc>
                  <a:spcPct val="130000"/>
                </a:lnSpc>
                <a:defRPr sz="13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/>
              </a:pPr>
              <a:r>
                <a:rPr lang="en-US" altLang="ko-KR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text-muted </a:t>
              </a:r>
            </a:p>
            <a:p>
              <a:pPr lvl="0">
                <a:defRPr/>
              </a:pPr>
              <a:r>
                <a:rPr lang="en-US" altLang="ko-KR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text-primary </a:t>
              </a:r>
            </a:p>
            <a:p>
              <a:pPr lvl="0">
                <a:defRPr/>
              </a:pPr>
              <a:r>
                <a:rPr lang="en-US" altLang="ko-KR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text-success </a:t>
              </a:r>
            </a:p>
            <a:p>
              <a:pPr lvl="0">
                <a:defRPr/>
              </a:pPr>
              <a:r>
                <a:rPr lang="en-US" altLang="ko-KR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text-info </a:t>
              </a:r>
            </a:p>
            <a:p>
              <a:pPr lvl="0">
                <a:defRPr/>
              </a:pPr>
              <a:r>
                <a:rPr lang="en-US" altLang="ko-KR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text-warning </a:t>
              </a:r>
            </a:p>
            <a:p>
              <a:pPr lvl="0">
                <a:defRPr/>
              </a:pPr>
              <a:r>
                <a:rPr lang="en-US" altLang="ko-KR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text-danger </a:t>
              </a:r>
            </a:p>
            <a:p>
              <a:pPr lvl="0">
                <a:defRPr/>
              </a:pPr>
              <a:r>
                <a:rPr lang="en-US" altLang="ko-KR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text-secondary (BS4) </a:t>
              </a:r>
            </a:p>
            <a:p>
              <a:pPr lvl="0">
                <a:defRPr/>
              </a:pPr>
              <a:r>
                <a:rPr lang="en-US" altLang="ko-KR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text-dark (BS4) </a:t>
              </a:r>
            </a:p>
            <a:p>
              <a:pPr lvl="0">
                <a:defRPr/>
              </a:pPr>
              <a:r>
                <a:rPr lang="en-US" altLang="ko-KR" sz="280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text-body (BS4) text-light (BS4) text-white (8S4) </a:t>
              </a:r>
              <a:endPara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cs typeface="Arial"/>
                <a:sym typeface="Arial"/>
              </a:endParaRPr>
            </a:p>
          </p:txBody>
        </p:sp>
        <p:sp>
          <p:nvSpPr>
            <p:cNvPr id="40" name="Shape 543">
              <a:extLst>
                <a:ext uri="{FF2B5EF4-FFF2-40B4-BE49-F238E27FC236}">
                  <a16:creationId xmlns:a16="http://schemas.microsoft.com/office/drawing/2014/main" id="{839EBF03-2A16-4F9E-8D98-688BB63F2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878" y="3390017"/>
              <a:ext cx="70035" cy="70035"/>
            </a:xfrm>
            <a:custGeom>
              <a:avLst/>
              <a:gdLst>
                <a:gd name="T0" fmla="*/ 16796 w 19679"/>
                <a:gd name="T1" fmla="*/ 2882 h 19679"/>
                <a:gd name="T2" fmla="*/ 16796 w 19679"/>
                <a:gd name="T3" fmla="*/ 16796 h 19679"/>
                <a:gd name="T4" fmla="*/ 2882 w 19679"/>
                <a:gd name="T5" fmla="*/ 16796 h 19679"/>
                <a:gd name="T6" fmla="*/ 2882 w 19679"/>
                <a:gd name="T7" fmla="*/ 2882 h 19679"/>
                <a:gd name="T8" fmla="*/ 16796 w 19679"/>
                <a:gd name="T9" fmla="*/ 2882 h 19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614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349</ep:Words>
  <ep:PresentationFormat>와이드스크린</ep:PresentationFormat>
  <ep:Paragraphs>70</ep:Paragraphs>
  <ep:Slides>14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2019-10-10T04:32:21.000</dcterms:created>
  <dc:creator>조땡</dc:creator>
  <cp:lastModifiedBy>nqwrt</cp:lastModifiedBy>
  <dcterms:modified xsi:type="dcterms:W3CDTF">2021-11-15T12:14:00.574</dcterms:modified>
  <cp:revision>53</cp:revision>
  <dc:title>PowerPoint 프레젠테이션</dc:title>
  <cp:version>1000.0000.01</cp:version>
</cp:coreProperties>
</file>