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7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1051" y="1820070"/>
            <a:ext cx="7506295" cy="310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6600" b="1">
                <a:solidFill>
                  <a:prstClr val="white"/>
                </a:solidFill>
              </a:rPr>
              <a:t>부트스트랩 테이블 </a:t>
            </a:r>
            <a:endParaRPr lang="ko-KR" altLang="en-US" sz="66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6600" b="1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Shape 75"/>
          <p:cNvSpPr>
            <a:spLocks noChangeArrowheads="1"/>
          </p:cNvSpPr>
          <p:nvPr/>
        </p:nvSpPr>
        <p:spPr>
          <a:xfrm>
            <a:off x="7755372" y="5153025"/>
            <a:ext cx="3198378" cy="5407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  <a:cs typeface="헤드라인A"/>
                <a:sym typeface="헤드라인A"/>
              </a:rPr>
              <a:t>강사  허정식</a:t>
            </a:r>
            <a:endParaRPr lang="zh-CN" altLang="zh-CN" sz="4400">
              <a:solidFill>
                <a:schemeClr val="bg1"/>
              </a:solidFill>
              <a:latin typeface="+mj-ea"/>
              <a:ea typeface="+mj-ea"/>
              <a:cs typeface="헤드라인A"/>
              <a:sym typeface="헤드라인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89717" y="1340463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lIns="50800" tIns="50800" rIns="50800" bIns="50800" anchor="ctr">
            <a:spAutoFit/>
          </a:bodyPr>
          <a:lstStyle/>
          <a:p>
            <a:pPr algn="ctr" defTabSz="825500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8"/>
            <a:ext cx="10516035" cy="5085495"/>
            <a:chOff x="1979878" y="2157795"/>
            <a:chExt cx="3091040" cy="6364746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364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small: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설정된 크기보다 조금 작은 크기로 표시한다．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mark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배경색을 달리하여 강조한다．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abbr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약어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blockquote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인용구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dl,dt,dd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항목 표시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code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프로그램 코드 표시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kbd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키보드 단축키 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pre: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태그내의 문자열을 작성한 모양 그대로 출력한다． 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6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4302909"/>
            <a:chOff x="1979878" y="2157795"/>
            <a:chExt cx="3091040" cy="5385297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5385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font-weight-b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이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d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굵게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font-italic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기울어지게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font-weight-light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가늘게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</a:t>
              </a:r>
              <a:r>
                <a:rPr lang="en-US" altLang="ko-KR" sz="24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norma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!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기본 굵기의 문자열（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text-left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좌측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text-center: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중앙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text-right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우측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text-*-left, text-*-center, text-*-right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기본은 좌측， 중앙， 우측에 정렬 되지만 브라우저의 가로 길이에 따라 좌측 정렬로 변경된다（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1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5014258"/>
            <a:chOff x="1979878" y="2157795"/>
            <a:chExt cx="3091040" cy="6275585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275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i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ustify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영역안에서 문자열을 좌우에 맞춰준다．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text-monospace :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모노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스페이스 글자로 표시한다．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(BS4) –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가독성 좋아짐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글자크기를 같게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)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nowrap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문자열이 영역을 벗어나더라도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개행되지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않는다：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text-lowercase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소문자로 표시한다．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text-uppercase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니湜자로 표시한다．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text-capitalize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첫 글자가 소문자일 경우 대문자로 표시한다．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list-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unstyled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: UL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나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OL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태그를 사용할 때 스타일을 제거해준다．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list-inline: UL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나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OL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태그의 항목을 가로방향으로 배치해준다．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2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글자색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5014258"/>
            <a:chOff x="1979878" y="2157795"/>
            <a:chExt cx="3091040" cy="6275582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275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text-muted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text-primary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text-success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text-info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text-warning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text-danger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text-secondary (BS4)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text-dark (BS4)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text-body (BS4) text-light (BS4) text-white (8S4)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1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E8502-5F81-4C28-A54E-4E99938204F9}"/>
              </a:ext>
            </a:extLst>
          </p:cNvPr>
          <p:cNvSpPr txBox="1"/>
          <p:nvPr/>
        </p:nvSpPr>
        <p:spPr>
          <a:xfrm>
            <a:off x="1615423" y="3891985"/>
            <a:ext cx="2102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if 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&gt;0) {</a:t>
            </a:r>
          </a:p>
          <a:p>
            <a:pPr lvl="1"/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*10;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– j;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System.out.println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2116A4-00E5-4428-A98A-E8E3DA144A33}"/>
              </a:ext>
            </a:extLst>
          </p:cNvPr>
          <p:cNvSpPr/>
          <p:nvPr/>
        </p:nvSpPr>
        <p:spPr>
          <a:xfrm>
            <a:off x="5240357" y="4228995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컴파일러</a:t>
            </a:r>
          </a:p>
        </p:txBody>
      </p:sp>
      <p:sp>
        <p:nvSpPr>
          <p:cNvPr id="6" name="오른쪽 화살표 14">
            <a:extLst>
              <a:ext uri="{FF2B5EF4-FFF2-40B4-BE49-F238E27FC236}">
                <a16:creationId xmlns:a16="http://schemas.microsoft.com/office/drawing/2014/main" id="{62270FFC-E651-46D0-AEE7-19ADD5107A4D}"/>
              </a:ext>
            </a:extLst>
          </p:cNvPr>
          <p:cNvSpPr/>
          <p:nvPr/>
        </p:nvSpPr>
        <p:spPr>
          <a:xfrm>
            <a:off x="4077381" y="4404757"/>
            <a:ext cx="84840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D1838-1EF4-4CFA-9920-01F93FD74D9A}"/>
              </a:ext>
            </a:extLst>
          </p:cNvPr>
          <p:cNvSpPr txBox="1"/>
          <p:nvPr/>
        </p:nvSpPr>
        <p:spPr>
          <a:xfrm>
            <a:off x="8052471" y="395947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0101000001000101010011110101101010100101110101010101000010001110000000</a:t>
            </a:r>
          </a:p>
        </p:txBody>
      </p:sp>
      <p:sp>
        <p:nvSpPr>
          <p:cNvPr id="8" name="오른쪽 화살표 16">
            <a:extLst>
              <a:ext uri="{FF2B5EF4-FFF2-40B4-BE49-F238E27FC236}">
                <a16:creationId xmlns:a16="http://schemas.microsoft.com/office/drawing/2014/main" id="{4AD3854A-A91F-4CDC-9F74-AB10F10AEC2E}"/>
              </a:ext>
            </a:extLst>
          </p:cNvPr>
          <p:cNvSpPr/>
          <p:nvPr/>
        </p:nvSpPr>
        <p:spPr>
          <a:xfrm>
            <a:off x="7008668" y="4404757"/>
            <a:ext cx="88526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CF0EE-9BD2-4401-9A71-693553B63473}"/>
              </a:ext>
            </a:extLst>
          </p:cNvPr>
          <p:cNvSpPr txBox="1"/>
          <p:nvPr/>
        </p:nvSpPr>
        <p:spPr>
          <a:xfrm>
            <a:off x="1835875" y="5273591"/>
            <a:ext cx="188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C9C2F-31D4-474A-BA1E-D5535DA35E55}"/>
              </a:ext>
            </a:extLst>
          </p:cNvPr>
          <p:cNvSpPr txBox="1"/>
          <p:nvPr/>
        </p:nvSpPr>
        <p:spPr>
          <a:xfrm>
            <a:off x="8533092" y="5331586"/>
            <a:ext cx="92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기계어</a:t>
            </a:r>
          </a:p>
        </p:txBody>
      </p:sp>
      <p:sp>
        <p:nvSpPr>
          <p:cNvPr id="11" name="아래쪽 화살표 19">
            <a:extLst>
              <a:ext uri="{FF2B5EF4-FFF2-40B4-BE49-F238E27FC236}">
                <a16:creationId xmlns:a16="http://schemas.microsoft.com/office/drawing/2014/main" id="{90EF2368-024B-4E24-B0A8-A5F99F4AAD13}"/>
              </a:ext>
            </a:extLst>
          </p:cNvPr>
          <p:cNvSpPr/>
          <p:nvPr/>
        </p:nvSpPr>
        <p:spPr>
          <a:xfrm>
            <a:off x="2646335" y="3273327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F168F-6220-44BD-8D64-B19BE6144E68}"/>
              </a:ext>
            </a:extLst>
          </p:cNvPr>
          <p:cNvSpPr txBox="1"/>
          <p:nvPr/>
        </p:nvSpPr>
        <p:spPr>
          <a:xfrm>
            <a:off x="3447652" y="217150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편집 및 개발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위쪽 화살표 26">
            <a:extLst>
              <a:ext uri="{FF2B5EF4-FFF2-40B4-BE49-F238E27FC236}">
                <a16:creationId xmlns:a16="http://schemas.microsoft.com/office/drawing/2014/main" id="{89EA4374-DB40-480D-9627-2C728587A255}"/>
              </a:ext>
            </a:extLst>
          </p:cNvPr>
          <p:cNvSpPr/>
          <p:nvPr/>
        </p:nvSpPr>
        <p:spPr>
          <a:xfrm>
            <a:off x="8821030" y="3143347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C3D75-2306-49D6-8F7E-7D7378C35E60}"/>
              </a:ext>
            </a:extLst>
          </p:cNvPr>
          <p:cNvSpPr txBox="1"/>
          <p:nvPr/>
        </p:nvSpPr>
        <p:spPr>
          <a:xfrm>
            <a:off x="6518314" y="22002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CBF1-4057-41DF-B3CF-2096CA425A42}"/>
              </a:ext>
            </a:extLst>
          </p:cNvPr>
          <p:cNvSpPr txBox="1"/>
          <p:nvPr/>
        </p:nvSpPr>
        <p:spPr>
          <a:xfrm>
            <a:off x="6969720" y="48666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컴파일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7E75D86-BE76-4CF3-A699-66510219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75" y="1879903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97F21C1E-9B7E-40A2-94E9-C17759D9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86" y="1615187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71CFDA-6AE0-44FF-B575-05A60A30DE63}"/>
              </a:ext>
            </a:extLst>
          </p:cNvPr>
          <p:cNvSpPr/>
          <p:nvPr/>
        </p:nvSpPr>
        <p:spPr>
          <a:xfrm>
            <a:off x="1355901" y="3295425"/>
            <a:ext cx="363519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3+4 </a:t>
            </a:r>
            <a:endParaRPr lang="ko-KR" altLang="en-US" sz="80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178852-346D-4ECA-BEDE-54D18CF3CC94}"/>
              </a:ext>
            </a:extLst>
          </p:cNvPr>
          <p:cNvSpPr/>
          <p:nvPr/>
        </p:nvSpPr>
        <p:spPr>
          <a:xfrm>
            <a:off x="5421686" y="3789339"/>
            <a:ext cx="2511544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87CA07-F5A4-4CC4-9AC1-E5748512F9AF}"/>
              </a:ext>
            </a:extLst>
          </p:cNvPr>
          <p:cNvSpPr/>
          <p:nvPr/>
        </p:nvSpPr>
        <p:spPr>
          <a:xfrm>
            <a:off x="8717820" y="3295425"/>
            <a:ext cx="259024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CPU </a:t>
            </a:r>
            <a:endParaRPr lang="ko-KR" altLang="en-US" sz="8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6EBBB3-EBBB-4931-A583-F5F536FC8565}"/>
              </a:ext>
            </a:extLst>
          </p:cNvPr>
          <p:cNvSpPr/>
          <p:nvPr/>
        </p:nvSpPr>
        <p:spPr>
          <a:xfrm>
            <a:off x="3753875" y="1811440"/>
            <a:ext cx="5337212" cy="1312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어떻게 연산을 시킬까</a:t>
            </a:r>
            <a:r>
              <a:rPr lang="en-US" altLang="ko-KR" sz="4000" dirty="0"/>
              <a:t>?</a:t>
            </a:r>
            <a:r>
              <a:rPr lang="ko-KR" altLang="en-US" sz="4000" dirty="0"/>
              <a:t> 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10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EC76BD-714E-4CF4-97DE-FC720046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0" y="927087"/>
            <a:ext cx="10432142" cy="52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397C91-7A8E-4753-9841-7FF0D1B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927086"/>
            <a:ext cx="10562772" cy="51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69362329-136E-4E9C-AFFC-0B20B9636D5C}"/>
              </a:ext>
            </a:extLst>
          </p:cNvPr>
          <p:cNvSpPr/>
          <p:nvPr/>
        </p:nvSpPr>
        <p:spPr>
          <a:xfrm rot="5400000" flipH="1">
            <a:off x="6192937" y="-73239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9566A-290A-4E9C-8B36-4A8B09A730A5}"/>
              </a:ext>
            </a:extLst>
          </p:cNvPr>
          <p:cNvSpPr txBox="1"/>
          <p:nvPr/>
        </p:nvSpPr>
        <p:spPr>
          <a:xfrm>
            <a:off x="1144782" y="866693"/>
            <a:ext cx="577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연산은 </a:t>
            </a:r>
            <a:r>
              <a:rPr lang="en-US" altLang="ko-KR" sz="3200" dirty="0">
                <a:solidFill>
                  <a:schemeClr val="bg1"/>
                </a:solidFill>
              </a:rPr>
              <a:t>CPU </a:t>
            </a:r>
            <a:r>
              <a:rPr lang="ko-KR" altLang="en-US" sz="3200" dirty="0">
                <a:solidFill>
                  <a:schemeClr val="bg1"/>
                </a:solidFill>
              </a:rPr>
              <a:t>만이 </a:t>
            </a:r>
            <a:r>
              <a:rPr lang="ko-KR" altLang="en-US" sz="3200" dirty="0" err="1">
                <a:solidFill>
                  <a:schemeClr val="bg1"/>
                </a:solidFill>
              </a:rPr>
              <a:t>할수</a:t>
            </a:r>
            <a:r>
              <a:rPr lang="ko-KR" altLang="en-US" sz="3200" dirty="0">
                <a:solidFill>
                  <a:schemeClr val="bg1"/>
                </a:solidFill>
              </a:rPr>
              <a:t> 있음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5A1D3B-C329-4312-ACF4-1A26A23A5D9B}"/>
              </a:ext>
            </a:extLst>
          </p:cNvPr>
          <p:cNvSpPr txBox="1"/>
          <p:nvPr/>
        </p:nvSpPr>
        <p:spPr>
          <a:xfrm>
            <a:off x="1024233" y="1576711"/>
            <a:ext cx="589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예</a:t>
            </a:r>
            <a:r>
              <a:rPr lang="en-US" altLang="ko-KR" sz="2000" dirty="0">
                <a:solidFill>
                  <a:schemeClr val="bg1"/>
                </a:solidFill>
              </a:rPr>
              <a:t>) 32</a:t>
            </a:r>
            <a:r>
              <a:rPr lang="ko-KR" altLang="en-US" sz="2000" dirty="0">
                <a:solidFill>
                  <a:schemeClr val="bg1"/>
                </a:solidFill>
              </a:rPr>
              <a:t>개의 선중 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en-US" sz="2000" dirty="0">
                <a:solidFill>
                  <a:schemeClr val="bg1"/>
                </a:solidFill>
              </a:rPr>
              <a:t>개를 연산 명령어로 할당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984DB8-BC2C-4321-B654-E21B4C96DA9B}"/>
              </a:ext>
            </a:extLst>
          </p:cNvPr>
          <p:cNvSpPr/>
          <p:nvPr/>
        </p:nvSpPr>
        <p:spPr>
          <a:xfrm>
            <a:off x="1978244" y="210206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541A87-8A43-48AB-9CFD-88892E058BF1}"/>
              </a:ext>
            </a:extLst>
          </p:cNvPr>
          <p:cNvSpPr/>
          <p:nvPr/>
        </p:nvSpPr>
        <p:spPr>
          <a:xfrm>
            <a:off x="9060262" y="203841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 </a:t>
            </a:r>
          </a:p>
        </p:txBody>
      </p:sp>
      <p:sp>
        <p:nvSpPr>
          <p:cNvPr id="48" name="화살표: 위쪽/아래쪽 47">
            <a:extLst>
              <a:ext uri="{FF2B5EF4-FFF2-40B4-BE49-F238E27FC236}">
                <a16:creationId xmlns:a16="http://schemas.microsoft.com/office/drawing/2014/main" id="{22FBAB7B-5364-42F3-961A-CD9BF7C1F18D}"/>
              </a:ext>
            </a:extLst>
          </p:cNvPr>
          <p:cNvSpPr/>
          <p:nvPr/>
        </p:nvSpPr>
        <p:spPr>
          <a:xfrm rot="5400000" flipH="1">
            <a:off x="6192937" y="181023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B702F19A-5F48-4EFC-9F7C-A0F95A87C0B1}"/>
              </a:ext>
            </a:extLst>
          </p:cNvPr>
          <p:cNvSpPr/>
          <p:nvPr/>
        </p:nvSpPr>
        <p:spPr>
          <a:xfrm rot="5400000" flipH="1">
            <a:off x="6222359" y="472942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4009" y="110837"/>
            <a:ext cx="3845573" cy="72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1">
                <a:solidFill>
                  <a:prstClr val="white"/>
                </a:solidFill>
              </a:rPr>
              <a:t>table</a:t>
            </a:r>
            <a:endParaRPr lang="en-US" altLang="ko-KR" sz="2800" b="1" i="1">
              <a:solidFill>
                <a:prstClr val="white"/>
              </a:solidFill>
            </a:endParaRPr>
          </a:p>
        </p:txBody>
      </p:sp>
      <p:grpSp>
        <p:nvGrpSpPr>
          <p:cNvPr id="35" name="组合 1"/>
          <p:cNvGrpSpPr/>
          <p:nvPr/>
        </p:nvGrpSpPr>
        <p:grpSpPr>
          <a:xfrm rot="0">
            <a:off x="1093550" y="3428999"/>
            <a:ext cx="10527245" cy="1638089"/>
            <a:chOff x="1979878" y="3390019"/>
            <a:chExt cx="3094335" cy="8342255"/>
          </a:xfrm>
        </p:grpSpPr>
        <p:sp>
          <p:nvSpPr>
            <p:cNvPr id="41" name="Shape 529"/>
            <p:cNvSpPr/>
            <p:nvPr/>
          </p:nvSpPr>
          <p:spPr>
            <a:xfrm>
              <a:off x="2029344" y="5112418"/>
              <a:ext cx="3044868" cy="661985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ctr">
                <a:defRPr/>
              </a:pPr>
              <a:r>
                <a:rPr lang="ko-KR" altLang="en-US" sz="4000">
                  <a:solidFill>
                    <a:schemeClr val="bg1"/>
                  </a:solidFill>
                  <a:latin typeface="궁서"/>
                  <a:ea typeface="궁서"/>
                </a:rPr>
                <a:t> </a:t>
              </a:r>
              <a:endParaRPr lang="ko-KR" altLang="en-US" sz="4000">
                <a:solidFill>
                  <a:schemeClr val="bg1"/>
                </a:solidFill>
                <a:latin typeface="궁서"/>
                <a:ea typeface="궁서"/>
              </a:endParaRPr>
            </a:p>
            <a:p>
              <a:pPr lvl="0">
                <a:defRPr/>
              </a:pPr>
              <a:endParaRPr lang="en-US" altLang="ko-KR" sz="2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Shape 543"/>
            <p:cNvSpPr>
              <a:spLocks noChangeArrowheads="1"/>
            </p:cNvSpPr>
            <p:nvPr/>
          </p:nvSpPr>
          <p:spPr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43" name=""/>
          <p:cNvSpPr/>
          <p:nvPr/>
        </p:nvSpPr>
        <p:spPr>
          <a:xfrm>
            <a:off x="1271867" y="1008529"/>
            <a:ext cx="10186148" cy="10869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궁서"/>
                <a:ea typeface="궁서"/>
              </a:rPr>
              <a:t>테이블</a:t>
            </a:r>
            <a:r>
              <a:rPr lang="ko-KR" altLang="en-US" sz="4000">
                <a:solidFill>
                  <a:schemeClr val="bg1"/>
                </a:solidFill>
                <a:latin typeface="궁서"/>
                <a:ea typeface="궁서"/>
              </a:rPr>
              <a:t> 기본</a:t>
            </a:r>
            <a:endParaRPr lang="ko-KR" altLang="en-US" sz="4000">
              <a:solidFill>
                <a:schemeClr val="bg1"/>
              </a:solidFill>
              <a:latin typeface="궁서"/>
              <a:ea typeface="궁서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46041" y="2240761"/>
            <a:ext cx="561975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99506" y="4126668"/>
            <a:ext cx="7011987" cy="1982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1">
                <a:solidFill>
                  <a:prstClr val="white"/>
                </a:solidFill>
              </a:rPr>
              <a:t>table</a:t>
            </a:r>
            <a:endParaRPr lang="en-US" altLang="ko-KR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  <a:effectLst/>
              </a:rPr>
              <a:t>Striped Rows</a:t>
            </a:r>
            <a:endParaRPr lang="en-US" altLang="zh-TW" sz="5400">
              <a:solidFill>
                <a:srgbClr val="ffffff"/>
              </a:solidFill>
              <a:effectLst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79787" y="1951586"/>
            <a:ext cx="5811837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16970" y="3902550"/>
            <a:ext cx="7116763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1">
                <a:solidFill>
                  <a:prstClr val="white"/>
                </a:solidFill>
              </a:rPr>
              <a:t>table</a:t>
            </a:r>
            <a:endParaRPr lang="en-US" altLang="ko-KR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>
                <a:solidFill>
                  <a:srgbClr val="ffffff"/>
                </a:solidFill>
                <a:effectLst/>
              </a:rPr>
              <a:t>Hover</a:t>
            </a:r>
            <a:r>
              <a:rPr lang="en-US" altLang="zh-TW" sz="5400">
                <a:solidFill>
                  <a:srgbClr val="ffffff"/>
                </a:solidFill>
                <a:effectLst/>
              </a:rPr>
              <a:t> Rows</a:t>
            </a:r>
            <a:endParaRPr lang="en-US" altLang="zh-TW" sz="5400">
              <a:solidFill>
                <a:srgbClr val="ffffff"/>
              </a:solidFill>
              <a:effectLst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69991" y="1768586"/>
            <a:ext cx="5667375" cy="1885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34335" y="3905663"/>
            <a:ext cx="7192963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1">
                <a:solidFill>
                  <a:prstClr val="white"/>
                </a:solidFill>
              </a:rPr>
              <a:t>table</a:t>
            </a:r>
            <a:endParaRPr lang="en-US" altLang="ko-KR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>
                <a:solidFill>
                  <a:srgbClr val="ffffff"/>
                </a:solidFill>
                <a:effectLst/>
              </a:rPr>
              <a:t>Borered</a:t>
            </a:r>
            <a:r>
              <a:rPr lang="en-US" altLang="zh-TW" sz="5400">
                <a:solidFill>
                  <a:srgbClr val="ffffff"/>
                </a:solidFill>
                <a:effectLst/>
              </a:rPr>
              <a:t> Rows</a:t>
            </a:r>
            <a:endParaRPr lang="en-US" altLang="zh-TW" sz="540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1">
                <a:solidFill>
                  <a:prstClr val="white"/>
                </a:solidFill>
              </a:rPr>
              <a:t>table</a:t>
            </a:r>
            <a:endParaRPr lang="en-US" altLang="ko-KR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  <a:effectLst/>
              </a:rPr>
              <a:t>Striped Rows</a:t>
            </a:r>
            <a:endParaRPr lang="en-US" altLang="zh-TW" sz="5400">
              <a:solidFill>
                <a:srgbClr val="ffffff"/>
              </a:solidFill>
              <a:effectLst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79787" y="1951586"/>
            <a:ext cx="5811837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16970" y="3902550"/>
            <a:ext cx="7116763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제일 중요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304940" y="1170911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  <a:effectLst/>
              </a:rPr>
              <a:t>Grid Classes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(</a:t>
            </a:r>
            <a:r>
              <a:rPr lang="ko-KR" altLang="en-US" sz="5400">
                <a:solidFill>
                  <a:srgbClr val="ffffff"/>
                </a:solidFill>
                <a:effectLst/>
              </a:rPr>
              <a:t>합이 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12</a:t>
            </a:r>
            <a:r>
              <a:rPr lang="ko-KR" altLang="en-US" sz="5400">
                <a:solidFill>
                  <a:srgbClr val="ffffff"/>
                </a:solidFill>
                <a:effectLst/>
              </a:rPr>
              <a:t>개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)</a:t>
            </a:r>
            <a:endParaRPr lang="en-US" altLang="ko-KR" sz="5400">
              <a:solidFill>
                <a:srgbClr val="ffffff"/>
              </a:solidFill>
              <a:effectLst/>
            </a:endParaRPr>
          </a:p>
        </p:txBody>
      </p:sp>
      <p:pic>
        <p:nvPicPr>
          <p:cNvPr id="44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4670" y="2236138"/>
            <a:ext cx="10325857" cy="342531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제일 중요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316146" y="823528"/>
            <a:ext cx="10255338" cy="64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>
                <a:solidFill>
                  <a:srgbClr val="ffffff"/>
                </a:solidFill>
                <a:effectLst/>
              </a:rPr>
              <a:t>간단 예제</a:t>
            </a:r>
            <a:endParaRPr lang="ko-KR" altLang="en-US" sz="3600">
              <a:solidFill>
                <a:srgbClr val="ffffff"/>
              </a:solidFill>
              <a:effectLst/>
            </a:endParaRPr>
          </a:p>
        </p:txBody>
      </p:sp>
      <p:pic>
        <p:nvPicPr>
          <p:cNvPr id="4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747709" y="1953770"/>
            <a:ext cx="9671492" cy="421362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4012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문자열 클래스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8"/>
            <a:ext cx="10516035" cy="1093184"/>
            <a:chOff x="1979878" y="2157795"/>
            <a:chExt cx="3091040" cy="1368173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13681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HTML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에서 제공하고 있는 문자열 관련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CSS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에 더 세밀하게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꾸밀수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있도록 다양한 클래스를 제공하고 있다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1AD555B-BAAD-4336-89F7-852616D8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32" y="2874049"/>
            <a:ext cx="9539868" cy="30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359</ep:Words>
  <ep:PresentationFormat>와이드스크린</ep:PresentationFormat>
  <ep:Paragraphs>78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2019-10-10T04:32:21.000</dcterms:created>
  <dc:creator>조땡</dc:creator>
  <cp:lastModifiedBy>nqwrt</cp:lastModifiedBy>
  <dcterms:modified xsi:type="dcterms:W3CDTF">2021-11-15T12:19:44.654</dcterms:modified>
  <cp:revision>59</cp:revision>
  <dc:title>PowerPoint 프레젠테이션</dc:title>
  <cp:version>1000.0000.01</cp:version>
</cp:coreProperties>
</file>