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6727" y="2425187"/>
            <a:ext cx="6430529" cy="2602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400" b="1">
                <a:solidFill>
                  <a:prstClr val="white"/>
                </a:solidFill>
              </a:rPr>
              <a:t>부트스트랩 </a:t>
            </a:r>
            <a:r>
              <a:rPr lang="en-US" altLang="ko-KR" sz="4400" b="1">
                <a:solidFill>
                  <a:prstClr val="white"/>
                </a:solidFill>
              </a:rPr>
              <a:t>Typography</a:t>
            </a:r>
            <a:r>
              <a:rPr lang="ko-KR" altLang="en-US" sz="4400" b="1">
                <a:solidFill>
                  <a:prstClr val="white"/>
                </a:solidFill>
              </a:rPr>
              <a:t> </a:t>
            </a:r>
            <a:endParaRPr lang="ko-KR" altLang="en-US" sz="4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wrap="square"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125645" y="879558"/>
            <a:ext cx="10255338" cy="90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</a:rPr>
              <a:t>Text Alignment</a:t>
            </a:r>
            <a:endParaRPr lang="en-US" altLang="zh-TW" sz="5400">
              <a:solidFill>
                <a:srgbClr val="ffffff"/>
              </a:solidFill>
            </a:endParaRPr>
          </a:p>
        </p:txBody>
      </p:sp>
      <p:pic>
        <p:nvPicPr>
          <p:cNvPr id="4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907271" y="2155268"/>
            <a:ext cx="6049220" cy="15337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26421" y="4099197"/>
            <a:ext cx="6030870" cy="20162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보통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125645" y="879558"/>
            <a:ext cx="10255338" cy="90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</a:rPr>
              <a:t>Text </a:t>
            </a:r>
            <a:r>
              <a:rPr lang="en-US" altLang="ko-KR" sz="5400">
                <a:solidFill>
                  <a:srgbClr val="ffffff"/>
                </a:solidFill>
              </a:rPr>
              <a:t>Colors </a:t>
            </a:r>
            <a:r>
              <a:rPr lang="ko-KR" altLang="en-US" sz="5400">
                <a:solidFill>
                  <a:srgbClr val="ffffff"/>
                </a:solidFill>
              </a:rPr>
              <a:t>글자색</a:t>
            </a:r>
            <a:endParaRPr lang="ko-KR" altLang="en-US" sz="5400">
              <a:solidFill>
                <a:srgbClr val="ffffff"/>
              </a:solidFill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90028" y="1979294"/>
            <a:ext cx="8374063" cy="1590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2730905" y="3923510"/>
            <a:ext cx="7735380" cy="216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보통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125645" y="879558"/>
            <a:ext cx="10255338" cy="90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rgbClr val="ffffff"/>
                </a:solidFill>
              </a:rPr>
              <a:t>글자 배경색</a:t>
            </a:r>
            <a:endParaRPr lang="ko-KR" altLang="en-US" sz="5400">
              <a:solidFill>
                <a:srgbClr val="ffffff"/>
              </a:solidFill>
            </a:endParaRPr>
          </a:p>
        </p:txBody>
      </p:sp>
      <p:pic>
        <p:nvPicPr>
          <p:cNvPr id="51" name="Picture 2"/>
          <p:cNvPicPr>
            <a:picLocks noGrp="1"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23728" y="1988840"/>
            <a:ext cx="6639852" cy="15908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35696" y="3746158"/>
            <a:ext cx="7192963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E8502-5F81-4C28-A54E-4E99938204F9}"/>
              </a:ext>
            </a:extLst>
          </p:cNvPr>
          <p:cNvSpPr txBox="1"/>
          <p:nvPr/>
        </p:nvSpPr>
        <p:spPr>
          <a:xfrm>
            <a:off x="1615423" y="3891985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if 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&gt;0) {</a:t>
            </a:r>
          </a:p>
          <a:p>
            <a:pPr lvl="1"/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*10;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– j;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System.out.println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2116A4-00E5-4428-A98A-E8E3DA144A33}"/>
              </a:ext>
            </a:extLst>
          </p:cNvPr>
          <p:cNvSpPr/>
          <p:nvPr/>
        </p:nvSpPr>
        <p:spPr>
          <a:xfrm>
            <a:off x="5240357" y="4228995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컴파일러</a:t>
            </a:r>
          </a:p>
        </p:txBody>
      </p:sp>
      <p:sp>
        <p:nvSpPr>
          <p:cNvPr id="6" name="오른쪽 화살표 14">
            <a:extLst>
              <a:ext uri="{FF2B5EF4-FFF2-40B4-BE49-F238E27FC236}">
                <a16:creationId xmlns:a16="http://schemas.microsoft.com/office/drawing/2014/main" id="{62270FFC-E651-46D0-AEE7-19ADD5107A4D}"/>
              </a:ext>
            </a:extLst>
          </p:cNvPr>
          <p:cNvSpPr/>
          <p:nvPr/>
        </p:nvSpPr>
        <p:spPr>
          <a:xfrm>
            <a:off x="4077381" y="4404757"/>
            <a:ext cx="84840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D1838-1EF4-4CFA-9920-01F93FD74D9A}"/>
              </a:ext>
            </a:extLst>
          </p:cNvPr>
          <p:cNvSpPr txBox="1"/>
          <p:nvPr/>
        </p:nvSpPr>
        <p:spPr>
          <a:xfrm>
            <a:off x="8052471" y="395947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0101000001000101010011110101101010100101110101010101000010001110000000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4AD3854A-A91F-4CDC-9F74-AB10F10AEC2E}"/>
              </a:ext>
            </a:extLst>
          </p:cNvPr>
          <p:cNvSpPr/>
          <p:nvPr/>
        </p:nvSpPr>
        <p:spPr>
          <a:xfrm>
            <a:off x="7008668" y="4404757"/>
            <a:ext cx="88526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F0EE-9BD2-4401-9A71-693553B63473}"/>
              </a:ext>
            </a:extLst>
          </p:cNvPr>
          <p:cNvSpPr txBox="1"/>
          <p:nvPr/>
        </p:nvSpPr>
        <p:spPr>
          <a:xfrm>
            <a:off x="1835875" y="5273591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C9C2F-31D4-474A-BA1E-D5535DA35E55}"/>
              </a:ext>
            </a:extLst>
          </p:cNvPr>
          <p:cNvSpPr txBox="1"/>
          <p:nvPr/>
        </p:nvSpPr>
        <p:spPr>
          <a:xfrm>
            <a:off x="8533092" y="5331586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기계어</a:t>
            </a:r>
          </a:p>
        </p:txBody>
      </p:sp>
      <p:sp>
        <p:nvSpPr>
          <p:cNvPr id="11" name="아래쪽 화살표 19">
            <a:extLst>
              <a:ext uri="{FF2B5EF4-FFF2-40B4-BE49-F238E27FC236}">
                <a16:creationId xmlns:a16="http://schemas.microsoft.com/office/drawing/2014/main" id="{90EF2368-024B-4E24-B0A8-A5F99F4AAD13}"/>
              </a:ext>
            </a:extLst>
          </p:cNvPr>
          <p:cNvSpPr/>
          <p:nvPr/>
        </p:nvSpPr>
        <p:spPr>
          <a:xfrm>
            <a:off x="2646335" y="3273327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F168F-6220-44BD-8D64-B19BE6144E68}"/>
              </a:ext>
            </a:extLst>
          </p:cNvPr>
          <p:cNvSpPr txBox="1"/>
          <p:nvPr/>
        </p:nvSpPr>
        <p:spPr>
          <a:xfrm>
            <a:off x="3447652" y="217150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편집 및 개발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위쪽 화살표 26">
            <a:extLst>
              <a:ext uri="{FF2B5EF4-FFF2-40B4-BE49-F238E27FC236}">
                <a16:creationId xmlns:a16="http://schemas.microsoft.com/office/drawing/2014/main" id="{89EA4374-DB40-480D-9627-2C728587A255}"/>
              </a:ext>
            </a:extLst>
          </p:cNvPr>
          <p:cNvSpPr/>
          <p:nvPr/>
        </p:nvSpPr>
        <p:spPr>
          <a:xfrm>
            <a:off x="8821030" y="3143347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C3D75-2306-49D6-8F7E-7D7378C35E60}"/>
              </a:ext>
            </a:extLst>
          </p:cNvPr>
          <p:cNvSpPr txBox="1"/>
          <p:nvPr/>
        </p:nvSpPr>
        <p:spPr>
          <a:xfrm>
            <a:off x="6518314" y="2200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CBF1-4057-41DF-B3CF-2096CA425A42}"/>
              </a:ext>
            </a:extLst>
          </p:cNvPr>
          <p:cNvSpPr txBox="1"/>
          <p:nvPr/>
        </p:nvSpPr>
        <p:spPr>
          <a:xfrm>
            <a:off x="6969720" y="48666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컴파일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E75D86-BE76-4CF3-A699-66510219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5" y="1879903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97F21C1E-9B7E-40A2-94E9-C17759D9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86" y="1615187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71CFDA-6AE0-44FF-B575-05A60A30DE63}"/>
              </a:ext>
            </a:extLst>
          </p:cNvPr>
          <p:cNvSpPr/>
          <p:nvPr/>
        </p:nvSpPr>
        <p:spPr>
          <a:xfrm>
            <a:off x="1355901" y="3295425"/>
            <a:ext cx="363519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3+4 </a:t>
            </a:r>
            <a:endParaRPr lang="ko-KR" altLang="en-US" sz="8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178852-346D-4ECA-BEDE-54D18CF3CC94}"/>
              </a:ext>
            </a:extLst>
          </p:cNvPr>
          <p:cNvSpPr/>
          <p:nvPr/>
        </p:nvSpPr>
        <p:spPr>
          <a:xfrm>
            <a:off x="5421686" y="3789339"/>
            <a:ext cx="2511544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87CA07-F5A4-4CC4-9AC1-E5748512F9AF}"/>
              </a:ext>
            </a:extLst>
          </p:cNvPr>
          <p:cNvSpPr/>
          <p:nvPr/>
        </p:nvSpPr>
        <p:spPr>
          <a:xfrm>
            <a:off x="8717820" y="3295425"/>
            <a:ext cx="259024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CPU </a:t>
            </a:r>
            <a:endParaRPr lang="ko-KR" altLang="en-US" sz="8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6EBBB3-EBBB-4931-A583-F5F536FC8565}"/>
              </a:ext>
            </a:extLst>
          </p:cNvPr>
          <p:cNvSpPr/>
          <p:nvPr/>
        </p:nvSpPr>
        <p:spPr>
          <a:xfrm>
            <a:off x="3753875" y="1811440"/>
            <a:ext cx="5337212" cy="131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어떻게 연산을 시킬까</a:t>
            </a:r>
            <a:r>
              <a:rPr lang="en-US" altLang="ko-KR" sz="4000" dirty="0"/>
              <a:t>?</a:t>
            </a:r>
            <a:r>
              <a:rPr lang="ko-KR" altLang="en-US" sz="4000" dirty="0"/>
              <a:t> 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10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EC76BD-714E-4CF4-97DE-FC720046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0" y="927087"/>
            <a:ext cx="10432142" cy="5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397C91-7A8E-4753-9841-7FF0D1B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927086"/>
            <a:ext cx="10562772" cy="5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69362329-136E-4E9C-AFFC-0B20B9636D5C}"/>
              </a:ext>
            </a:extLst>
          </p:cNvPr>
          <p:cNvSpPr/>
          <p:nvPr/>
        </p:nvSpPr>
        <p:spPr>
          <a:xfrm rot="5400000" flipH="1">
            <a:off x="6192937" y="-73239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9566A-290A-4E9C-8B36-4A8B09A730A5}"/>
              </a:ext>
            </a:extLst>
          </p:cNvPr>
          <p:cNvSpPr txBox="1"/>
          <p:nvPr/>
        </p:nvSpPr>
        <p:spPr>
          <a:xfrm>
            <a:off x="1144782" y="866693"/>
            <a:ext cx="57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연산은 </a:t>
            </a:r>
            <a:r>
              <a:rPr lang="en-US" altLang="ko-KR" sz="3200" dirty="0">
                <a:solidFill>
                  <a:schemeClr val="bg1"/>
                </a:solidFill>
              </a:rPr>
              <a:t>CPU </a:t>
            </a:r>
            <a:r>
              <a:rPr lang="ko-KR" altLang="en-US" sz="3200" dirty="0">
                <a:solidFill>
                  <a:schemeClr val="bg1"/>
                </a:solidFill>
              </a:rPr>
              <a:t>만이 </a:t>
            </a:r>
            <a:r>
              <a:rPr lang="ko-KR" altLang="en-US" sz="3200" dirty="0" err="1">
                <a:solidFill>
                  <a:schemeClr val="bg1"/>
                </a:solidFill>
              </a:rPr>
              <a:t>할수</a:t>
            </a:r>
            <a:r>
              <a:rPr lang="ko-KR" altLang="en-US" sz="32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A1D3B-C329-4312-ACF4-1A26A23A5D9B}"/>
              </a:ext>
            </a:extLst>
          </p:cNvPr>
          <p:cNvSpPr txBox="1"/>
          <p:nvPr/>
        </p:nvSpPr>
        <p:spPr>
          <a:xfrm>
            <a:off x="1024233" y="1576711"/>
            <a:ext cx="589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</a:rPr>
              <a:t>) 32</a:t>
            </a:r>
            <a:r>
              <a:rPr lang="ko-KR" altLang="en-US" sz="2000" dirty="0">
                <a:solidFill>
                  <a:schemeClr val="bg1"/>
                </a:solidFill>
              </a:rPr>
              <a:t>개의 선중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개를 연산 명령어로 할당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984DB8-BC2C-4321-B654-E21B4C96DA9B}"/>
              </a:ext>
            </a:extLst>
          </p:cNvPr>
          <p:cNvSpPr/>
          <p:nvPr/>
        </p:nvSpPr>
        <p:spPr>
          <a:xfrm>
            <a:off x="1978244" y="210206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541A87-8A43-48AB-9CFD-88892E058BF1}"/>
              </a:ext>
            </a:extLst>
          </p:cNvPr>
          <p:cNvSpPr/>
          <p:nvPr/>
        </p:nvSpPr>
        <p:spPr>
          <a:xfrm>
            <a:off x="9060262" y="203841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 </a:t>
            </a:r>
          </a:p>
        </p:txBody>
      </p:sp>
      <p:sp>
        <p:nvSpPr>
          <p:cNvPr id="48" name="화살표: 위쪽/아래쪽 47">
            <a:extLst>
              <a:ext uri="{FF2B5EF4-FFF2-40B4-BE49-F238E27FC236}">
                <a16:creationId xmlns:a16="http://schemas.microsoft.com/office/drawing/2014/main" id="{22FBAB7B-5364-42F3-961A-CD9BF7C1F18D}"/>
              </a:ext>
            </a:extLst>
          </p:cNvPr>
          <p:cNvSpPr/>
          <p:nvPr/>
        </p:nvSpPr>
        <p:spPr>
          <a:xfrm rot="5400000" flipH="1">
            <a:off x="6192937" y="181023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B702F19A-5F48-4EFC-9F7C-A0F95A87C0B1}"/>
              </a:ext>
            </a:extLst>
          </p:cNvPr>
          <p:cNvSpPr/>
          <p:nvPr/>
        </p:nvSpPr>
        <p:spPr>
          <a:xfrm rot="5400000" flipH="1">
            <a:off x="6222359" y="472942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부트스트랩 </a:t>
            </a:r>
            <a:r>
              <a:rPr lang="en-US" altLang="ko-KR" sz="2800" b="1" i="1">
                <a:solidFill>
                  <a:prstClr val="white"/>
                </a:solidFill>
              </a:rPr>
              <a:t>-</a:t>
            </a:r>
            <a:r>
              <a:rPr lang="ko-KR" altLang="en-US" sz="2800" b="1" i="1">
                <a:solidFill>
                  <a:prstClr val="white"/>
                </a:solidFill>
              </a:rPr>
              <a:t>영원하라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&lt;h1&gt; - &lt;h6&gt;</a:t>
            </a:r>
            <a:endParaRPr lang="en-US" altLang="zh-TW" sz="5400">
              <a:solidFill>
                <a:srgbClr val="ffffff"/>
              </a:solidFill>
              <a:effectLst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38137" y="1901245"/>
            <a:ext cx="6761285" cy="416188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zh-TW">
                <a:solidFill>
                  <a:srgbClr val="ffffff"/>
                </a:solidFill>
                <a:effectLst/>
              </a:rPr>
              <a:t>&lt;small&gt; or .small</a:t>
            </a:r>
            <a:endParaRPr lang="zh-TW" altLang="en-US">
              <a:solidFill>
                <a:srgbClr val="ffffff"/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8922" y="2788303"/>
            <a:ext cx="8755157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effectLst/>
              </a:rPr>
              <a:t>Text Formatting</a:t>
            </a:r>
            <a:endParaRPr lang="en-US" altLang="ko-KR">
              <a:solidFill>
                <a:srgbClr val="ffffff"/>
              </a:solidFill>
              <a:effectLst/>
            </a:endParaRPr>
          </a:p>
        </p:txBody>
      </p:sp>
      <p:pic>
        <p:nvPicPr>
          <p:cNvPr id="53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082642" y="2809842"/>
            <a:ext cx="4382112" cy="25249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79187" y="2254460"/>
            <a:ext cx="3581961" cy="37427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>
              <a:defRPr/>
            </a:pPr>
            <a:r>
              <a:rPr lang="en-US" altLang="zh-TW">
                <a:solidFill>
                  <a:srgbClr val="ffffff"/>
                </a:solidFill>
                <a:effectLst/>
              </a:rPr>
              <a:t>&lt;abbr&gt; for Abbreviations</a:t>
            </a:r>
            <a:endParaRPr lang="en-US" altLang="zh-TW">
              <a:solidFill>
                <a:srgbClr val="ffffff"/>
              </a:solidFill>
              <a:effectLst/>
            </a:endParaRPr>
          </a:p>
        </p:txBody>
      </p:sp>
      <p:pic>
        <p:nvPicPr>
          <p:cNvPr id="5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487507" y="2331240"/>
            <a:ext cx="6697010" cy="8764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11643" y="3627384"/>
            <a:ext cx="4200525" cy="1752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zh-TW">
                <a:solidFill>
                  <a:srgbClr val="ffffff"/>
                </a:solidFill>
                <a:effectLst/>
              </a:rPr>
              <a:t>&lt;kbd&gt; </a:t>
            </a:r>
            <a:endParaRPr lang="en-US" altLang="zh-TW">
              <a:solidFill>
                <a:srgbClr val="ffffff"/>
              </a:solidFill>
              <a:effectLst/>
            </a:endParaRPr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461705" y="2356764"/>
            <a:ext cx="7268590" cy="8859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3833" y="3796924"/>
            <a:ext cx="4962525" cy="14001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 b="1">
                <a:solidFill>
                  <a:srgbClr val="ffffff"/>
                </a:solidFill>
                <a:effectLst/>
              </a:rPr>
              <a:t>Blockquote</a:t>
            </a:r>
            <a:endParaRPr lang="en-US" altLang="zh-TW" sz="5400" b="1">
              <a:solidFill>
                <a:srgbClr val="ffffff"/>
              </a:solidFill>
              <a:effectLst/>
            </a:endParaRPr>
          </a:p>
        </p:txBody>
      </p:sp>
      <p:pic>
        <p:nvPicPr>
          <p:cNvPr id="4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064345" y="1854317"/>
            <a:ext cx="8229600" cy="157468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94793" y="3654517"/>
            <a:ext cx="6602413" cy="1981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1">
                <a:solidFill>
                  <a:prstClr val="white"/>
                </a:solidFill>
              </a:rPr>
              <a:t>table</a:t>
            </a:r>
            <a:endParaRPr lang="en-US" altLang="ko-KR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 b="1">
                <a:solidFill>
                  <a:srgbClr val="ffffff"/>
                </a:solidFill>
                <a:effectLst/>
              </a:rPr>
              <a:t>Text Transformation Classes</a:t>
            </a:r>
            <a:endParaRPr lang="en-US" altLang="zh-TW" sz="5400" b="1">
              <a:solidFill>
                <a:srgbClr val="ffffff"/>
              </a:solidFill>
              <a:effectLst/>
            </a:endParaRPr>
          </a:p>
        </p:txBody>
      </p:sp>
      <p:pic>
        <p:nvPicPr>
          <p:cNvPr id="47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265257" y="2177679"/>
            <a:ext cx="8329321" cy="8640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69313" y="3689847"/>
            <a:ext cx="7121035" cy="1798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제일 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304940" y="1170911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Grid Classes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(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합이 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12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개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)</a:t>
            </a:r>
            <a:endParaRPr lang="en-US" altLang="ko-KR" sz="5400">
              <a:solidFill>
                <a:srgbClr val="ffffff"/>
              </a:solidFill>
              <a:effectLst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4670" y="2236138"/>
            <a:ext cx="10325857" cy="342531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388</ep:Words>
  <ep:PresentationFormat>와이드스크린</ep:PresentationFormat>
  <ep:Paragraphs>91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1_Office 테마</vt:lpstr>
      <vt:lpstr>슬라이드 1</vt:lpstr>
      <vt:lpstr>슬라이드 2</vt:lpstr>
      <vt:lpstr>&lt;small&gt; or .small</vt:lpstr>
      <vt:lpstr>Text Formatting</vt:lpstr>
      <vt:lpstr>&lt;abbr&gt; for Abbreviations</vt:lpstr>
      <vt:lpstr>&lt;kbd&gt;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2021-11-15T12:32:56.966</dcterms:modified>
  <cp:revision>66</cp:revision>
  <dc:title>PowerPoint 프레젠테이션</dc:title>
  <cp:version>1000.0000.01</cp:version>
</cp:coreProperties>
</file>