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55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culectur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8190" y="1842642"/>
            <a:ext cx="5566410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160">
                <a:solidFill>
                  <a:srgbClr val="FFFFFF"/>
                </a:solidFill>
                <a:latin typeface="한컴 고딕"/>
                <a:cs typeface="한컴 고딕"/>
              </a:rPr>
              <a:t>9강_함수-심화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842770" cy="12927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61315" lvl="1" indent="-34861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361950" algn="l"/>
              </a:tabLst>
              <a:defRPr/>
            </a:pPr>
            <a:r>
              <a:rPr sz="1400" b="0" spc="-55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r>
              <a:rPr sz="1400" b="0" spc="-12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45">
                <a:solidFill>
                  <a:srgbClr val="FFFFFF"/>
                </a:solidFill>
                <a:latin typeface="한컴 고딕"/>
                <a:cs typeface="한컴 고딕"/>
              </a:rPr>
              <a:t>반환(리턴)함수</a:t>
            </a: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클로저</a:t>
            </a: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내부함수</a:t>
            </a: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콜백함수</a:t>
            </a: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내장함수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5782869" cy="37312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함수는 또 다른 함수를 반환할 수</a:t>
            </a:r>
            <a:r>
              <a:rPr sz="2400" b="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70">
                <a:solidFill>
                  <a:srgbClr val="2E5496"/>
                </a:solidFill>
                <a:latin typeface="한컴 고딕"/>
                <a:cs typeface="한컴 고딕"/>
              </a:rPr>
              <a:t>있다.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44296" y="2340864"/>
            <a:ext cx="4869180" cy="2604770"/>
          </a:xfrm>
          <a:custGeom>
            <a:avLst/>
            <a:gdLst/>
            <a:ahLst/>
            <a:cxnLst/>
            <a:rect l="l" t="t" r="r" b="b"/>
            <a:pathLst>
              <a:path w="4869180" h="2604770">
                <a:moveTo>
                  <a:pt x="0" y="2604516"/>
                </a:moveTo>
                <a:lnTo>
                  <a:pt x="4869180" y="2604516"/>
                </a:lnTo>
                <a:lnTo>
                  <a:pt x="4869180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1616963" y="3279647"/>
            <a:ext cx="2604770" cy="901828"/>
          </a:xfrm>
          <a:prstGeom prst="rect">
            <a:avLst/>
          </a:prstGeom>
          <a:solidFill>
            <a:srgbClr val="5B9BD4"/>
          </a:solidFill>
          <a:ln w="15240">
            <a:solidFill>
              <a:srgbClr val="FF0000"/>
            </a:solidFill>
          </a:ln>
        </p:spPr>
        <p:txBody>
          <a:bodyPr vert="horz" wrap="square" lIns="0" tIns="85090" rIns="0" bIns="0">
            <a:spAutoFit/>
          </a:bodyPr>
          <a:lstStyle/>
          <a:p>
            <a:pPr marL="233045">
              <a:lnSpc>
                <a:spcPct val="100000"/>
              </a:lnSpc>
              <a:spcBef>
                <a:spcPts val="670"/>
              </a:spcBef>
              <a:defRPr/>
            </a:pPr>
            <a:r>
              <a:rPr sz="1800" b="0" spc="-10">
                <a:solidFill>
                  <a:srgbClr val="FFFFFF"/>
                </a:solidFill>
                <a:latin typeface="맑은 고딕"/>
                <a:cs typeface="맑은 고딕"/>
              </a:rPr>
              <a:t>return</a:t>
            </a:r>
            <a:r>
              <a:rPr sz="1800" b="0" spc="-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function(){</a:t>
            </a:r>
          </a:p>
          <a:p>
            <a:pPr marL="1147445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</a:t>
            </a:r>
          </a:p>
          <a:p>
            <a:pPr marL="233045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296" y="2529078"/>
            <a:ext cx="4869180" cy="224294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 funName()</a:t>
            </a:r>
            <a:r>
              <a:rPr sz="1800" b="0" spc="-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</a:p>
          <a:p>
            <a:pPr marL="10058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</a:t>
            </a: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325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defRPr/>
            </a:pPr>
            <a:r>
              <a:rPr sz="2400" b="0" spc="-100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r>
              <a:rPr sz="2400" b="0" spc="-1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0" spc="-104">
                <a:solidFill>
                  <a:srgbClr val="FFFFFF"/>
                </a:solidFill>
                <a:latin typeface="한컴 고딕"/>
                <a:cs typeface="한컴 고딕"/>
              </a:rPr>
              <a:t>반환</a:t>
            </a: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1479" y="3744467"/>
            <a:ext cx="258445" cy="76200"/>
          </a:xfrm>
          <a:custGeom>
            <a:avLst/>
            <a:gdLst/>
            <a:ahLst/>
            <a:cxnLst/>
            <a:rect l="l" t="t" r="r" b="b"/>
            <a:pathLst>
              <a:path w="258445" h="76200">
                <a:moveTo>
                  <a:pt x="182245" y="0"/>
                </a:moveTo>
                <a:lnTo>
                  <a:pt x="182245" y="76199"/>
                </a:lnTo>
                <a:lnTo>
                  <a:pt x="243205" y="45719"/>
                </a:lnTo>
                <a:lnTo>
                  <a:pt x="194945" y="45719"/>
                </a:lnTo>
                <a:lnTo>
                  <a:pt x="194945" y="30479"/>
                </a:lnTo>
                <a:lnTo>
                  <a:pt x="243205" y="30479"/>
                </a:lnTo>
                <a:lnTo>
                  <a:pt x="182245" y="0"/>
                </a:lnTo>
                <a:close/>
              </a:path>
              <a:path w="258445" h="76200">
                <a:moveTo>
                  <a:pt x="182245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182245" y="45719"/>
                </a:lnTo>
                <a:lnTo>
                  <a:pt x="182245" y="30479"/>
                </a:lnTo>
                <a:close/>
              </a:path>
              <a:path w="258445" h="76200">
                <a:moveTo>
                  <a:pt x="243205" y="30479"/>
                </a:moveTo>
                <a:lnTo>
                  <a:pt x="194945" y="30479"/>
                </a:lnTo>
                <a:lnTo>
                  <a:pt x="194945" y="45719"/>
                </a:lnTo>
                <a:lnTo>
                  <a:pt x="243205" y="45719"/>
                </a:lnTo>
                <a:lnTo>
                  <a:pt x="258445" y="38099"/>
                </a:lnTo>
                <a:lnTo>
                  <a:pt x="2432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507593" y="788289"/>
            <a:ext cx="2479675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9-1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함수</a:t>
            </a:r>
            <a:r>
              <a:rPr sz="1800" b="0" spc="-275">
                <a:latin typeface="한컴 고딕"/>
                <a:cs typeface="한컴 고딕"/>
              </a:rPr>
              <a:t> </a:t>
            </a:r>
            <a:r>
              <a:rPr sz="1800" b="0" spc="-60">
                <a:latin typeface="한컴 고딕"/>
                <a:cs typeface="한컴 고딕"/>
              </a:rPr>
              <a:t>반환(리턴)함수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9_01.html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3600" y="4038600"/>
            <a:ext cx="5638800" cy="2286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1949095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9-2 </a:t>
            </a:r>
            <a:r>
              <a:rPr sz="1800" dirty="0">
                <a:latin typeface="한컴 고딕"/>
                <a:cs typeface="한컴 고딕"/>
              </a:rPr>
              <a:t>:</a:t>
            </a:r>
            <a:r>
              <a:rPr sz="1800" spc="-204" dirty="0">
                <a:latin typeface="한컴 고딕"/>
                <a:cs typeface="한컴 고딕"/>
              </a:rPr>
              <a:t> </a:t>
            </a:r>
            <a:r>
              <a:rPr sz="1800" spc="-75" dirty="0" err="1" smtClean="0">
                <a:latin typeface="한컴 고딕"/>
                <a:cs typeface="한컴 고딕"/>
              </a:rPr>
              <a:t>클로저</a:t>
            </a:r>
            <a:endParaRPr sz="1800" dirty="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100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9_02.html</a:t>
            </a:r>
            <a:endParaRPr sz="1200" dirty="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9344" y="2714244"/>
            <a:ext cx="5600700" cy="296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9111" y="3500628"/>
            <a:ext cx="5006340" cy="1247140"/>
          </a:xfrm>
          <a:custGeom>
            <a:avLst/>
            <a:gdLst/>
            <a:ahLst/>
            <a:cxnLst/>
            <a:rect l="l" t="t" r="r" b="b"/>
            <a:pathLst>
              <a:path w="5006340" h="1247139">
                <a:moveTo>
                  <a:pt x="0" y="1246632"/>
                </a:moveTo>
                <a:lnTo>
                  <a:pt x="5006340" y="1246632"/>
                </a:lnTo>
                <a:lnTo>
                  <a:pt x="500634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3351" y="2743200"/>
            <a:ext cx="5474335" cy="2402205"/>
          </a:xfrm>
          <a:custGeom>
            <a:avLst/>
            <a:gdLst/>
            <a:ahLst/>
            <a:cxnLst/>
            <a:rect l="l" t="t" r="r" b="b"/>
            <a:pathLst>
              <a:path w="5474334" h="2402204">
                <a:moveTo>
                  <a:pt x="0" y="2401824"/>
                </a:moveTo>
                <a:lnTo>
                  <a:pt x="5474208" y="2401824"/>
                </a:lnTo>
                <a:lnTo>
                  <a:pt x="5474208" y="0"/>
                </a:lnTo>
                <a:lnTo>
                  <a:pt x="0" y="0"/>
                </a:lnTo>
                <a:lnTo>
                  <a:pt x="0" y="2401824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6595" y="2780946"/>
            <a:ext cx="2505455" cy="272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6056" y="3863340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4" y="0"/>
                </a:moveTo>
                <a:lnTo>
                  <a:pt x="207264" y="123443"/>
                </a:lnTo>
                <a:lnTo>
                  <a:pt x="0" y="123443"/>
                </a:lnTo>
                <a:lnTo>
                  <a:pt x="0" y="370332"/>
                </a:lnTo>
                <a:lnTo>
                  <a:pt x="207264" y="370332"/>
                </a:lnTo>
                <a:lnTo>
                  <a:pt x="207264" y="493776"/>
                </a:lnTo>
                <a:lnTo>
                  <a:pt x="414527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2731" y="1512823"/>
            <a:ext cx="1003871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반환된 함수의 </a:t>
            </a:r>
            <a:r>
              <a:rPr sz="2400" spc="-10" dirty="0">
                <a:solidFill>
                  <a:srgbClr val="2E5496"/>
                </a:solidFill>
                <a:latin typeface="한컴 고딕"/>
                <a:cs typeface="한컴 고딕"/>
              </a:rPr>
              <a:t>life-cycle가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종료될 때까지 호출된 함수의 </a:t>
            </a:r>
            <a:r>
              <a:rPr sz="2400" spc="-10" dirty="0">
                <a:solidFill>
                  <a:srgbClr val="2E5496"/>
                </a:solidFill>
                <a:latin typeface="한컴 고딕"/>
                <a:cs typeface="한컴 고딕"/>
              </a:rPr>
              <a:t>life-cycle이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유지되는</a:t>
            </a:r>
            <a:r>
              <a:rPr sz="2400" spc="-35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것</a:t>
            </a:r>
            <a:endParaRPr sz="2400" dirty="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157855">
              <a:lnSpc>
                <a:spcPct val="100000"/>
              </a:lnSpc>
            </a:pPr>
            <a:r>
              <a:rPr sz="2400" dirty="0">
                <a:latin typeface="한컴 고딕"/>
                <a:cs typeface="한컴 고딕"/>
              </a:rPr>
              <a:t>scop</a:t>
            </a:r>
          </a:p>
        </p:txBody>
      </p:sp>
      <p:sp>
        <p:nvSpPr>
          <p:cNvPr id="12" name="object 12"/>
          <p:cNvSpPr/>
          <p:nvPr/>
        </p:nvSpPr>
        <p:spPr>
          <a:xfrm>
            <a:off x="2456688" y="3131820"/>
            <a:ext cx="775970" cy="230504"/>
          </a:xfrm>
          <a:custGeom>
            <a:avLst/>
            <a:gdLst/>
            <a:ahLst/>
            <a:cxnLst/>
            <a:rect l="l" t="t" r="r" b="b"/>
            <a:pathLst>
              <a:path w="775969" h="230504">
                <a:moveTo>
                  <a:pt x="0" y="230124"/>
                </a:moveTo>
                <a:lnTo>
                  <a:pt x="775715" y="230124"/>
                </a:lnTo>
                <a:lnTo>
                  <a:pt x="775715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8703" y="3061207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한컴 고딕"/>
                <a:cs typeface="한컴 고딕"/>
              </a:rPr>
              <a:t>free</a:t>
            </a:r>
            <a:r>
              <a:rPr sz="1600" spc="-105" dirty="0">
                <a:latin typeface="한컴 고딕"/>
                <a:cs typeface="한컴 고딕"/>
              </a:rPr>
              <a:t> </a:t>
            </a:r>
            <a:r>
              <a:rPr sz="1600" spc="-10" dirty="0">
                <a:latin typeface="한컴 고딕"/>
                <a:cs typeface="한컴 고딕"/>
              </a:rPr>
              <a:t>var.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4667" y="3208020"/>
            <a:ext cx="523240" cy="76200"/>
          </a:xfrm>
          <a:custGeom>
            <a:avLst/>
            <a:gdLst/>
            <a:ahLst/>
            <a:cxnLst/>
            <a:rect l="l" t="t" r="r" b="b"/>
            <a:pathLst>
              <a:path w="523239" h="76200">
                <a:moveTo>
                  <a:pt x="446786" y="0"/>
                </a:moveTo>
                <a:lnTo>
                  <a:pt x="446786" y="76200"/>
                </a:lnTo>
                <a:lnTo>
                  <a:pt x="507746" y="45719"/>
                </a:lnTo>
                <a:lnTo>
                  <a:pt x="459486" y="45719"/>
                </a:lnTo>
                <a:lnTo>
                  <a:pt x="459486" y="30479"/>
                </a:lnTo>
                <a:lnTo>
                  <a:pt x="507745" y="30479"/>
                </a:lnTo>
                <a:lnTo>
                  <a:pt x="446786" y="0"/>
                </a:lnTo>
                <a:close/>
              </a:path>
              <a:path w="523239" h="76200">
                <a:moveTo>
                  <a:pt x="446786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446786" y="45719"/>
                </a:lnTo>
                <a:lnTo>
                  <a:pt x="446786" y="30479"/>
                </a:lnTo>
                <a:close/>
              </a:path>
              <a:path w="523239" h="76200">
                <a:moveTo>
                  <a:pt x="507745" y="30479"/>
                </a:moveTo>
                <a:lnTo>
                  <a:pt x="459486" y="30479"/>
                </a:lnTo>
                <a:lnTo>
                  <a:pt x="459486" y="45719"/>
                </a:lnTo>
                <a:lnTo>
                  <a:pt x="507746" y="45719"/>
                </a:lnTo>
                <a:lnTo>
                  <a:pt x="522986" y="38100"/>
                </a:lnTo>
                <a:lnTo>
                  <a:pt x="50774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2067" y="3704844"/>
            <a:ext cx="775970" cy="230504"/>
          </a:xfrm>
          <a:custGeom>
            <a:avLst/>
            <a:gdLst/>
            <a:ahLst/>
            <a:cxnLst/>
            <a:rect l="l" t="t" r="r" b="b"/>
            <a:pathLst>
              <a:path w="775970" h="230504">
                <a:moveTo>
                  <a:pt x="0" y="230123"/>
                </a:moveTo>
                <a:lnTo>
                  <a:pt x="775715" y="230123"/>
                </a:lnTo>
                <a:lnTo>
                  <a:pt x="775715" y="0"/>
                </a:lnTo>
                <a:lnTo>
                  <a:pt x="0" y="0"/>
                </a:lnTo>
                <a:lnTo>
                  <a:pt x="0" y="230123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60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함수안에 또다른</a:t>
            </a:r>
            <a:r>
              <a:rPr sz="2400" spc="-185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9-3 </a:t>
            </a:r>
            <a:r>
              <a:rPr sz="1800" dirty="0">
                <a:latin typeface="한컴 고딕"/>
                <a:cs typeface="한컴 고딕"/>
              </a:rPr>
              <a:t>:</a:t>
            </a:r>
            <a:r>
              <a:rPr sz="1800" spc="-200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내부함수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95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9_03.html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296" y="2340864"/>
            <a:ext cx="3377565" cy="2604770"/>
          </a:xfrm>
          <a:custGeom>
            <a:avLst/>
            <a:gdLst/>
            <a:ahLst/>
            <a:cxnLst/>
            <a:rect l="l" t="t" r="r" b="b"/>
            <a:pathLst>
              <a:path w="3377565" h="2604770">
                <a:moveTo>
                  <a:pt x="0" y="2604516"/>
                </a:moveTo>
                <a:lnTo>
                  <a:pt x="3377184" y="2604516"/>
                </a:lnTo>
                <a:lnTo>
                  <a:pt x="3377184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80972" y="3011423"/>
            <a:ext cx="1934210" cy="1310640"/>
          </a:xfrm>
          <a:prstGeom prst="rect">
            <a:avLst/>
          </a:prstGeom>
          <a:solidFill>
            <a:srgbClr val="5B9BD4"/>
          </a:solidFill>
          <a:ln w="15240">
            <a:solidFill>
              <a:srgbClr val="FF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innerFun1()</a:t>
            </a:r>
            <a:r>
              <a:rPr sz="18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innerFun2()</a:t>
            </a:r>
            <a:r>
              <a:rPr sz="18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innerFunn()</a:t>
            </a:r>
            <a:r>
              <a:rPr sz="1800" spc="-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{…}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96" y="2529078"/>
            <a:ext cx="33775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function outFun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()</a:t>
            </a: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0611" y="4322064"/>
            <a:ext cx="76200" cy="987425"/>
          </a:xfrm>
          <a:custGeom>
            <a:avLst/>
            <a:gdLst/>
            <a:ahLst/>
            <a:cxnLst/>
            <a:rect l="l" t="t" r="r" b="b"/>
            <a:pathLst>
              <a:path w="76200" h="987425">
                <a:moveTo>
                  <a:pt x="30480" y="910971"/>
                </a:moveTo>
                <a:lnTo>
                  <a:pt x="0" y="910971"/>
                </a:lnTo>
                <a:lnTo>
                  <a:pt x="38100" y="987171"/>
                </a:lnTo>
                <a:lnTo>
                  <a:pt x="69850" y="923671"/>
                </a:lnTo>
                <a:lnTo>
                  <a:pt x="30480" y="923671"/>
                </a:lnTo>
                <a:lnTo>
                  <a:pt x="30480" y="910971"/>
                </a:lnTo>
                <a:close/>
              </a:path>
              <a:path w="76200" h="987425">
                <a:moveTo>
                  <a:pt x="45719" y="0"/>
                </a:moveTo>
                <a:lnTo>
                  <a:pt x="30480" y="0"/>
                </a:lnTo>
                <a:lnTo>
                  <a:pt x="30480" y="923671"/>
                </a:lnTo>
                <a:lnTo>
                  <a:pt x="45719" y="923671"/>
                </a:lnTo>
                <a:lnTo>
                  <a:pt x="45719" y="0"/>
                </a:lnTo>
                <a:close/>
              </a:path>
              <a:path w="76200" h="987425">
                <a:moveTo>
                  <a:pt x="76200" y="910971"/>
                </a:moveTo>
                <a:lnTo>
                  <a:pt x="45719" y="910971"/>
                </a:lnTo>
                <a:lnTo>
                  <a:pt x="45719" y="923671"/>
                </a:lnTo>
                <a:lnTo>
                  <a:pt x="69850" y="923671"/>
                </a:lnTo>
                <a:lnTo>
                  <a:pt x="76200" y="9109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0183" y="5317997"/>
            <a:ext cx="307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한컴 고딕"/>
                <a:cs typeface="한컴 고딕"/>
              </a:rPr>
              <a:t>내부 함수로 외부에서는 호출</a:t>
            </a:r>
            <a:r>
              <a:rPr sz="1800" spc="-240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불가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9176" y="2340863"/>
            <a:ext cx="3668267" cy="397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22180" y="3844902"/>
            <a:ext cx="1214627" cy="101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7547" y="4082796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3" y="370331"/>
                </a:lnTo>
                <a:lnTo>
                  <a:pt x="207263" y="493775"/>
                </a:lnTo>
                <a:lnTo>
                  <a:pt x="414527" y="246887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8807450" cy="7446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매개변수로 함수를 </a:t>
            </a:r>
            <a:r>
              <a:rPr sz="2400" b="0" spc="-85">
                <a:solidFill>
                  <a:srgbClr val="2E5496"/>
                </a:solidFill>
                <a:latin typeface="한컴 고딕"/>
                <a:cs typeface="한컴 고딕"/>
              </a:rPr>
              <a:t>전달하고,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전달된 매개변수가 특정 시점에 호출되는</a:t>
            </a:r>
            <a:r>
              <a:rPr sz="2400" b="0" spc="-15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것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9-4 </a:t>
            </a:r>
            <a:r>
              <a:rPr sz="1800">
                <a:latin typeface="한컴 고딕"/>
                <a:cs typeface="한컴 고딕"/>
              </a:rPr>
              <a:t>:</a:t>
            </a:r>
            <a:r>
              <a:rPr sz="1800" b="0" spc="-20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콜백함수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9_04.html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4296" y="2340864"/>
            <a:ext cx="3377565" cy="2604770"/>
          </a:xfrm>
          <a:custGeom>
            <a:avLst/>
            <a:gdLst/>
            <a:ahLst/>
            <a:cxnLst/>
            <a:rect l="l" t="t" r="r" b="b"/>
            <a:pathLst>
              <a:path w="3377565" h="2604770">
                <a:moveTo>
                  <a:pt x="0" y="2604516"/>
                </a:moveTo>
                <a:lnTo>
                  <a:pt x="3377184" y="2604516"/>
                </a:lnTo>
                <a:lnTo>
                  <a:pt x="3377184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1751076" y="3741420"/>
            <a:ext cx="706120" cy="306705"/>
          </a:xfrm>
          <a:prstGeom prst="rect">
            <a:avLst/>
          </a:prstGeom>
          <a:solidFill>
            <a:srgbClr val="5B9BD4"/>
          </a:solidFill>
          <a:ln w="15239">
            <a:solidFill>
              <a:srgbClr val="FF0000"/>
            </a:solidFill>
          </a:ln>
        </p:spPr>
        <p:txBody>
          <a:bodyPr vert="horz" wrap="square" lIns="0" tIns="34925" rIns="0" bIns="0">
            <a:spAutoFit/>
          </a:bodyPr>
          <a:lstStyle/>
          <a:p>
            <a:pPr marL="99060">
              <a:lnSpc>
                <a:spcPct val="100000"/>
              </a:lnSpc>
              <a:spcBef>
                <a:spcPts val="275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fun();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96" y="2666238"/>
            <a:ext cx="3377564" cy="19819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5">
                <a:solidFill>
                  <a:srgbClr val="FFFFFF"/>
                </a:solidFill>
                <a:latin typeface="맑은 고딕"/>
                <a:cs typeface="맑은 고딕"/>
              </a:rPr>
              <a:t>function funName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(fun)</a:t>
            </a:r>
            <a:r>
              <a:rPr sz="1800" b="0" spc="-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1850">
              <a:latin typeface="Times New Roman"/>
              <a:cs typeface="Times New Roman"/>
            </a:endParaRPr>
          </a:p>
          <a:p>
            <a:pPr marR="621665" algn="ctr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실행문;</a:t>
            </a:r>
          </a:p>
          <a:p>
            <a:pPr>
              <a:lnSpc>
                <a:spcPct val="100000"/>
              </a:lnSpc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800">
                <a:solidFill>
                  <a:srgbClr val="FFFFFF"/>
                </a:solidFill>
                <a:latin typeface="맑은 고딕"/>
                <a:cs typeface="맑은 고딕"/>
              </a:rPr>
              <a:t>}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2451" y="4101084"/>
            <a:ext cx="76200" cy="987425"/>
          </a:xfrm>
          <a:custGeom>
            <a:avLst/>
            <a:gdLst/>
            <a:ahLst/>
            <a:cxnLst/>
            <a:rect l="l" t="t" r="r" b="b"/>
            <a:pathLst>
              <a:path w="76200" h="987425">
                <a:moveTo>
                  <a:pt x="30480" y="910971"/>
                </a:moveTo>
                <a:lnTo>
                  <a:pt x="0" y="910971"/>
                </a:lnTo>
                <a:lnTo>
                  <a:pt x="38100" y="987171"/>
                </a:lnTo>
                <a:lnTo>
                  <a:pt x="69850" y="923671"/>
                </a:lnTo>
                <a:lnTo>
                  <a:pt x="30480" y="923671"/>
                </a:lnTo>
                <a:lnTo>
                  <a:pt x="30480" y="910971"/>
                </a:lnTo>
                <a:close/>
              </a:path>
              <a:path w="76200" h="987425">
                <a:moveTo>
                  <a:pt x="45720" y="0"/>
                </a:moveTo>
                <a:lnTo>
                  <a:pt x="30480" y="0"/>
                </a:lnTo>
                <a:lnTo>
                  <a:pt x="30480" y="923671"/>
                </a:lnTo>
                <a:lnTo>
                  <a:pt x="45720" y="923671"/>
                </a:lnTo>
                <a:lnTo>
                  <a:pt x="45720" y="0"/>
                </a:lnTo>
                <a:close/>
              </a:path>
              <a:path w="76200" h="987425">
                <a:moveTo>
                  <a:pt x="76200" y="910971"/>
                </a:moveTo>
                <a:lnTo>
                  <a:pt x="45720" y="910971"/>
                </a:lnTo>
                <a:lnTo>
                  <a:pt x="45720" y="923671"/>
                </a:lnTo>
                <a:lnTo>
                  <a:pt x="69850" y="923671"/>
                </a:lnTo>
                <a:lnTo>
                  <a:pt x="76200" y="9109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821537" y="5096383"/>
            <a:ext cx="2618105" cy="56146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75">
                <a:latin typeface="한컴 고딕"/>
                <a:cs typeface="한컴 고딕"/>
              </a:rPr>
              <a:t>매개변수로 전달된 함수</a:t>
            </a:r>
            <a:r>
              <a:rPr sz="1800" b="0" spc="-22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실행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23247" y="3642359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1371600" y="152401"/>
            <a:ext cx="7772400" cy="64769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9636252" y="2275332"/>
            <a:ext cx="1594103" cy="41681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 dirty="0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 dirty="0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866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개발자가 직접 만들지 않아도 </a:t>
            </a:r>
            <a:r>
              <a:rPr sz="2400" spc="-10" dirty="0">
                <a:solidFill>
                  <a:srgbClr val="2E5496"/>
                </a:solidFill>
                <a:latin typeface="한컴 고딕"/>
                <a:cs typeface="한컴 고딕"/>
              </a:rPr>
              <a:t>javascript가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기본적으로 제공해주는</a:t>
            </a:r>
            <a:r>
              <a:rPr sz="2400" spc="-225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1224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9-5 </a:t>
            </a:r>
            <a:r>
              <a:rPr sz="1800" dirty="0">
                <a:latin typeface="한컴 고딕"/>
                <a:cs typeface="한컴 고딕"/>
              </a:rPr>
              <a:t>:</a:t>
            </a:r>
            <a:r>
              <a:rPr sz="1800" spc="-200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내장함수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95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9_05.html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363" y="2654807"/>
            <a:ext cx="1844039" cy="845819"/>
          </a:xfrm>
          <a:prstGeom prst="rect">
            <a:avLst/>
          </a:prstGeom>
          <a:solidFill>
            <a:srgbClr val="538235"/>
          </a:solidFill>
        </p:spPr>
        <p:txBody>
          <a:bodyPr vert="horz" wrap="square" lIns="0" tIns="17208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355"/>
              </a:spcBef>
            </a:pPr>
            <a:r>
              <a:rPr sz="3200" spc="0" dirty="0">
                <a:solidFill>
                  <a:srgbClr val="FFFFFF"/>
                </a:solidFill>
                <a:latin typeface="맑은 고딕"/>
                <a:cs typeface="맑은 고딕"/>
              </a:rPr>
              <a:t>alert();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2404" y="3942588"/>
            <a:ext cx="2936875" cy="87058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78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455"/>
              </a:spcBef>
            </a:pPr>
            <a:r>
              <a:rPr sz="3200" dirty="0">
                <a:solidFill>
                  <a:srgbClr val="FFFFFF"/>
                </a:solidFill>
                <a:latin typeface="맑은 고딕"/>
                <a:cs typeface="맑은 고딕"/>
              </a:rPr>
              <a:t>console.log();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5379" y="2470404"/>
            <a:ext cx="2938780" cy="86868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8415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450"/>
              </a:spcBef>
            </a:pPr>
            <a:r>
              <a:rPr sz="3200" spc="-5" dirty="0">
                <a:solidFill>
                  <a:srgbClr val="FFFFFF"/>
                </a:solidFill>
                <a:latin typeface="맑은 고딕"/>
                <a:cs typeface="맑은 고딕"/>
              </a:rPr>
              <a:t>setTimeout();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0859" y="4376928"/>
            <a:ext cx="2936875" cy="87058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455"/>
              </a:spcBef>
            </a:pPr>
            <a:r>
              <a:rPr sz="3200" dirty="0">
                <a:solidFill>
                  <a:srgbClr val="FFFFFF"/>
                </a:solidFill>
                <a:latin typeface="맑은 고딕"/>
                <a:cs typeface="맑은 고딕"/>
              </a:rPr>
              <a:t>setInterval();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1940" y="2772155"/>
            <a:ext cx="2936875" cy="86868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835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45"/>
              </a:spcBef>
            </a:pPr>
            <a:r>
              <a:rPr sz="3200" spc="-5" dirty="0">
                <a:solidFill>
                  <a:srgbClr val="FFFFFF"/>
                </a:solidFill>
                <a:latin typeface="맑은 고딕"/>
                <a:cs typeface="맑은 고딕"/>
              </a:rPr>
              <a:t>clearTimeout();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1935" y="5265420"/>
            <a:ext cx="2936875" cy="8686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8415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450"/>
              </a:spcBef>
            </a:pPr>
            <a:r>
              <a:rPr sz="3200" dirty="0">
                <a:solidFill>
                  <a:srgbClr val="FFFFFF"/>
                </a:solidFill>
                <a:latin typeface="맑은 고딕"/>
                <a:cs typeface="맑은 고딕"/>
              </a:rPr>
              <a:t>clearInterval();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708" y="5414771"/>
            <a:ext cx="2936875" cy="87058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18542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460"/>
              </a:spcBef>
            </a:pPr>
            <a:r>
              <a:rPr sz="3200" spc="-15" dirty="0">
                <a:solidFill>
                  <a:srgbClr val="FFFFFF"/>
                </a:solidFill>
                <a:latin typeface="맑은 고딕"/>
                <a:cs typeface="맑은 고딕"/>
              </a:rPr>
              <a:t>eval();</a:t>
            </a:r>
            <a:endParaRPr sz="32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179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한컴 고딕</vt:lpstr>
      <vt:lpstr>Arial</vt:lpstr>
      <vt:lpstr>Calibri</vt:lpstr>
      <vt:lpstr>Times New Roman</vt:lpstr>
      <vt:lpstr>Office Theme</vt:lpstr>
      <vt:lpstr>9강_함수-심화</vt:lpstr>
      <vt:lpstr>javascript &amp; node.js</vt:lpstr>
      <vt:lpstr>javascript &amp; node.js</vt:lpstr>
      <vt:lpstr>javascript &amp; node.js</vt:lpstr>
      <vt:lpstr>javascript &amp; node.js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웹사이트 콘텐츠 디자인 보고서  (성수IT종합센터, 성수메이커스페이스)</dc:title>
  <dc:creator>house</dc:creator>
  <cp:lastModifiedBy>PC-00</cp:lastModifiedBy>
  <cp:revision>3</cp:revision>
  <dcterms:created xsi:type="dcterms:W3CDTF">2019-12-31T00:31:29Z</dcterms:created>
  <dcterms:modified xsi:type="dcterms:W3CDTF">2022-06-14T06:46:00Z</dcterms:modified>
  <cp:version>1000.0000.01</cp:version>
</cp:coreProperties>
</file>