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552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0555" y="2351532"/>
            <a:ext cx="9390888" cy="333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culectur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3409" y="1842642"/>
            <a:ext cx="472059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0" dirty="0">
                <a:solidFill>
                  <a:srgbClr val="FFFFFF"/>
                </a:solidFill>
                <a:latin typeface="한컴 고딕"/>
                <a:cs typeface="한컴 고딕"/>
              </a:rPr>
              <a:t>10강_객체-기본</a:t>
            </a:r>
            <a:endParaRPr sz="4000" dirty="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sz="1400" dirty="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sz="1400" spc="-5" dirty="0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94500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466090" algn="l"/>
              </a:tabLst>
            </a:pPr>
            <a:r>
              <a:rPr sz="1400" spc="-45" dirty="0">
                <a:solidFill>
                  <a:srgbClr val="FFFFFF"/>
                </a:solidFill>
                <a:latin typeface="한컴 고딕"/>
                <a:cs typeface="한컴 고딕"/>
              </a:rPr>
              <a:t>객체란?</a:t>
            </a:r>
            <a:endParaRPr sz="1400">
              <a:latin typeface="한컴 고딕"/>
              <a:cs typeface="한컴 고딕"/>
            </a:endParaRPr>
          </a:p>
          <a:p>
            <a:pPr marL="12700" lvl="1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sz="1400" spc="-60" dirty="0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sz="1400" spc="-70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한컴 고딕"/>
                <a:cs typeface="한컴 고딕"/>
              </a:rPr>
              <a:t>생성</a:t>
            </a:r>
            <a:endParaRPr sz="1400">
              <a:latin typeface="한컴 고딕"/>
              <a:cs typeface="한컴 고딕"/>
            </a:endParaRPr>
          </a:p>
          <a:p>
            <a:pPr marL="12700" lvl="1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sz="1400" spc="-60" dirty="0">
                <a:solidFill>
                  <a:srgbClr val="FFFFFF"/>
                </a:solidFill>
                <a:latin typeface="한컴 고딕"/>
                <a:cs typeface="한컴 고딕"/>
              </a:rPr>
              <a:t>속성과</a:t>
            </a:r>
            <a:r>
              <a:rPr sz="1400" spc="-110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한컴 고딕"/>
                <a:cs typeface="한컴 고딕"/>
              </a:rPr>
              <a:t>메서드(함수)</a:t>
            </a:r>
            <a:endParaRPr sz="1400">
              <a:latin typeface="한컴 고딕"/>
              <a:cs typeface="한컴 고딕"/>
            </a:endParaRPr>
          </a:p>
          <a:p>
            <a:pPr marL="12700" lvl="1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sz="1400" spc="-55" dirty="0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sz="1400" spc="-70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한컴 고딕"/>
                <a:cs typeface="한컴 고딕"/>
              </a:rPr>
              <a:t>접근</a:t>
            </a:r>
            <a:endParaRPr sz="1400">
              <a:latin typeface="한컴 고딕"/>
              <a:cs typeface="한컴 고딕"/>
            </a:endParaRPr>
          </a:p>
          <a:p>
            <a:pPr marL="12700" marR="241300" lvl="1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sz="1400" spc="-55" dirty="0">
                <a:solidFill>
                  <a:srgbClr val="FFFFFF"/>
                </a:solidFill>
                <a:latin typeface="한컴 고딕"/>
                <a:cs typeface="한컴 고딕"/>
              </a:rPr>
              <a:t>속성 추가 및</a:t>
            </a:r>
            <a:r>
              <a:rPr sz="1400" spc="-160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한컴 고딕"/>
                <a:cs typeface="한컴 고딕"/>
              </a:rPr>
              <a:t>삭제  </a:t>
            </a:r>
            <a:r>
              <a:rPr sz="1400" spc="-5" dirty="0">
                <a:solidFill>
                  <a:srgbClr val="FFFFFF"/>
                </a:solidFill>
                <a:latin typeface="한컴 고딕"/>
                <a:cs typeface="한컴 고딕"/>
              </a:rPr>
              <a:t>10-6 </a:t>
            </a:r>
            <a:r>
              <a:rPr sz="1400" dirty="0">
                <a:solidFill>
                  <a:srgbClr val="FFFFFF"/>
                </a:solidFill>
                <a:latin typeface="한컴 고딕"/>
                <a:cs typeface="한컴 고딕"/>
              </a:rPr>
              <a:t>in, with</a:t>
            </a:r>
            <a:r>
              <a:rPr sz="1400" spc="-265" dirty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한컴 고딕"/>
                <a:cs typeface="한컴 고딕"/>
              </a:rPr>
              <a:t>키워드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6685280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10-1 </a:t>
            </a:r>
            <a:r>
              <a:rPr sz="1800" dirty="0">
                <a:latin typeface="한컴 고딕"/>
                <a:cs typeface="한컴 고딕"/>
              </a:rPr>
              <a:t>:</a:t>
            </a:r>
            <a:r>
              <a:rPr sz="1800" spc="-135" dirty="0">
                <a:latin typeface="한컴 고딕"/>
                <a:cs typeface="한컴 고딕"/>
              </a:rPr>
              <a:t> </a:t>
            </a:r>
            <a:r>
              <a:rPr sz="1800" spc="-55" dirty="0">
                <a:latin typeface="한컴 고딕"/>
                <a:cs typeface="한컴 고딕"/>
              </a:rPr>
              <a:t>객체란?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sz="2400" spc="-80" dirty="0">
                <a:solidFill>
                  <a:srgbClr val="2E5496"/>
                </a:solidFill>
                <a:latin typeface="한컴 고딕"/>
                <a:cs typeface="한컴 고딕"/>
              </a:rPr>
              <a:t>객체란?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속성과 기능을 가지고 있는</a:t>
            </a:r>
            <a:r>
              <a:rPr sz="2400" spc="-16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프로그램덩어리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555" y="2351532"/>
          <a:ext cx="9001122" cy="3336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{계산기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r>
                        <a:rPr sz="1800" spc="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4칙연산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44475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{지도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r>
                        <a:rPr sz="1800" spc="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위/경도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 확대,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축소,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검색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44475" marB="0">
                    <a:solidFill>
                      <a:srgbClr val="BE9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{구구단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r>
                        <a:rPr sz="1800" spc="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 구구단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44475" marB="0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{사각형 넓이 계산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45745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{반평균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45745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{제과점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객체}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45745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6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: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 : 넓이 계산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42240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075" marR="335280" indent="1536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: 성적 데이터  기능 : 평균 계산</a:t>
                      </a:r>
                      <a:r>
                        <a:rPr sz="1800" spc="-8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4224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 marR="121285" indent="22860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 : 밀가루, 생크림  기능 : 빵굽기,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케익만들기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4224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sz="2000" b="1" spc="-65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6080429" cy="3821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dirty="0">
                <a:solidFill>
                  <a:srgbClr val="2E5496"/>
                </a:solidFill>
                <a:latin typeface="한컴 고딕"/>
                <a:cs typeface="한컴 고딕"/>
              </a:rPr>
              <a:t>‘{ </a:t>
            </a:r>
            <a:r>
              <a:rPr sz="2400" b="0" spc="-35" dirty="0">
                <a:solidFill>
                  <a:srgbClr val="2E5496"/>
                </a:solidFill>
                <a:latin typeface="한컴 고딕"/>
                <a:cs typeface="한컴 고딕"/>
              </a:rPr>
              <a:t>}’를 </a:t>
            </a:r>
            <a:r>
              <a:rPr sz="2400" b="0" spc="-100" dirty="0" err="1">
                <a:solidFill>
                  <a:srgbClr val="2E5496"/>
                </a:solidFill>
                <a:latin typeface="한컴 고딕"/>
                <a:cs typeface="한컴 고딕"/>
              </a:rPr>
              <a:t>이용해서</a:t>
            </a:r>
            <a:r>
              <a:rPr sz="2400" b="0" spc="-10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0" dirty="0" err="1">
                <a:solidFill>
                  <a:srgbClr val="2E5496"/>
                </a:solidFill>
                <a:latin typeface="한컴 고딕"/>
                <a:cs typeface="한컴 고딕"/>
              </a:rPr>
              <a:t>키와</a:t>
            </a:r>
            <a:r>
              <a:rPr sz="2400" b="0" spc="-10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0" dirty="0" err="1">
                <a:solidFill>
                  <a:srgbClr val="2E5496"/>
                </a:solidFill>
                <a:latin typeface="한컴 고딕"/>
                <a:cs typeface="한컴 고딕"/>
              </a:rPr>
              <a:t>속성으로</a:t>
            </a:r>
            <a:r>
              <a:rPr sz="2400" b="0" spc="-34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4" dirty="0" err="1">
                <a:solidFill>
                  <a:srgbClr val="2E5496"/>
                </a:solidFill>
                <a:latin typeface="한컴 고딕"/>
                <a:cs typeface="한컴 고딕"/>
              </a:rPr>
              <a:t>생성</a:t>
            </a:r>
            <a:endParaRPr sz="2400" dirty="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593850" cy="8595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10-2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객체</a:t>
            </a:r>
            <a:r>
              <a:rPr sz="1800" b="0" spc="-295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생성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0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10_01.html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3752" y="2369820"/>
            <a:ext cx="4660900" cy="3837940"/>
          </a:xfrm>
          <a:custGeom>
            <a:avLst/>
            <a:gdLst/>
            <a:ahLst/>
            <a:cxnLst/>
            <a:rect l="l" t="t" r="r" b="b"/>
            <a:pathLst>
              <a:path w="4660900" h="3837940">
                <a:moveTo>
                  <a:pt x="0" y="3837432"/>
                </a:moveTo>
                <a:lnTo>
                  <a:pt x="4660392" y="3837432"/>
                </a:lnTo>
                <a:lnTo>
                  <a:pt x="4660392" y="0"/>
                </a:lnTo>
                <a:lnTo>
                  <a:pt x="0" y="0"/>
                </a:lnTo>
                <a:lnTo>
                  <a:pt x="0" y="38374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1142491" y="2595117"/>
            <a:ext cx="3429509" cy="74815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var </a:t>
            </a:r>
            <a:r>
              <a:rPr sz="2400" b="0" spc="-100">
                <a:solidFill>
                  <a:srgbClr val="FFFFFF"/>
                </a:solidFill>
                <a:latin typeface="한컴 고딕"/>
                <a:cs typeface="한컴 고딕"/>
              </a:rPr>
              <a:t>객체변수명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= {</a:t>
            </a:r>
          </a:p>
          <a:p>
            <a:pPr marL="490855" marR="5080" indent="-47879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400">
                <a:solidFill>
                  <a:srgbClr val="FFFFFF"/>
                </a:solidFill>
                <a:latin typeface="한컴 고딕"/>
                <a:cs typeface="한컴 고딕"/>
              </a:rPr>
              <a:t>	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  key1 :</a:t>
            </a:r>
            <a:r>
              <a:rPr sz="2400" b="0" spc="-2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 b="0" spc="-5">
                <a:solidFill>
                  <a:srgbClr val="FFFFFF"/>
                </a:solidFill>
                <a:latin typeface="한컴 고딕"/>
                <a:cs typeface="한컴 고딕"/>
              </a:rPr>
              <a:t>value1,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00200" y="3352800"/>
            <a:ext cx="1905000" cy="3714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key2 :</a:t>
            </a:r>
            <a:r>
              <a:rPr sz="2400" b="0" spc="-2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value2,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9691" y="3692779"/>
            <a:ext cx="1950720" cy="74587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key3 :</a:t>
            </a:r>
            <a:r>
              <a:rPr sz="2400" b="0" spc="-2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value3,  key4 :</a:t>
            </a:r>
            <a:r>
              <a:rPr sz="2400" b="0" spc="-2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value4,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691" y="4423994"/>
            <a:ext cx="1951989" cy="36708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key5 :</a:t>
            </a:r>
            <a:r>
              <a:rPr sz="2400" b="0" spc="-2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value5,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9691" y="4790313"/>
            <a:ext cx="1503680" cy="74371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…</a:t>
            </a:r>
          </a:p>
          <a:p>
            <a:pPr marL="12700">
              <a:lnSpc>
                <a:spcPct val="100000"/>
              </a:lnSpc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key :</a:t>
            </a:r>
            <a:r>
              <a:rPr sz="2400" b="0" spc="-2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value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032" y="5527547"/>
            <a:ext cx="386080" cy="368427"/>
          </a:xfrm>
          <a:prstGeom prst="rect">
            <a:avLst/>
          </a:prstGeom>
          <a:solidFill>
            <a:srgbClr val="5B9BD4"/>
          </a:solidFill>
          <a:ln w="15239">
            <a:solidFill>
              <a:srgbClr val="FF0000"/>
            </a:solidFill>
          </a:ln>
        </p:spPr>
        <p:txBody>
          <a:bodyPr vert="horz" wrap="square" lIns="0" tIns="6984" rIns="0" bIns="0">
            <a:spAutoFit/>
          </a:bodyPr>
          <a:lstStyle/>
          <a:p>
            <a:pPr marL="136525">
              <a:lnSpc>
                <a:spcPct val="100000"/>
              </a:lnSpc>
              <a:spcBef>
                <a:spcPts val="55"/>
              </a:spcBef>
              <a:defRPr/>
            </a:pPr>
            <a:r>
              <a:rPr sz="2400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8979" y="2595372"/>
            <a:ext cx="387350" cy="434340"/>
          </a:xfrm>
          <a:custGeom>
            <a:avLst/>
            <a:gdLst/>
            <a:ahLst/>
            <a:cxnLst/>
            <a:rect l="l" t="t" r="r" b="b"/>
            <a:pathLst>
              <a:path w="387350" h="434339">
                <a:moveTo>
                  <a:pt x="0" y="434339"/>
                </a:moveTo>
                <a:lnTo>
                  <a:pt x="387096" y="434339"/>
                </a:lnTo>
                <a:lnTo>
                  <a:pt x="387096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403603" y="3703320"/>
            <a:ext cx="2252980" cy="434340"/>
          </a:xfrm>
          <a:custGeom>
            <a:avLst/>
            <a:gdLst/>
            <a:ahLst/>
            <a:cxnLst/>
            <a:rect l="l" t="t" r="r" b="b"/>
            <a:pathLst>
              <a:path w="2252979" h="434339">
                <a:moveTo>
                  <a:pt x="0" y="434339"/>
                </a:moveTo>
                <a:lnTo>
                  <a:pt x="2252472" y="434339"/>
                </a:lnTo>
                <a:lnTo>
                  <a:pt x="225247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3393947" y="4614671"/>
            <a:ext cx="180340" cy="262255"/>
          </a:xfrm>
          <a:custGeom>
            <a:avLst/>
            <a:gdLst/>
            <a:ahLst/>
            <a:cxnLst/>
            <a:rect l="l" t="t" r="r" b="b"/>
            <a:pathLst>
              <a:path w="180339" h="262254">
                <a:moveTo>
                  <a:pt x="0" y="262127"/>
                </a:moveTo>
                <a:lnTo>
                  <a:pt x="179832" y="262127"/>
                </a:lnTo>
                <a:lnTo>
                  <a:pt x="179832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3656076" y="2775204"/>
            <a:ext cx="3271520" cy="76200"/>
          </a:xfrm>
          <a:custGeom>
            <a:avLst/>
            <a:gdLst/>
            <a:ahLst/>
            <a:cxnLst/>
            <a:rect l="l" t="t" r="r" b="b"/>
            <a:pathLst>
              <a:path w="3271520" h="76200">
                <a:moveTo>
                  <a:pt x="3195193" y="0"/>
                </a:moveTo>
                <a:lnTo>
                  <a:pt x="3195193" y="76200"/>
                </a:lnTo>
                <a:lnTo>
                  <a:pt x="3258693" y="44450"/>
                </a:lnTo>
                <a:lnTo>
                  <a:pt x="3207893" y="44450"/>
                </a:lnTo>
                <a:lnTo>
                  <a:pt x="3207893" y="31750"/>
                </a:lnTo>
                <a:lnTo>
                  <a:pt x="3258693" y="31750"/>
                </a:lnTo>
                <a:lnTo>
                  <a:pt x="3195193" y="0"/>
                </a:lnTo>
                <a:close/>
              </a:path>
              <a:path w="3271520" h="76200">
                <a:moveTo>
                  <a:pt x="319519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95193" y="44450"/>
                </a:lnTo>
                <a:lnTo>
                  <a:pt x="3195193" y="31750"/>
                </a:lnTo>
                <a:close/>
              </a:path>
              <a:path w="3271520" h="76200">
                <a:moveTo>
                  <a:pt x="3258693" y="31750"/>
                </a:moveTo>
                <a:lnTo>
                  <a:pt x="3207893" y="31750"/>
                </a:lnTo>
                <a:lnTo>
                  <a:pt x="3207893" y="44450"/>
                </a:lnTo>
                <a:lnTo>
                  <a:pt x="3258693" y="44450"/>
                </a:lnTo>
                <a:lnTo>
                  <a:pt x="3271393" y="38100"/>
                </a:lnTo>
                <a:lnTo>
                  <a:pt x="3258693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7006843" y="2684475"/>
            <a:ext cx="2144395" cy="4968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5">
                <a:latin typeface="한컴 고딕"/>
                <a:cs typeface="한컴 고딕"/>
              </a:rPr>
              <a:t>‘{ </a:t>
            </a:r>
            <a:r>
              <a:rPr sz="1600" b="0" spc="-30">
                <a:latin typeface="한컴 고딕"/>
                <a:cs typeface="한컴 고딕"/>
              </a:rPr>
              <a:t>}’를 </a:t>
            </a:r>
            <a:r>
              <a:rPr sz="1600" b="0" spc="-70">
                <a:latin typeface="한컴 고딕"/>
                <a:cs typeface="한컴 고딕"/>
              </a:rPr>
              <a:t>이용해서 객체</a:t>
            </a:r>
            <a:r>
              <a:rPr sz="1600" b="0" spc="-190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생성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3603" y="5724144"/>
            <a:ext cx="5523865" cy="76200"/>
          </a:xfrm>
          <a:custGeom>
            <a:avLst/>
            <a:gdLst/>
            <a:ahLst/>
            <a:cxnLst/>
            <a:rect l="l" t="t" r="r" b="b"/>
            <a:pathLst>
              <a:path w="5523865" h="76200">
                <a:moveTo>
                  <a:pt x="5447538" y="0"/>
                </a:moveTo>
                <a:lnTo>
                  <a:pt x="5447538" y="76199"/>
                </a:lnTo>
                <a:lnTo>
                  <a:pt x="5511038" y="44449"/>
                </a:lnTo>
                <a:lnTo>
                  <a:pt x="5460238" y="44449"/>
                </a:lnTo>
                <a:lnTo>
                  <a:pt x="5460238" y="31749"/>
                </a:lnTo>
                <a:lnTo>
                  <a:pt x="5511038" y="31749"/>
                </a:lnTo>
                <a:lnTo>
                  <a:pt x="5447538" y="0"/>
                </a:lnTo>
                <a:close/>
              </a:path>
              <a:path w="5523865" h="76200">
                <a:moveTo>
                  <a:pt x="544753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447538" y="44449"/>
                </a:lnTo>
                <a:lnTo>
                  <a:pt x="5447538" y="31749"/>
                </a:lnTo>
                <a:close/>
              </a:path>
              <a:path w="5523865" h="76200">
                <a:moveTo>
                  <a:pt x="5511038" y="31749"/>
                </a:moveTo>
                <a:lnTo>
                  <a:pt x="5460238" y="31749"/>
                </a:lnTo>
                <a:lnTo>
                  <a:pt x="5460238" y="44449"/>
                </a:lnTo>
                <a:lnTo>
                  <a:pt x="5511038" y="44449"/>
                </a:lnTo>
                <a:lnTo>
                  <a:pt x="5523738" y="38099"/>
                </a:lnTo>
                <a:lnTo>
                  <a:pt x="5511038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7006843" y="5604459"/>
            <a:ext cx="2144395" cy="49154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5">
                <a:latin typeface="한컴 고딕"/>
                <a:cs typeface="한컴 고딕"/>
              </a:rPr>
              <a:t>‘{ </a:t>
            </a:r>
            <a:r>
              <a:rPr sz="1600" b="0" spc="-30">
                <a:latin typeface="한컴 고딕"/>
                <a:cs typeface="한컴 고딕"/>
              </a:rPr>
              <a:t>}’를 </a:t>
            </a:r>
            <a:r>
              <a:rPr sz="1600" b="0" spc="-70">
                <a:latin typeface="한컴 고딕"/>
                <a:cs typeface="한컴 고딕"/>
              </a:rPr>
              <a:t>이용해서 객체</a:t>
            </a:r>
            <a:r>
              <a:rPr sz="1600" b="0" spc="-200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생성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6076" y="3880103"/>
            <a:ext cx="3271520" cy="76200"/>
          </a:xfrm>
          <a:custGeom>
            <a:avLst/>
            <a:gdLst/>
            <a:ahLst/>
            <a:cxnLst/>
            <a:rect l="l" t="t" r="r" b="b"/>
            <a:pathLst>
              <a:path w="3271520" h="76200">
                <a:moveTo>
                  <a:pt x="3195193" y="0"/>
                </a:moveTo>
                <a:lnTo>
                  <a:pt x="3195193" y="76200"/>
                </a:lnTo>
                <a:lnTo>
                  <a:pt x="3258693" y="44450"/>
                </a:lnTo>
                <a:lnTo>
                  <a:pt x="3207893" y="44450"/>
                </a:lnTo>
                <a:lnTo>
                  <a:pt x="3207893" y="31750"/>
                </a:lnTo>
                <a:lnTo>
                  <a:pt x="3258693" y="31750"/>
                </a:lnTo>
                <a:lnTo>
                  <a:pt x="3195193" y="0"/>
                </a:lnTo>
                <a:close/>
              </a:path>
              <a:path w="3271520" h="76200">
                <a:moveTo>
                  <a:pt x="319519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95193" y="44450"/>
                </a:lnTo>
                <a:lnTo>
                  <a:pt x="3195193" y="31750"/>
                </a:lnTo>
                <a:close/>
              </a:path>
              <a:path w="3271520" h="76200">
                <a:moveTo>
                  <a:pt x="3258693" y="31750"/>
                </a:moveTo>
                <a:lnTo>
                  <a:pt x="3207893" y="31750"/>
                </a:lnTo>
                <a:lnTo>
                  <a:pt x="3207893" y="44450"/>
                </a:lnTo>
                <a:lnTo>
                  <a:pt x="3258693" y="44450"/>
                </a:lnTo>
                <a:lnTo>
                  <a:pt x="3271393" y="38100"/>
                </a:lnTo>
                <a:lnTo>
                  <a:pt x="3258693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7003160" y="3760089"/>
            <a:ext cx="1650364" cy="49758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10">
                <a:latin typeface="한컴 고딕"/>
                <a:cs typeface="한컴 고딕"/>
              </a:rPr>
              <a:t>key </a:t>
            </a:r>
            <a:r>
              <a:rPr sz="1600" b="0" spc="-5">
                <a:latin typeface="한컴 고딕"/>
                <a:cs typeface="한컴 고딕"/>
              </a:rPr>
              <a:t>: value </a:t>
            </a:r>
            <a:r>
              <a:rPr sz="1600" b="0" spc="-70">
                <a:latin typeface="한컴 고딕"/>
                <a:cs typeface="한컴 고딕"/>
              </a:rPr>
              <a:t>를</a:t>
            </a:r>
            <a:r>
              <a:rPr sz="1600" b="0" spc="-240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이용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3779" y="4718303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3276600" y="0"/>
                </a:moveTo>
                <a:lnTo>
                  <a:pt x="3276600" y="76200"/>
                </a:lnTo>
                <a:lnTo>
                  <a:pt x="3340100" y="44450"/>
                </a:lnTo>
                <a:lnTo>
                  <a:pt x="3289300" y="44450"/>
                </a:lnTo>
                <a:lnTo>
                  <a:pt x="3289300" y="31750"/>
                </a:lnTo>
                <a:lnTo>
                  <a:pt x="3340100" y="31750"/>
                </a:lnTo>
                <a:lnTo>
                  <a:pt x="3276600" y="0"/>
                </a:lnTo>
                <a:close/>
              </a:path>
              <a:path w="3352800" h="76200">
                <a:moveTo>
                  <a:pt x="3276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3352800" h="76200">
                <a:moveTo>
                  <a:pt x="33401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40100" y="44450"/>
                </a:lnTo>
                <a:lnTo>
                  <a:pt x="3352800" y="38100"/>
                </a:lnTo>
                <a:lnTo>
                  <a:pt x="3340100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7003160" y="4597653"/>
            <a:ext cx="1569720" cy="48869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0" spc="-20">
                <a:latin typeface="한컴 고딕"/>
                <a:cs typeface="한컴 고딕"/>
              </a:rPr>
              <a:t>‘,’를 </a:t>
            </a:r>
            <a:r>
              <a:rPr sz="1600" b="0" spc="-70">
                <a:latin typeface="한컴 고딕"/>
                <a:cs typeface="한컴 고딕"/>
              </a:rPr>
              <a:t>이용해서</a:t>
            </a:r>
            <a:r>
              <a:rPr sz="1600" b="0" spc="-175">
                <a:latin typeface="한컴 고딕"/>
                <a:cs typeface="한컴 고딕"/>
              </a:rPr>
              <a:t> </a:t>
            </a:r>
            <a:r>
              <a:rPr sz="1600" b="0" spc="-70">
                <a:latin typeface="한컴 고딕"/>
                <a:cs typeface="한컴 고딕"/>
              </a:rPr>
              <a:t>구분</a:t>
            </a:r>
            <a:endParaRPr sz="16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20444"/>
            <a:ext cx="4258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값 </a:t>
            </a:r>
            <a:r>
              <a:rPr sz="2400" dirty="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E5496"/>
                </a:solidFill>
                <a:latin typeface="한컴 고딕"/>
                <a:cs typeface="한컴 고딕"/>
              </a:rPr>
              <a:t>속성,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함수 </a:t>
            </a:r>
            <a:r>
              <a:rPr sz="2400" dirty="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sz="2400" spc="-23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메서드</a:t>
            </a:r>
            <a:endParaRPr sz="2400" dirty="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61366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10-3 </a:t>
            </a:r>
            <a:r>
              <a:rPr sz="1800" dirty="0">
                <a:latin typeface="한컴 고딕"/>
                <a:cs typeface="한컴 고딕"/>
              </a:rPr>
              <a:t>: </a:t>
            </a:r>
            <a:r>
              <a:rPr sz="1800" spc="-75" dirty="0">
                <a:latin typeface="한컴 고딕"/>
                <a:cs typeface="한컴 고딕"/>
              </a:rPr>
              <a:t>속성과</a:t>
            </a:r>
            <a:r>
              <a:rPr sz="1800" spc="-280" dirty="0">
                <a:latin typeface="한컴 고딕"/>
                <a:cs typeface="한컴 고딕"/>
              </a:rPr>
              <a:t> </a:t>
            </a:r>
            <a:r>
              <a:rPr sz="1800" spc="-55" dirty="0">
                <a:latin typeface="한컴 고딕"/>
                <a:cs typeface="한컴 고딕"/>
              </a:rPr>
              <a:t>메서드(함수)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85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10_02.html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5003" y="2400300"/>
            <a:ext cx="4953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22919" y="3452992"/>
            <a:ext cx="2133600" cy="1047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3111" y="371551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6" y="0"/>
                </a:moveTo>
                <a:lnTo>
                  <a:pt x="208026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6" y="370331"/>
                </a:lnTo>
                <a:lnTo>
                  <a:pt x="208026" y="493775"/>
                </a:lnTo>
                <a:lnTo>
                  <a:pt x="416052" y="246887"/>
                </a:lnTo>
                <a:lnTo>
                  <a:pt x="20802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9255" y="3406140"/>
            <a:ext cx="434340" cy="215265"/>
          </a:xfrm>
          <a:custGeom>
            <a:avLst/>
            <a:gdLst/>
            <a:ahLst/>
            <a:cxnLst/>
            <a:rect l="l" t="t" r="r" b="b"/>
            <a:pathLst>
              <a:path w="434339" h="215264">
                <a:moveTo>
                  <a:pt x="0" y="214884"/>
                </a:moveTo>
                <a:lnTo>
                  <a:pt x="434340" y="214884"/>
                </a:lnTo>
                <a:lnTo>
                  <a:pt x="43434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0111" y="4172711"/>
            <a:ext cx="1792605" cy="224154"/>
          </a:xfrm>
          <a:custGeom>
            <a:avLst/>
            <a:gdLst/>
            <a:ahLst/>
            <a:cxnLst/>
            <a:rect l="l" t="t" r="r" b="b"/>
            <a:pathLst>
              <a:path w="1792604" h="224154">
                <a:moveTo>
                  <a:pt x="0" y="224027"/>
                </a:moveTo>
                <a:lnTo>
                  <a:pt x="1792224" y="224027"/>
                </a:lnTo>
                <a:lnTo>
                  <a:pt x="1792224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0" y="3476244"/>
            <a:ext cx="3608704" cy="76200"/>
          </a:xfrm>
          <a:custGeom>
            <a:avLst/>
            <a:gdLst/>
            <a:ahLst/>
            <a:cxnLst/>
            <a:rect l="l" t="t" r="r" b="b"/>
            <a:pathLst>
              <a:path w="3608704" h="76200">
                <a:moveTo>
                  <a:pt x="3532378" y="0"/>
                </a:moveTo>
                <a:lnTo>
                  <a:pt x="3532378" y="76200"/>
                </a:lnTo>
                <a:lnTo>
                  <a:pt x="3595878" y="44450"/>
                </a:lnTo>
                <a:lnTo>
                  <a:pt x="3545078" y="44450"/>
                </a:lnTo>
                <a:lnTo>
                  <a:pt x="3545078" y="31750"/>
                </a:lnTo>
                <a:lnTo>
                  <a:pt x="3595878" y="31750"/>
                </a:lnTo>
                <a:lnTo>
                  <a:pt x="3532378" y="0"/>
                </a:lnTo>
                <a:close/>
              </a:path>
              <a:path w="3608704" h="76200">
                <a:moveTo>
                  <a:pt x="35323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32378" y="44450"/>
                </a:lnTo>
                <a:lnTo>
                  <a:pt x="3532378" y="31750"/>
                </a:lnTo>
                <a:close/>
              </a:path>
              <a:path w="3608704" h="76200">
                <a:moveTo>
                  <a:pt x="3595878" y="31750"/>
                </a:moveTo>
                <a:lnTo>
                  <a:pt x="3545078" y="31750"/>
                </a:lnTo>
                <a:lnTo>
                  <a:pt x="3545078" y="44450"/>
                </a:lnTo>
                <a:lnTo>
                  <a:pt x="3595878" y="44450"/>
                </a:lnTo>
                <a:lnTo>
                  <a:pt x="3608578" y="38100"/>
                </a:lnTo>
                <a:lnTo>
                  <a:pt x="3595878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2335" y="4245864"/>
            <a:ext cx="2253615" cy="76200"/>
          </a:xfrm>
          <a:custGeom>
            <a:avLst/>
            <a:gdLst/>
            <a:ahLst/>
            <a:cxnLst/>
            <a:rect l="l" t="t" r="r" b="b"/>
            <a:pathLst>
              <a:path w="2253615" h="76200">
                <a:moveTo>
                  <a:pt x="2177415" y="0"/>
                </a:moveTo>
                <a:lnTo>
                  <a:pt x="2177415" y="76200"/>
                </a:lnTo>
                <a:lnTo>
                  <a:pt x="2240915" y="44450"/>
                </a:lnTo>
                <a:lnTo>
                  <a:pt x="2190115" y="44450"/>
                </a:lnTo>
                <a:lnTo>
                  <a:pt x="2190115" y="31750"/>
                </a:lnTo>
                <a:lnTo>
                  <a:pt x="2240915" y="31750"/>
                </a:lnTo>
                <a:lnTo>
                  <a:pt x="2177415" y="0"/>
                </a:lnTo>
                <a:close/>
              </a:path>
              <a:path w="2253615" h="76200">
                <a:moveTo>
                  <a:pt x="21774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77415" y="44450"/>
                </a:lnTo>
                <a:lnTo>
                  <a:pt x="2177415" y="31750"/>
                </a:lnTo>
                <a:close/>
              </a:path>
              <a:path w="2253615" h="76200">
                <a:moveTo>
                  <a:pt x="2240915" y="31750"/>
                </a:moveTo>
                <a:lnTo>
                  <a:pt x="2190115" y="31750"/>
                </a:lnTo>
                <a:lnTo>
                  <a:pt x="2190115" y="44450"/>
                </a:lnTo>
                <a:lnTo>
                  <a:pt x="2240915" y="44450"/>
                </a:lnTo>
                <a:lnTo>
                  <a:pt x="2253615" y="38100"/>
                </a:lnTo>
                <a:lnTo>
                  <a:pt x="2240915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5071" y="3355340"/>
            <a:ext cx="569595" cy="1040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한컴 고딕"/>
                <a:cs typeface="한컴 고딕"/>
              </a:rPr>
              <a:t>속성</a:t>
            </a:r>
            <a:endParaRPr sz="16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70" dirty="0">
                <a:latin typeface="한컴 고딕"/>
                <a:cs typeface="한컴 고딕"/>
              </a:rPr>
              <a:t>메서드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752" y="5929884"/>
            <a:ext cx="10591800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0"/>
              </a:spcBef>
            </a:pPr>
            <a:r>
              <a:rPr sz="2000" spc="-15" dirty="0">
                <a:latin typeface="한컴 고딕"/>
                <a:cs typeface="한컴 고딕"/>
              </a:rPr>
              <a:t>※this </a:t>
            </a:r>
            <a:r>
              <a:rPr sz="2000" spc="-80" dirty="0">
                <a:latin typeface="한컴 고딕"/>
                <a:cs typeface="한컴 고딕"/>
              </a:rPr>
              <a:t>키워드 </a:t>
            </a:r>
            <a:r>
              <a:rPr sz="2000" dirty="0">
                <a:latin typeface="한컴 고딕"/>
                <a:cs typeface="한컴 고딕"/>
              </a:rPr>
              <a:t>: </a:t>
            </a:r>
            <a:r>
              <a:rPr sz="2000" spc="-80" dirty="0">
                <a:latin typeface="한컴 고딕"/>
                <a:cs typeface="한컴 고딕"/>
              </a:rPr>
              <a:t>객체 내부를 가리키는 키워드로 객체 내부의 속성을 이용할 때 반듯이 명시해 줘야</a:t>
            </a:r>
            <a:r>
              <a:rPr sz="2000" spc="-210" dirty="0">
                <a:latin typeface="한컴 고딕"/>
                <a:cs typeface="한컴 고딕"/>
              </a:rPr>
              <a:t> </a:t>
            </a:r>
            <a:r>
              <a:rPr sz="2000" spc="-55" dirty="0">
                <a:latin typeface="한컴 고딕"/>
                <a:cs typeface="한컴 고딕"/>
              </a:rPr>
              <a:t>한다.</a:t>
            </a:r>
            <a:endParaRPr sz="2000">
              <a:latin typeface="한컴 고딕"/>
              <a:cs typeface="한컴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8020" y="4572000"/>
            <a:ext cx="76200" cy="1308735"/>
          </a:xfrm>
          <a:custGeom>
            <a:avLst/>
            <a:gdLst/>
            <a:ahLst/>
            <a:cxnLst/>
            <a:rect l="l" t="t" r="r" b="b"/>
            <a:pathLst>
              <a:path w="76200" h="1308735">
                <a:moveTo>
                  <a:pt x="31750" y="1232268"/>
                </a:moveTo>
                <a:lnTo>
                  <a:pt x="0" y="1232268"/>
                </a:lnTo>
                <a:lnTo>
                  <a:pt x="38100" y="1308468"/>
                </a:lnTo>
                <a:lnTo>
                  <a:pt x="69850" y="1244968"/>
                </a:lnTo>
                <a:lnTo>
                  <a:pt x="31750" y="1244968"/>
                </a:lnTo>
                <a:lnTo>
                  <a:pt x="31750" y="1232268"/>
                </a:lnTo>
                <a:close/>
              </a:path>
              <a:path w="76200" h="1308735">
                <a:moveTo>
                  <a:pt x="44450" y="0"/>
                </a:moveTo>
                <a:lnTo>
                  <a:pt x="31750" y="0"/>
                </a:lnTo>
                <a:lnTo>
                  <a:pt x="31750" y="1244968"/>
                </a:lnTo>
                <a:lnTo>
                  <a:pt x="44450" y="1244968"/>
                </a:lnTo>
                <a:lnTo>
                  <a:pt x="44450" y="0"/>
                </a:lnTo>
                <a:close/>
              </a:path>
              <a:path w="76200" h="1308735">
                <a:moveTo>
                  <a:pt x="76200" y="1232268"/>
                </a:moveTo>
                <a:lnTo>
                  <a:pt x="44450" y="1232268"/>
                </a:lnTo>
                <a:lnTo>
                  <a:pt x="44450" y="1244968"/>
                </a:lnTo>
                <a:lnTo>
                  <a:pt x="69850" y="1244968"/>
                </a:lnTo>
                <a:lnTo>
                  <a:pt x="76200" y="1232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4055" y="45628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228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06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2E5496"/>
                </a:solidFill>
                <a:latin typeface="한컴 고딕"/>
                <a:cs typeface="한컴 고딕"/>
              </a:rPr>
              <a:t>‘.’를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이용한</a:t>
            </a:r>
            <a:r>
              <a:rPr sz="2400" spc="-27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접근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10-4 </a:t>
            </a:r>
            <a:r>
              <a:rPr sz="1800" dirty="0">
                <a:latin typeface="한컴 고딕"/>
                <a:cs typeface="한컴 고딕"/>
              </a:rPr>
              <a:t>: </a:t>
            </a:r>
            <a:r>
              <a:rPr sz="1800" spc="-75" dirty="0">
                <a:latin typeface="한컴 고딕"/>
                <a:cs typeface="한컴 고딕"/>
              </a:rPr>
              <a:t>객체</a:t>
            </a:r>
            <a:r>
              <a:rPr sz="1800" spc="-295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접근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90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10_03.html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3939" y="2340864"/>
            <a:ext cx="5923788" cy="370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7035" y="3419873"/>
            <a:ext cx="2808731" cy="1581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9356" y="3945635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443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반복문을 이용한 객체 접근 </a:t>
            </a:r>
            <a:r>
              <a:rPr sz="2400" dirty="0">
                <a:solidFill>
                  <a:srgbClr val="2E5496"/>
                </a:solidFill>
                <a:latin typeface="한컴 고딕"/>
                <a:cs typeface="한컴 고딕"/>
              </a:rPr>
              <a:t>: for ~</a:t>
            </a:r>
            <a:r>
              <a:rPr sz="2400" spc="-38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dirty="0">
                <a:solidFill>
                  <a:srgbClr val="2E5496"/>
                </a:solidFill>
                <a:latin typeface="한컴 고딕"/>
                <a:cs typeface="한컴 고딕"/>
              </a:rPr>
              <a:t>in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59385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10-4 </a:t>
            </a:r>
            <a:r>
              <a:rPr sz="1800" dirty="0">
                <a:latin typeface="한컴 고딕"/>
                <a:cs typeface="한컴 고딕"/>
              </a:rPr>
              <a:t>: </a:t>
            </a:r>
            <a:r>
              <a:rPr sz="1800" spc="-75" dirty="0">
                <a:latin typeface="한컴 고딕"/>
                <a:cs typeface="한컴 고딕"/>
              </a:rPr>
              <a:t>객체</a:t>
            </a:r>
            <a:r>
              <a:rPr sz="1800" spc="-295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접근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90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10_04.html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2163" y="2369820"/>
            <a:ext cx="4753356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43116" y="3542533"/>
            <a:ext cx="3505200" cy="1742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6291" y="415747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2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5935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2E5496"/>
                </a:solidFill>
                <a:latin typeface="한컴 고딕"/>
                <a:cs typeface="한컴 고딕"/>
              </a:rPr>
              <a:t>‘.’를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이용한 추가 </a:t>
            </a:r>
            <a:r>
              <a:rPr sz="2400" dirty="0">
                <a:solidFill>
                  <a:srgbClr val="2E5496"/>
                </a:solidFill>
                <a:latin typeface="한컴 고딕"/>
                <a:cs typeface="한컴 고딕"/>
              </a:rPr>
              <a:t>, </a:t>
            </a:r>
            <a:r>
              <a:rPr sz="2400" spc="-15" dirty="0">
                <a:solidFill>
                  <a:srgbClr val="2E5496"/>
                </a:solidFill>
                <a:latin typeface="한컴 고딕"/>
                <a:cs typeface="한컴 고딕"/>
              </a:rPr>
              <a:t>‘delete’를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이용한</a:t>
            </a:r>
            <a:r>
              <a:rPr sz="2400" spc="-430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삭제</a:t>
            </a:r>
            <a:endParaRPr sz="2400" dirty="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3454807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10-5 </a:t>
            </a:r>
            <a:r>
              <a:rPr sz="1800" dirty="0">
                <a:latin typeface="한컴 고딕"/>
                <a:cs typeface="한컴 고딕"/>
              </a:rPr>
              <a:t>: </a:t>
            </a:r>
            <a:r>
              <a:rPr sz="1800" spc="-75" dirty="0">
                <a:latin typeface="한컴 고딕"/>
                <a:cs typeface="한컴 고딕"/>
              </a:rPr>
              <a:t>속성 추가 및</a:t>
            </a:r>
            <a:r>
              <a:rPr sz="1800" spc="-305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삭제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85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10_05.html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6903" y="2078735"/>
            <a:ext cx="3773424" cy="462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5855" y="3049142"/>
            <a:ext cx="2334768" cy="271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0828" y="4145279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3" y="0"/>
                </a:moveTo>
                <a:lnTo>
                  <a:pt x="207263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7263" y="370332"/>
                </a:lnTo>
                <a:lnTo>
                  <a:pt x="207263" y="493776"/>
                </a:lnTo>
                <a:lnTo>
                  <a:pt x="414527" y="246888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" dirty="0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31" y="1520444"/>
            <a:ext cx="809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2E5496"/>
                </a:solidFill>
                <a:latin typeface="한컴 고딕"/>
                <a:cs typeface="한컴 고딕"/>
              </a:rPr>
              <a:t>in키워드 </a:t>
            </a:r>
            <a:r>
              <a:rPr sz="2400" dirty="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E5496"/>
                </a:solidFill>
                <a:latin typeface="한컴 고딕"/>
                <a:cs typeface="한컴 고딕"/>
              </a:rPr>
              <a:t>key존재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유무 </a:t>
            </a:r>
            <a:r>
              <a:rPr sz="2400" spc="-70" dirty="0">
                <a:solidFill>
                  <a:srgbClr val="2E5496"/>
                </a:solidFill>
                <a:latin typeface="한컴 고딕"/>
                <a:cs typeface="한컴 고딕"/>
              </a:rPr>
              <a:t>확인, </a:t>
            </a:r>
            <a:r>
              <a:rPr sz="2400" spc="-45" dirty="0">
                <a:solidFill>
                  <a:srgbClr val="2E5496"/>
                </a:solidFill>
                <a:latin typeface="한컴 고딕"/>
                <a:cs typeface="한컴 고딕"/>
              </a:rPr>
              <a:t>with키워드 </a:t>
            </a:r>
            <a:r>
              <a:rPr sz="2400" dirty="0">
                <a:solidFill>
                  <a:srgbClr val="2E5496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E5496"/>
                </a:solidFill>
                <a:latin typeface="한컴 고딕"/>
                <a:cs typeface="한컴 고딕"/>
              </a:rPr>
              <a:t>객체접근을</a:t>
            </a:r>
            <a:r>
              <a:rPr sz="2400" spc="-425" dirty="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spc="-105" dirty="0">
                <a:solidFill>
                  <a:srgbClr val="2E5496"/>
                </a:solidFill>
                <a:latin typeface="한컴 고딕"/>
                <a:cs typeface="한컴 고딕"/>
              </a:rPr>
              <a:t>간소화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153285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한컴 고딕"/>
                <a:cs typeface="한컴 고딕"/>
              </a:rPr>
              <a:t>10-6</a:t>
            </a:r>
            <a:r>
              <a:rPr sz="1800" spc="-85" dirty="0">
                <a:latin typeface="한컴 고딕"/>
                <a:cs typeface="한컴 고딕"/>
              </a:rPr>
              <a:t> </a:t>
            </a:r>
            <a:r>
              <a:rPr sz="1800" dirty="0">
                <a:latin typeface="한컴 고딕"/>
                <a:cs typeface="한컴 고딕"/>
              </a:rPr>
              <a:t>:</a:t>
            </a:r>
            <a:r>
              <a:rPr sz="1800" spc="-100" dirty="0">
                <a:latin typeface="한컴 고딕"/>
                <a:cs typeface="한컴 고딕"/>
              </a:rPr>
              <a:t> </a:t>
            </a:r>
            <a:r>
              <a:rPr sz="1800" dirty="0">
                <a:latin typeface="한컴 고딕"/>
                <a:cs typeface="한컴 고딕"/>
              </a:rPr>
              <a:t>in,</a:t>
            </a:r>
            <a:r>
              <a:rPr sz="1800" spc="-100" dirty="0">
                <a:latin typeface="한컴 고딕"/>
                <a:cs typeface="한컴 고딕"/>
              </a:rPr>
              <a:t> </a:t>
            </a:r>
            <a:r>
              <a:rPr sz="1800" dirty="0">
                <a:latin typeface="한컴 고딕"/>
                <a:cs typeface="한컴 고딕"/>
              </a:rPr>
              <a:t>with</a:t>
            </a:r>
            <a:r>
              <a:rPr sz="1800" spc="-114" dirty="0">
                <a:latin typeface="한컴 고딕"/>
                <a:cs typeface="한컴 고딕"/>
              </a:rPr>
              <a:t> </a:t>
            </a:r>
            <a:r>
              <a:rPr sz="1800" spc="-75" dirty="0">
                <a:latin typeface="한컴 고딕"/>
                <a:cs typeface="한컴 고딕"/>
              </a:rPr>
              <a:t>키워드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한컴 고딕"/>
                <a:cs typeface="한컴 고딕"/>
              </a:rPr>
              <a:t>Ex :</a:t>
            </a:r>
            <a:r>
              <a:rPr sz="1200" spc="-85" dirty="0">
                <a:latin typeface="한컴 고딕"/>
                <a:cs typeface="한컴 고딕"/>
              </a:rPr>
              <a:t> </a:t>
            </a:r>
            <a:r>
              <a:rPr sz="1200" spc="-5" dirty="0">
                <a:latin typeface="한컴 고딕"/>
                <a:cs typeface="한컴 고딕"/>
              </a:rPr>
              <a:t>10_06.html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0724" y="2049778"/>
            <a:ext cx="443026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2803" y="3512054"/>
            <a:ext cx="2382011" cy="1818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3871" y="416509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307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한컴 고딕</vt:lpstr>
      <vt:lpstr>Arial</vt:lpstr>
      <vt:lpstr>Calibri</vt:lpstr>
      <vt:lpstr>Times New Roman</vt:lpstr>
      <vt:lpstr>Wingdings</vt:lpstr>
      <vt:lpstr>Office Theme</vt:lpstr>
      <vt:lpstr>10강_객체-기본</vt:lpstr>
      <vt:lpstr>javascript &amp; node.js</vt:lpstr>
      <vt:lpstr>PowerPoint 프레젠테이션</vt:lpstr>
      <vt:lpstr>javascript &amp; node.js</vt:lpstr>
      <vt:lpstr>javascript &amp; node.js</vt:lpstr>
      <vt:lpstr>javascript &amp; node.js</vt:lpstr>
      <vt:lpstr>javascript &amp; node.js</vt:lpstr>
      <vt:lpstr>javascript &amp; node.js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웹사이트 콘텐츠 디자인 보고서  (성수IT종합센터, 성수메이커스페이스)</dc:title>
  <dc:creator>house</dc:creator>
  <cp:lastModifiedBy>PC-00</cp:lastModifiedBy>
  <cp:revision>5</cp:revision>
  <dcterms:created xsi:type="dcterms:W3CDTF">2019-12-31T04:14:40Z</dcterms:created>
  <dcterms:modified xsi:type="dcterms:W3CDTF">2022-06-15T07:24:54Z</dcterms:modified>
  <cp:version>1000.0000.01</cp:version>
</cp:coreProperties>
</file>