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309" r:id="rId5"/>
    <p:sldId id="310" r:id="rId6"/>
    <p:sldId id="296" r:id="rId7"/>
    <p:sldId id="311" r:id="rId8"/>
    <p:sldId id="312" r:id="rId9"/>
    <p:sldId id="314" r:id="rId10"/>
    <p:sldId id="313" r:id="rId11"/>
    <p:sldId id="316" r:id="rId12"/>
    <p:sldId id="315" r:id="rId13"/>
    <p:sldId id="317" r:id="rId14"/>
    <p:sldId id="318" r:id="rId15"/>
    <p:sldId id="319" r:id="rId16"/>
    <p:sldId id="268" r:id="rId17"/>
    <p:sldId id="320" r:id="rId18"/>
    <p:sldId id="321" r:id="rId19"/>
    <p:sldId id="322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121" d="100"/>
          <a:sy n="121" d="100"/>
        </p:scale>
        <p:origin x="13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slstorestorage.blob.core.windows.net/wslblob/wsl_update_x64.ms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1345507" y="2261262"/>
            <a:ext cx="5584682" cy="1209675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너를 위한 </a:t>
            </a:r>
            <a:r>
              <a:rPr lang="ko-KR" altLang="en-US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218506" y="3746272"/>
            <a:ext cx="5430520" cy="462914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강사 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2400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쿵스보이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얼짱 뮤지션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1510102" y="5648325"/>
            <a:ext cx="4249276" cy="76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8941" y="290343"/>
            <a:ext cx="428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이제 </a:t>
            </a:r>
            <a:r>
              <a:rPr lang="ko-KR" altLang="en-US" sz="32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도커를</a:t>
            </a:r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이해해 보자</a:t>
            </a:r>
            <a:endParaRPr lang="ko-KR" altLang="en-US" sz="32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38399" y="1773093"/>
            <a:ext cx="3430197" cy="63467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그림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10623" y="19802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31310" y="1980203"/>
            <a:ext cx="213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엔진 그림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6146" name="Picture 2" descr="http://www.beins.co.kr/beins/img/1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34" y="2763256"/>
            <a:ext cx="4603528" cy="30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blog.kakaocdn.net/dn/bNGzFh/btqVbu7hXi9/2hnHm5S8QP4cCNg4cg5sF1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10" y="2763256"/>
            <a:ext cx="5590674" cy="33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8941" y="290343"/>
            <a:ext cx="4879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이제 </a:t>
            </a:r>
            <a:r>
              <a:rPr lang="ko-KR" altLang="en-US" sz="32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도커를</a:t>
            </a:r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이해해 보자 </a:t>
            </a:r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-2</a:t>
            </a:r>
            <a:endParaRPr lang="ko-KR" altLang="en-US" sz="32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93322" y="1415626"/>
            <a:ext cx="5683120" cy="63467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도커는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서버 클라이언트 모델로 작동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!!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8196" name="Picture 4" descr="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26" y="2415275"/>
            <a:ext cx="5417733" cy="296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명령어는 치면 </a:t>
            </a:r>
            <a:r>
              <a:rPr lang="ko-KR" altLang="en-US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실행결과를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리턴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4722" y="3607923"/>
            <a:ext cx="3553326" cy="21544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docker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run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 --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rm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 -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 ubuntu:20.04 /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bin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/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Monaco"/>
              </a:rPr>
              <a:t>sh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8941" y="290343"/>
            <a:ext cx="662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이해의 핵심 </a:t>
            </a:r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컨테이너와 이미지</a:t>
            </a:r>
            <a:endParaRPr lang="ko-KR" altLang="en-US" sz="32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34756" y="1476085"/>
            <a:ext cx="5683120" cy="63467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이미지란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Image(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그림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 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파일 아니에요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8199" name="Picture 7" descr="https://t1.daumcdn.net/cfile/tistory/994D3C385B254FDA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0" y="2235201"/>
            <a:ext cx="4400176" cy="34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5956930" y="2706113"/>
            <a:ext cx="5683120" cy="89864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컨테이너를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구동하기 위해 필요한 프로그램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소스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유틸리티 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56930" y="3963239"/>
            <a:ext cx="5683120" cy="62632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자바로 치면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.class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파일에 해당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956930" y="4920539"/>
            <a:ext cx="5683120" cy="62632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이미지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= OS(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리눅스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+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오라클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8941" y="290343"/>
            <a:ext cx="2856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이미지 설명 </a:t>
            </a:r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- 2</a:t>
            </a:r>
            <a:endParaRPr lang="ko-KR" altLang="en-US" sz="32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93321" y="1415626"/>
            <a:ext cx="6755175" cy="63467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설치 파일  또한 이미지 파일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(ISO)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이라고 </a:t>
            </a:r>
            <a:r>
              <a:rPr lang="ko-KR" altLang="en-US" sz="24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할수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있음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9218" name="Picture 2" descr="https://www.howtogeek.com/wp-content/uploads/2015/10/ximg_561073ee1a527.png.pagespeed.gp+jp+jw+pj+ws+js+rj+rp+rw+ri+cp+md.ic.9u-cvl-96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1" y="2500193"/>
            <a:ext cx="4019659" cy="28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5079473" y="2978298"/>
            <a:ext cx="6695501" cy="192458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도구를 사용하여 설치 미디어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(USB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플래시 드라이브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DVD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또는 </a:t>
            </a:r>
            <a:r>
              <a:rPr lang="en-US" altLang="ko-KR" sz="2400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ISO </a:t>
            </a:r>
            <a:r>
              <a:rPr lang="ko-KR" altLang="en-US" sz="2400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파일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만들어 다른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PC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Windows 10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설치하기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3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8941" y="290343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컨테이너 설명 </a:t>
            </a:r>
            <a:endParaRPr lang="ko-KR" altLang="en-US" sz="32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2290" name="Picture 2" descr="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" y="1748684"/>
            <a:ext cx="6212772" cy="391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6894557" y="1999141"/>
            <a:ext cx="4880417" cy="127046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이미지를 기반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으로 생성되며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파일 시스템과 어플리케이션이 구체화되어 </a:t>
            </a:r>
            <a:r>
              <a:rPr lang="ko-KR" altLang="en-US" sz="2400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실행되는 상태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2292" name="Picture 4" descr="https://blog.kakaocdn.net/dn/ck3mTE/btqDj3e8PHY/D4k9YyEeu4XKW8kvlgKXS0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53" y="3434079"/>
            <a:ext cx="4181037" cy="206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8941" y="290343"/>
            <a:ext cx="337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컨테이너 설명 </a:t>
            </a:r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- 2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886" y="6096383"/>
            <a:ext cx="11701860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위에 컨테이너로 설명 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3316" name="Picture 4" descr="https://files.itworld.co.kr/archive/image/2018/09/shipping-industry-with-loading-binary-code-containers-on-ship-representing-the-concept-of-software-export-170886508-100265592-primary_idge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0" y="1660660"/>
            <a:ext cx="5163207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ker Moby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03" y="1660660"/>
            <a:ext cx="465814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1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37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- 1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19352" y="1810072"/>
            <a:ext cx="8166538" cy="77420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10 pro 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Enterprise, Education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이상이어야 한다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3000191">
            <a:off x="949672" y="2163876"/>
            <a:ext cx="69016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46" y="191427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02824" y="4679224"/>
            <a:ext cx="55670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Window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+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눌러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검색창을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띄워 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'정품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인증'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을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검색해 해당되는 지 확인한다.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blog.kakaocdn.net/dn/o5tU1/btrkWPywkiE/gz560GlmblkBxSnkf1hco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42" y="2842333"/>
            <a:ext cx="5219700" cy="199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8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-2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61438" y="1862173"/>
            <a:ext cx="4897471" cy="57156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CPU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가상화 기능 활성화 확인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46" y="191427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5362" name="Picture 2" descr="https://blog.kakaocdn.net/dn/xMxqE/btrkWPL8OyE/sy91LGaUhGXgQjYokckTu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97" y="2827945"/>
            <a:ext cx="5228349" cy="303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689834" y="5092354"/>
            <a:ext cx="458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작업관리자 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성능</a:t>
            </a:r>
            <a:r>
              <a:rPr lang="ko-KR" altLang="en-US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가상화가 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lang="ko-KR" altLang="en-US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으로 되어있는지 확인한다</a:t>
            </a:r>
            <a:r>
              <a:rPr lang="en-US" altLang="ko-KR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8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46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- 3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3200" y="1539351"/>
            <a:ext cx="4897471" cy="57156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Hyper-V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활성화해야 한다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2081" y="157689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89834" y="5194854"/>
            <a:ext cx="458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 + S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눌러 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'Windows 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검색해 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Hyper-V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체크하고 확인을 눌러 설치한다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/>
          </a:p>
        </p:txBody>
      </p:sp>
      <p:pic>
        <p:nvPicPr>
          <p:cNvPr id="16386" name="Picture 2" descr="https://blog.kakaocdn.net/dn/bdxDdm/btrkS85MPYI/HvKZxahxlu5gXOB6TJt7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41" y="2541012"/>
            <a:ext cx="4552950" cy="36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blog.kakaocdn.net/dn/Hns6W/btrk1QwFQ3O/xGF5HY0nr9KabecPtZFKI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41" y="1372799"/>
            <a:ext cx="3642009" cy="239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두번째 방법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권장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3200" y="1539351"/>
            <a:ext cx="8104352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회사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PC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보안상의 이유로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Hyper-V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사용할 수 없어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WSL2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사용하는 방법으로 대체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17879" y="159931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7414" name="Picture 6" descr="https://blog.kakaocdn.net/dn/DvgFQ/btrkTabuxO4/HhM9u5jszbkRKhsXykpzg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578328"/>
            <a:ext cx="3847662" cy="335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78974" y="50923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Windows </a:t>
            </a:r>
            <a:r>
              <a:rPr lang="ko-KR" altLang="en-US" b="1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 켜기</a:t>
            </a:r>
            <a:r>
              <a:rPr lang="en-US" altLang="ko-KR" b="1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b="1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끄기</a:t>
            </a:r>
            <a:r>
              <a:rPr lang="ko-KR" altLang="en-US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 </a:t>
            </a:r>
            <a:r>
              <a:rPr lang="en-US" altLang="ko-KR" b="1" u="sng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Linux</a:t>
            </a:r>
            <a:r>
              <a:rPr lang="ko-KR" altLang="en-US" b="1" u="sng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용 </a:t>
            </a:r>
            <a:r>
              <a:rPr lang="en-US" altLang="ko-KR" b="1" u="sng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Windows </a:t>
            </a:r>
            <a:r>
              <a:rPr lang="ko-KR" altLang="en-US" b="1" u="sng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하위 시스템</a:t>
            </a:r>
            <a:r>
              <a:rPr lang="ko-KR" altLang="en-US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체크한다</a:t>
            </a:r>
            <a:r>
              <a:rPr lang="en-US" altLang="ko-KR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203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678214" y="1839407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78214" y="277686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788250" y="2282997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788250" y="3235852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34075" y="1822780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소개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47671" y="2712632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이미지 와 컨테이너의 이해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3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두번째 방법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권장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- 2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3200" y="1539351"/>
            <a:ext cx="8104352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회사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PC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보안상의 이유로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Hyper-V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사용할 수 없어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WSL2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사용하는 방법으로 대체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17879" y="159931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9854" y="5092354"/>
            <a:ext cx="5445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Windows </a:t>
            </a:r>
            <a:r>
              <a:rPr lang="ko-KR" altLang="en-US" dirty="0"/>
              <a:t>기능 켜기</a:t>
            </a:r>
            <a:r>
              <a:rPr lang="en-US" altLang="ko-KR" dirty="0"/>
              <a:t>/</a:t>
            </a:r>
            <a:r>
              <a:rPr lang="ko-KR" altLang="en-US" dirty="0"/>
              <a:t>끄기에서 </a:t>
            </a:r>
            <a:r>
              <a:rPr lang="ko-KR" altLang="en-US" dirty="0" err="1"/>
              <a:t>가상머신</a:t>
            </a:r>
            <a:r>
              <a:rPr lang="ko-KR" altLang="en-US" dirty="0"/>
              <a:t> 플랫폼을 체크한다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458" name="Picture 2" descr="https://blog.kakaocdn.net/dn/Eljll/btrkZLvXax4/1A8Tt3qq3OF3RQMCQaI8j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2649068"/>
            <a:ext cx="45243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3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두번째 방법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권장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- 3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3200" y="1539351"/>
            <a:ext cx="8104352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Linux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커널 업데이트 패키지 다운로드 및 실행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17879" y="159931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9722" y="3902093"/>
            <a:ext cx="7654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번까지 마친 후 재부팅하고난 뒤 위 링크에서 다운받고 실행하면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27392" y="2879962"/>
            <a:ext cx="8459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D62CE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4"/>
              </a:rPr>
              <a:t>https://wslstorestorage.blob.core.windows.net/wslblob/wsl_update_x64.msi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9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3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두번째 방법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권장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- 3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3200" y="1539351"/>
            <a:ext cx="8104352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PowerShell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WSL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기본 버전을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로 세팅한다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17879" y="159931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49972" y="4489217"/>
            <a:ext cx="8497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owerShell을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r>
              <a:rPr kumimoji="0" lang="ko-KR" altLang="ko-KR" sz="1800" b="0" i="0" u="sng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관리자 권한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으로 실행 후, 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wsl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--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set-default-version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2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를 입력한다.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https://blog.kakaocdn.net/dn/ozVI8/btrkZK4UwW0/spKMcAHgeWgVFPRkQeY7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53" y="3059110"/>
            <a:ext cx="65627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82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다운로드 및 설치 방법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47730" y="1509486"/>
            <a:ext cx="7213601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WSL2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준비가 끝나면 본격적으로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설치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52996" y="166437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28399" y="2482927"/>
            <a:ext cx="5846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https://www.docker.com/products/docker-desktop/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883" y="3142441"/>
            <a:ext cx="4604680" cy="27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57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다운로드 및 설치 방법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- 2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47730" y="1509486"/>
            <a:ext cx="7213601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다운 받은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Desktop Installer.exe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실행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52996" y="166437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2530" name="Picture 2" descr="설치를 계속하려면 사용자 계정 컨트롤 팝업에서 예를 클릭합니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880" y="2731582"/>
            <a:ext cx="5768099" cy="300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57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다운로드 및 설치 방법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- 2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47730" y="1509486"/>
            <a:ext cx="7213601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안내에 따라 설치를 진행합니다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설치 중간에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Configuration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나타납니다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둘다 체크 하고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OK..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52996" y="166437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4578" name="Picture 2" descr="설치 과정에서 필요한 Configuration을 진행합니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17" y="2589027"/>
            <a:ext cx="5913934" cy="32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1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57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다운로드 및 설치 방법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- 2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47730" y="1509486"/>
            <a:ext cx="8798036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안내에 따라 설치를 진행합니다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설치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중간에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Configuration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나타납니다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둘다 체크 하고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OK..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52996" y="166437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4578" name="Picture 2" descr="설치 과정에서 필요한 Configuration을 진행합니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17" y="2589027"/>
            <a:ext cx="5913934" cy="32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90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– </a:t>
            </a:r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셋팅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체크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31684" y="1561248"/>
            <a:ext cx="7639269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시스템 </a:t>
            </a:r>
            <a:r>
              <a:rPr lang="ko-KR" altLang="en-US" sz="2400" dirty="0" err="1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재시작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이후 </a:t>
            </a:r>
            <a:r>
              <a:rPr lang="ko-KR" altLang="en-US" sz="2400" dirty="0" err="1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설정에 들어가 보면 아래와 같이 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sz="24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체크되어있는것을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볼수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있다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74966" y="171613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5602" name="Picture 2" descr="https://blog.kakaocdn.net/dn/8YsLK/btqJ4HoepXe/fRvkgT8Tk5NMk2YKtq5BK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66" y="2594210"/>
            <a:ext cx="8023547" cy="416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7299434" y="2459421"/>
            <a:ext cx="536028" cy="6463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90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– </a:t>
            </a:r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셋팅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체크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31684" y="1561248"/>
            <a:ext cx="7639269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이렇게 해주고 기존에 활성화 되어있던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Hyper-V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설정을 꺼줘도 </a:t>
            </a:r>
            <a:r>
              <a:rPr lang="ko-KR" altLang="en-US" sz="2400" dirty="0" err="1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도커를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실행하는데 아무 문제가 없다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74966" y="171613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7650" name="Picture 2" descr="https://blog.kakaocdn.net/dn/MQJ1B/btqJVNRNNmk/Ok56p6kCCA39snZ6kcm8q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2731361"/>
            <a:ext cx="5038725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 descr="https://blog.kakaocdn.net/dn/blBkZO/btqJWRMFa03/9uJlP71wNFc0zAhDHyUbT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70" y="2538249"/>
            <a:ext cx="4762500" cy="364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504439" y="5557666"/>
            <a:ext cx="2777009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Hyper-V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비활성화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744720" y="2794000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44720" y="4826000"/>
            <a:ext cx="489712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4720" y="2112684"/>
            <a:ext cx="1715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latin typeface="CookieRun Bold" panose="020B0600000101010101" pitchFamily="50" charset="-127"/>
                <a:ea typeface="CookieRun Bold" panose="020B0600000101010101" pitchFamily="50" charset="-127"/>
              </a:rPr>
              <a:t>도커</a:t>
            </a:r>
            <a:r>
              <a:rPr lang="ko-KR" altLang="en-US" sz="3200" b="1" dirty="0" smtClean="0">
                <a:latin typeface="CookieRun Bold" panose="020B0600000101010101" pitchFamily="50" charset="-127"/>
                <a:ea typeface="CookieRun Bold" panose="020B0600000101010101" pitchFamily="50" charset="-127"/>
              </a:rPr>
              <a:t> </a:t>
            </a:r>
            <a:r>
              <a:rPr lang="ko-KR" altLang="en-US" sz="3200" b="1" dirty="0" smtClean="0">
                <a:latin typeface="CookieRun Bold" panose="020B0600000101010101" pitchFamily="50" charset="-127"/>
                <a:ea typeface="CookieRun Bold" panose="020B0600000101010101" pitchFamily="50" charset="-127"/>
              </a:rPr>
              <a:t>소개</a:t>
            </a:r>
            <a:endParaRPr lang="ko-KR" altLang="en-US" sz="3200" b="1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3223959"/>
            <a:ext cx="2236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 smtClean="0">
                <a:solidFill>
                  <a:schemeClr val="bg2">
                    <a:lumMod val="2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001 </a:t>
            </a:r>
            <a:r>
              <a:rPr lang="ko-KR" altLang="en-US" sz="2800" u="sng" dirty="0" err="1" smtClean="0">
                <a:solidFill>
                  <a:schemeClr val="bg2">
                    <a:lumMod val="2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도커</a:t>
            </a:r>
            <a:r>
              <a:rPr lang="ko-KR" altLang="en-US" sz="2800" u="sng" dirty="0" smtClean="0">
                <a:solidFill>
                  <a:schemeClr val="bg2">
                    <a:lumMod val="2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</a:t>
            </a:r>
            <a:r>
              <a:rPr lang="ko-KR" altLang="en-US" sz="2800" u="sng" dirty="0" smtClean="0">
                <a:solidFill>
                  <a:schemeClr val="bg2">
                    <a:lumMod val="2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소개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4720" y="4096099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002 </a:t>
            </a:r>
            <a:r>
              <a:rPr lang="ko-KR" altLang="en-US" sz="2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스프링 장단점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04104" y="341964"/>
            <a:ext cx="512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8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란</a:t>
            </a:r>
            <a:r>
              <a:rPr lang="en-US" altLang="ko-KR" sz="28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r>
              <a:rPr lang="ko-KR" altLang="en-US" sz="28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07353" y="3068230"/>
            <a:ext cx="2280148" cy="216311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24473" y="2936150"/>
            <a:ext cx="2280148" cy="216311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일종의 가상화 플랫폼</a:t>
            </a:r>
            <a:endParaRPr lang="en-US" altLang="ko-KR" sz="20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OS</a:t>
            </a:r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의 기능을 그대로 사용하면서 프로세스를 격리</a:t>
            </a:r>
            <a:endParaRPr lang="ko-KR" altLang="en-US" sz="2000" dirty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70616" y="213113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56811" y="2129515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가상화 플랫폼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54788" y="2992156"/>
            <a:ext cx="2120033" cy="222637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071908" y="2860076"/>
            <a:ext cx="2120033" cy="222637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독립된 환경을 만들어서 하드웨어를 효율적으로 활용하는 기술</a:t>
            </a:r>
            <a:endParaRPr lang="ko-KR" altLang="en-US" sz="2000" dirty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951030" y="212382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37225" y="2122203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독립된 환경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인터넷과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웹의 엄청난 발전에 힘입어 퍼지게 됨</a:t>
            </a:r>
          </a:p>
          <a:p>
            <a:pPr algn="ctr"/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026" name="Picture 2" descr="post-thumbn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0" y="2321735"/>
            <a:ext cx="4168457" cy="290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04104" y="341964"/>
            <a:ext cx="7246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8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</a:t>
            </a:r>
            <a:r>
              <a:rPr lang="ko-KR" altLang="en-US" sz="28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이해하기 위한 용어들이 어렵다</a:t>
            </a:r>
            <a:r>
              <a:rPr lang="en-US" altLang="ko-KR" sz="28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!!</a:t>
            </a:r>
            <a:r>
              <a:rPr lang="ko-KR" altLang="en-US" sz="28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6035" y="2917198"/>
            <a:ext cx="2897689" cy="229931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3155" y="2785118"/>
            <a:ext cx="2897689" cy="229931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프로세스</a:t>
            </a:r>
            <a:endParaRPr lang="en-US" altLang="ko-KR" sz="20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가상화</a:t>
            </a:r>
            <a:endParaRPr lang="en-US" altLang="ko-KR" sz="20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컨테이너</a:t>
            </a:r>
            <a:endParaRPr lang="en-US" altLang="ko-KR" sz="20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VM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이미지</a:t>
            </a:r>
            <a:endParaRPr lang="en-US" altLang="ko-KR" sz="20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하이퍼바이저</a:t>
            </a:r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등등</a:t>
            </a:r>
            <a:endParaRPr lang="en-US" altLang="ko-KR" sz="20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ko-KR" altLang="en-US" sz="2000" dirty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9298" y="198010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5493" y="1978483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알아야하는 기반 지식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387255" y="2957502"/>
            <a:ext cx="2751083" cy="222637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04375" y="2825422"/>
            <a:ext cx="2751083" cy="222637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할수</a:t>
            </a:r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없다</a:t>
            </a:r>
            <a:r>
              <a:rPr lang="en-US" altLang="ko-KR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설명듣고</a:t>
            </a:r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이해하고 유튜브 보고 맴맴</a:t>
            </a:r>
            <a:r>
              <a:rPr lang="en-US" altLang="ko-KR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.. </a:t>
            </a:r>
            <a:r>
              <a:rPr lang="ko-KR" altLang="en-US" sz="20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하는수</a:t>
            </a:r>
            <a:r>
              <a:rPr lang="ko-KR" altLang="en-US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밖에</a:t>
            </a:r>
            <a:r>
              <a:rPr lang="en-US" altLang="ko-KR" sz="20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15457" y="200631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1652" y="2004694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계단의 끝을 </a:t>
            </a:r>
            <a:r>
              <a:rPr lang="ko-KR" altLang="en-US" sz="2400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보지마라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!!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말이 쉽다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한개한개가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전부 </a:t>
            </a:r>
            <a:r>
              <a:rPr lang="ko-KR" altLang="en-US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산인거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같다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dirty="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algn="ctr"/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050" name="Picture 2" descr="https://t1.daumcdn.net/cfile/tistory/99DEAB4D5B652E05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07" y="2236196"/>
            <a:ext cx="3188095" cy="34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8941" y="290343"/>
            <a:ext cx="8093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그 </a:t>
            </a:r>
            <a:r>
              <a:rPr lang="ko-KR" altLang="en-US" sz="32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죽을놈의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개념 </a:t>
            </a:r>
            <a:r>
              <a:rPr lang="ko-KR" altLang="en-US" sz="32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죽어라고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외우고 이해해 보자</a:t>
            </a:r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2892" y="5416212"/>
            <a:ext cx="4687330" cy="77420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가상 </a:t>
            </a:r>
            <a:r>
              <a:rPr lang="ko-KR" altLang="en-US" sz="16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머신소프트웨어</a:t>
            </a:r>
            <a:r>
              <a:rPr lang="en-US" altLang="ko-KR" sz="16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:VM ware, </a:t>
            </a:r>
            <a:r>
              <a:rPr lang="en-US" altLang="ko-KR" sz="16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VirtualBox</a:t>
            </a:r>
            <a:r>
              <a:rPr lang="en-US" altLang="ko-KR" sz="16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등등</a:t>
            </a:r>
            <a:endParaRPr lang="en-US" altLang="ko-KR" sz="16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64705" y="1709649"/>
            <a:ext cx="5537010" cy="63467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가상 머신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(Virtual Machine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이란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076" name="Picture 4" descr="https://s3.ap-northeast-2.amazonaws.com/opentutorials-user-file/module/93/19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7" y="1810117"/>
            <a:ext cx="4192700" cy="32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/>
          <p:cNvSpPr/>
          <p:nvPr/>
        </p:nvSpPr>
        <p:spPr>
          <a:xfrm>
            <a:off x="6021321" y="284571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9403" y="2659778"/>
            <a:ext cx="498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동일한 하드웨어를 공유 하면서 다수의 </a:t>
            </a:r>
            <a:endParaRPr lang="en-US" altLang="ko-KR" sz="2400" dirty="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sz="2400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실행환경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운영체제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동시에 수행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078" name="Picture 6" descr="https://mblogthumb-phinf.pstatic.net/20130514_271/jevida_13685212061020BlIB_PNG/1.png?type=w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3865239"/>
            <a:ext cx="5641876" cy="248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8941" y="290343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가상화를 </a:t>
            </a:r>
            <a:r>
              <a:rPr lang="ko-KR" altLang="en-US" sz="32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하기위한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조건</a:t>
            </a:r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66962" y="1597082"/>
            <a:ext cx="6568364" cy="63467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가상화를 지원하기 위해선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메인보드도 지원 해야함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606962" y="275786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6267" y="2629961"/>
            <a:ext cx="590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동일한 하드웨어를 두개 이상의 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OS 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 </a:t>
            </a:r>
            <a:endParaRPr lang="en-US" altLang="ko-KR" sz="2400" dirty="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공유해야 하니 보통 기술력이 </a:t>
            </a:r>
            <a:r>
              <a:rPr lang="ko-KR" altLang="en-US" sz="2400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필요한게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아니다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078" name="Picture 6" descr="https://mblogthumb-phinf.pstatic.net/20130514_271/jevida_13685212061020BlIB_PNG/1.pn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06" y="4756676"/>
            <a:ext cx="5641876" cy="212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/>
        </p:nvSpPr>
        <p:spPr>
          <a:xfrm>
            <a:off x="5606962" y="380215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267" y="3674247"/>
            <a:ext cx="4935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가상화를 지원하기 위해선 메인보드도 </a:t>
            </a:r>
            <a:endParaRPr lang="en-US" altLang="ko-KR" sz="2400" dirty="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지원해야 하고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.. OS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 지원해야 한다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46" y="1598750"/>
            <a:ext cx="4740443" cy="49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8941" y="290343"/>
            <a:ext cx="218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VM 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대 </a:t>
            </a:r>
            <a:r>
              <a:rPr lang="ko-KR" altLang="en-US" sz="32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endParaRPr lang="ko-KR" altLang="en-US" sz="32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81763" y="1517724"/>
            <a:ext cx="3430197" cy="63467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VS VM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792637" y="22669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7557" y="2221938"/>
            <a:ext cx="5676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추가적인 </a:t>
            </a:r>
            <a:r>
              <a:rPr lang="en-US" altLang="ko-KR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OS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설치하여 </a:t>
            </a:r>
            <a:r>
              <a:rPr lang="ko-KR" altLang="en-US" sz="24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가상화하는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방법은 </a:t>
            </a:r>
            <a:r>
              <a:rPr lang="ko-KR" altLang="en-US" sz="2400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성능문제가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있었고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느려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요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T.T)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이를 개선하기 위해 프로세스를 격리 하는 방식이 등장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792637" y="420154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9312" y="4091233"/>
            <a:ext cx="5270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OS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통째를 한 개의 프로세스 만들어 버림 </a:t>
            </a:r>
            <a:endParaRPr lang="en-US" altLang="ko-KR" sz="2400" dirty="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헐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..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대박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5124" name="Picture 4" descr="가상머신과 도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2" y="2479567"/>
            <a:ext cx="4994700" cy="38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8941" y="290343"/>
            <a:ext cx="2737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VM 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대 </a:t>
            </a:r>
            <a:r>
              <a:rPr lang="ko-KR" altLang="en-US" sz="32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-2</a:t>
            </a:r>
            <a:endParaRPr lang="ko-KR" altLang="en-US" sz="320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35962"/>
              </p:ext>
            </p:extLst>
          </p:nvPr>
        </p:nvGraphicFramePr>
        <p:xfrm>
          <a:off x="5601138" y="2316480"/>
          <a:ext cx="6095999" cy="3684270"/>
        </p:xfrm>
        <a:graphic>
          <a:graphicData uri="http://schemas.openxmlformats.org/drawingml/2006/table">
            <a:tbl>
              <a:tblPr/>
              <a:tblGrid>
                <a:gridCol w="1169939">
                  <a:extLst>
                    <a:ext uri="{9D8B030D-6E8A-4147-A177-3AD203B41FA5}">
                      <a16:colId xmlns:a16="http://schemas.microsoft.com/office/drawing/2014/main" val="3643891010"/>
                    </a:ext>
                  </a:extLst>
                </a:gridCol>
                <a:gridCol w="2463030">
                  <a:extLst>
                    <a:ext uri="{9D8B030D-6E8A-4147-A177-3AD203B41FA5}">
                      <a16:colId xmlns:a16="http://schemas.microsoft.com/office/drawing/2014/main" val="2506740627"/>
                    </a:ext>
                  </a:extLst>
                </a:gridCol>
                <a:gridCol w="2463030">
                  <a:extLst>
                    <a:ext uri="{9D8B030D-6E8A-4147-A177-3AD203B41FA5}">
                      <a16:colId xmlns:a16="http://schemas.microsoft.com/office/drawing/2014/main" val="1934804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항목</a:t>
                      </a:r>
                      <a:endParaRPr lang="ko-KR" altLang="en-US"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Hypervisor </a:t>
                      </a:r>
                      <a:r>
                        <a:rPr lang="ko-KR" altLang="en-US" b="1" dirty="0">
                          <a:effectLst/>
                        </a:rPr>
                        <a:t>기반</a:t>
                      </a:r>
                      <a:endParaRPr lang="ko-KR" altLang="en-US" dirty="0"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Linux Container </a:t>
                      </a:r>
                      <a:r>
                        <a:rPr lang="ko-KR" altLang="en-US" b="1">
                          <a:effectLst/>
                        </a:rPr>
                        <a:t>기반</a:t>
                      </a:r>
                      <a:endParaRPr lang="ko-KR" altLang="en-US"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95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>
                          <a:effectLst/>
                        </a:rPr>
                        <a:t>시스템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ko-KR" altLang="en-US">
                          <a:effectLst/>
                        </a:rPr>
                        <a:t>구성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 smtClean="0">
                          <a:effectLst/>
                        </a:rPr>
                        <a:t>Guest OS</a:t>
                      </a:r>
                      <a:endParaRPr lang="ko-KR" altLang="en-US" dirty="0"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 smtClean="0">
                          <a:effectLst/>
                        </a:rPr>
                        <a:t>Host OS</a:t>
                      </a:r>
                      <a:r>
                        <a:rPr lang="ko-KR" altLang="en-US" dirty="0" smtClean="0">
                          <a:effectLst/>
                        </a:rPr>
                        <a:t>에 종속</a:t>
                      </a:r>
                      <a:endParaRPr lang="ko-KR" altLang="en-US" dirty="0">
                        <a:effectLst/>
                      </a:endParaRP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90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실행 환경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Guest OS </a:t>
                      </a:r>
                      <a:r>
                        <a:rPr lang="ko-KR" altLang="en-US">
                          <a:effectLst/>
                        </a:rPr>
                        <a:t>기반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Container </a:t>
                      </a:r>
                      <a:r>
                        <a:rPr lang="ko-KR" altLang="en-US">
                          <a:effectLst/>
                        </a:rPr>
                        <a:t>기반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46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APP</a:t>
                      </a:r>
                      <a:r>
                        <a:rPr lang="ko-KR" altLang="en-US">
                          <a:effectLst/>
                        </a:rPr>
                        <a:t>종속성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완전 격리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Host OS</a:t>
                      </a:r>
                      <a:r>
                        <a:rPr lang="ko-KR" altLang="en-US">
                          <a:effectLst/>
                        </a:rPr>
                        <a:t>에 종속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46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오버헤드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Guest OS </a:t>
                      </a:r>
                      <a:r>
                        <a:rPr lang="ko-KR" altLang="en-US">
                          <a:effectLst/>
                        </a:rPr>
                        <a:t>필요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오버헤드 없음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033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성능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성능 저하 발생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성능 저하 없음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73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기술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VMWare, KVM, Xen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LXC, Docker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04136"/>
                  </a:ext>
                </a:extLst>
              </a:tr>
            </a:tbl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121401" y="1203125"/>
            <a:ext cx="5935763" cy="73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301530" tIns="238050" rIns="0" bIns="24915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Roboto"/>
              </a:rPr>
              <a:t>Hypervisor와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Roboto"/>
              </a:rPr>
              <a:t>Linux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Roboto"/>
              </a:rPr>
              <a:t> Container 기반 가상화 비교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7181" name="Picture 13" descr="http://blog.skby.net/blog/wp-content/uploads/2018/12/4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5" y="2796222"/>
            <a:ext cx="19621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blog.skby.net/blog/wp-content/uploads/2018/12/5-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038" y="2953065"/>
            <a:ext cx="19335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732</Words>
  <Application>Microsoft Office PowerPoint</Application>
  <PresentationFormat>와이드스크린</PresentationFormat>
  <Paragraphs>155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Arial Unicode MS</vt:lpstr>
      <vt:lpstr>CookieRun Bold</vt:lpstr>
      <vt:lpstr>CookieRun Regular</vt:lpstr>
      <vt:lpstr>HY견고딕</vt:lpstr>
      <vt:lpstr>Monaco</vt:lpstr>
      <vt:lpstr>Noto Sans KR</vt:lpstr>
      <vt:lpstr>Roboto</vt:lpstr>
      <vt:lpstr>굴림체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너를 위한 도커 -소개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PC-00</cp:lastModifiedBy>
  <cp:revision>286</cp:revision>
  <dcterms:created xsi:type="dcterms:W3CDTF">2017-06-16T14:09:50Z</dcterms:created>
  <dcterms:modified xsi:type="dcterms:W3CDTF">2022-08-11T09:07:00Z</dcterms:modified>
</cp:coreProperties>
</file>