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1908-DCCF-4B27-86E9-08F1A4E6F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9BB6A-7E3F-4FED-8D3A-DF9710AF8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C7C37-9347-4A28-BE09-DF1C33CD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54CBA-1847-4C8E-8F71-1501F53D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5F07E-4522-443D-863E-F52669B4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8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553D2-40DE-4BD5-A0F1-4114A4A3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3B584-E39D-4AC6-9E13-5572FF07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2BAF4-99C7-40B2-B571-2193FFBA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23C6B-FCDF-438B-97A0-1B4110FF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FC164-E975-4900-8670-65BA46E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3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1B4B4-715D-4E7C-9E10-7AF487A5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554A5-9BC0-4397-AF35-1948B073F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5E8A5-2ADC-49E7-A558-1281EBF2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A02D5-C965-4CA0-BAD9-3AAA69D5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2D7BA-485F-4B1F-BCD6-6AB70D18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0A3CA-3457-49B8-8EA2-9531D212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FE23-56BA-4FAF-A022-C5C4E5C0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D3144-5C72-402B-B30B-FDFC52B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6D3FB-99ED-4303-952A-185B880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A761E-DF6C-4730-8099-FB8A4050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D4045-FBCF-4176-9C8D-9546BF85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17B95-8EA9-4CBA-BDDB-77F9E2D5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4A360-5E26-41FF-82A0-822A9107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FF91F-9197-4F3C-AC94-2F37EC59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22231-5CBF-4FF0-9970-99E312D6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9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ADFDF-2646-43ED-9DA1-46840CAC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6F299-585F-4DA1-BB91-7B45B5E8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EF298-460D-4660-8302-FC20A3EB3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6AD6C-C4A8-4117-8831-4A4D1D3B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B69E6-9704-4397-8676-FCDEB261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8BBBC-F234-4D58-B6AC-AB4DBCC6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07CF4-E977-4B7E-AAAF-4483972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9C3EC-2786-40BF-9167-C83D2181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9A465-0B2E-4681-93BF-33D1C232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744965-BC3A-46C4-B3BA-D6D25A156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0B789-2FBA-4295-A930-103FB737B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6DD54-39D7-409D-95F9-CE2288CB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A4991C-64B5-43ED-AE72-2A390822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3314E-795C-49EA-96B2-66734E34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6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9A76B-9A4B-4239-B881-1B6C72B7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30774-D0E2-43D7-B6E2-36B62830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09CACD-75DB-48DE-8549-94EDFF0B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14506-A54A-4395-B031-A3CBFE23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76745-BB24-4DD5-97E0-EF7381A4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DE785-46BE-4CD0-B84D-56E926A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0ECBE-1DCE-48F4-990F-5E923D7C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3A2AA-5F06-4D6D-92A3-F4B540F9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D9A20-75C2-494C-80D8-946BC8A7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ECDAD-4C41-4842-96D9-C1AA8896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58F08-5E30-4931-B606-C985FF65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E61BB-05B1-47B2-90A6-79D8B66D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9C548-23A3-449E-A608-595AA655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3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F69B2-1935-4C74-8E8A-2E328EEC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C5B88-0161-4097-9A2F-4CE61A79F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47DAF-2320-4C2D-AB5D-5849B07E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B7A15-E5AC-438B-8670-30B3A436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1B71A-96F1-4CED-AB9B-EB3C7BAE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8B6E8-6B25-4FA4-8819-233B1E71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4AA41-64B8-4752-A648-80F84E7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BB155-9A27-474B-B305-B6AAA078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7E2CC-353B-41B8-A2AE-D8A74E6DD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41B-07FA-42EC-962C-300C69EB618E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F8F8-BDCB-4505-B26E-8FD7169B2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8A746-50C2-4E2B-B2A7-F6B631EC4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4139-2277-45C6-B220-79B29B22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D0167-C191-491D-8C78-F691B147C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 패션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4A8C5F-97F8-4DA7-A19F-29B8BC324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25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분석 항목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예측</a:t>
            </a:r>
            <a:r>
              <a:rPr lang="en-US" altLang="ko-KR" sz="2000" dirty="0"/>
              <a:t>(Category and Attribute Prediction Benchmark)</a:t>
            </a:r>
          </a:p>
        </p:txBody>
      </p:sp>
    </p:spTree>
    <p:extLst>
      <p:ext uri="{BB962C8B-B14F-4D97-AF65-F5344CB8AC3E}">
        <p14:creationId xmlns:p14="http://schemas.microsoft.com/office/powerpoint/2010/main" val="300118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 </a:t>
            </a:r>
            <a:r>
              <a:rPr lang="ko-KR" altLang="en-US" dirty="0"/>
              <a:t>폴더</a:t>
            </a:r>
            <a:r>
              <a:rPr lang="ko-KR" altLang="en-US" sz="2500" dirty="0"/>
              <a:t> </a:t>
            </a:r>
            <a:r>
              <a:rPr lang="en-US" altLang="ko-KR" sz="2500" dirty="0"/>
              <a:t>- list_landmarks.txt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983" y="1466852"/>
            <a:ext cx="6887817" cy="4933949"/>
          </a:xfrm>
        </p:spPr>
        <p:txBody>
          <a:bodyPr>
            <a:normAutofit fontScale="70000" lnSpcReduction="20000"/>
          </a:bodyPr>
          <a:lstStyle/>
          <a:p>
            <a:pPr fontAlgn="base" latinLnBrk="0"/>
            <a:r>
              <a:rPr lang="ko-KR" altLang="en-US" dirty="0"/>
              <a:t>행 목록</a:t>
            </a: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이미지 파일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수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항목 이름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en-US" altLang="ko-KR" sz="1400" dirty="0"/>
              <a:t>&lt;</a:t>
            </a:r>
            <a:r>
              <a:rPr lang="ko-KR" altLang="en-US" sz="1400" dirty="0"/>
              <a:t>이미지 이름</a:t>
            </a:r>
            <a:r>
              <a:rPr lang="en-US" altLang="ko-KR" sz="1400" dirty="0"/>
              <a:t>&gt; &lt;</a:t>
            </a:r>
            <a:r>
              <a:rPr lang="ko-KR" altLang="en-US" sz="1400" dirty="0"/>
              <a:t>의류 유형</a:t>
            </a:r>
            <a:r>
              <a:rPr lang="en-US" altLang="ko-KR" sz="1400" dirty="0"/>
              <a:t>&gt; &lt;</a:t>
            </a:r>
            <a:r>
              <a:rPr lang="ko-KR" altLang="en-US" sz="1400" dirty="0"/>
              <a:t>변형 유형</a:t>
            </a:r>
            <a:r>
              <a:rPr lang="en-US" altLang="ko-KR" sz="1400" dirty="0"/>
              <a:t>&gt; [&lt;</a:t>
            </a:r>
            <a:r>
              <a:rPr lang="ko-KR" altLang="en-US" sz="1400" dirty="0"/>
              <a:t>랜드 마크 가시성 </a:t>
            </a:r>
            <a:r>
              <a:rPr lang="en-US" altLang="ko-KR" sz="1400" dirty="0"/>
              <a:t>1&gt; &lt;</a:t>
            </a:r>
            <a:r>
              <a:rPr lang="ko-KR" altLang="en-US" sz="1400" dirty="0"/>
              <a:t>랜드 마크 위치 </a:t>
            </a:r>
            <a:r>
              <a:rPr lang="en-US" altLang="ko-KR" sz="1400" dirty="0"/>
              <a:t>x_1&gt; &lt;</a:t>
            </a:r>
            <a:r>
              <a:rPr lang="ko-KR" altLang="en-US" sz="1400" dirty="0"/>
              <a:t>랜드 마크 위치 </a:t>
            </a:r>
            <a:r>
              <a:rPr lang="en-US" altLang="ko-KR" sz="1400" dirty="0"/>
              <a:t>y_1&gt;, ... &lt;</a:t>
            </a:r>
            <a:r>
              <a:rPr lang="ko-KR" altLang="en-US" sz="1400" dirty="0"/>
              <a:t>랜드 마크 가시성 </a:t>
            </a:r>
            <a:r>
              <a:rPr lang="en-US" altLang="ko-KR" sz="1400" dirty="0"/>
              <a:t>8&gt; &lt;</a:t>
            </a:r>
            <a:r>
              <a:rPr lang="ko-KR" altLang="en-US" sz="1400" dirty="0"/>
              <a:t>랜드 마크 위치 </a:t>
            </a:r>
            <a:r>
              <a:rPr lang="en-US" altLang="ko-KR" sz="1400" dirty="0"/>
              <a:t>x_8&gt; &lt;</a:t>
            </a:r>
            <a:r>
              <a:rPr lang="ko-KR" altLang="en-US" sz="1400" dirty="0"/>
              <a:t>랜드   마크 위치 </a:t>
            </a:r>
            <a:r>
              <a:rPr lang="en-US" altLang="ko-KR" sz="1400" dirty="0"/>
              <a:t>y_8&gt;]</a:t>
            </a:r>
          </a:p>
          <a:p>
            <a:pPr fontAlgn="base" latinLnBrk="0">
              <a:buFontTx/>
              <a:buChar char="-"/>
            </a:pPr>
            <a:endParaRPr lang="en-US" altLang="ko-KR" sz="1400" dirty="0"/>
          </a:p>
          <a:p>
            <a:pPr fontAlgn="base" latinLnBrk="0">
              <a:buFontTx/>
              <a:buChar char="-"/>
            </a:pPr>
            <a:r>
              <a:rPr lang="ko-KR" altLang="en-US" sz="2100" dirty="0"/>
              <a:t>의류 유형</a:t>
            </a:r>
            <a:r>
              <a:rPr lang="en-US" altLang="ko-KR" sz="2100" dirty="0"/>
              <a:t>("1" = </a:t>
            </a:r>
            <a:r>
              <a:rPr lang="ko-KR" altLang="en-US" sz="2100" dirty="0"/>
              <a:t>상체 의류</a:t>
            </a:r>
            <a:r>
              <a:rPr lang="en-US" altLang="ko-KR" sz="2100" dirty="0"/>
              <a:t>, "2" = </a:t>
            </a:r>
            <a:r>
              <a:rPr lang="ko-KR" altLang="en-US" sz="2100" dirty="0"/>
              <a:t>하체 의류</a:t>
            </a:r>
            <a:r>
              <a:rPr lang="en-US" altLang="ko-KR" sz="2100" dirty="0"/>
              <a:t>, "3" = </a:t>
            </a:r>
            <a:r>
              <a:rPr lang="ko-KR" altLang="en-US" sz="2100" dirty="0"/>
              <a:t>전신 의류 </a:t>
            </a:r>
            <a:r>
              <a:rPr lang="en-US" altLang="ko-KR" sz="2100" dirty="0"/>
              <a:t>/ </a:t>
            </a:r>
          </a:p>
          <a:p>
            <a:pPr marL="0" indent="0" fontAlgn="base" latinLnBrk="0">
              <a:buNone/>
            </a:pPr>
            <a:r>
              <a:rPr lang="en-US" altLang="ko-KR" sz="2100" dirty="0"/>
              <a:t>    </a:t>
            </a:r>
            <a:r>
              <a:rPr lang="ko-KR" altLang="en-US" sz="2100" dirty="0"/>
              <a:t>패션 랜드마크 </a:t>
            </a:r>
            <a:r>
              <a:rPr lang="en-US" altLang="ko-KR" sz="2100" dirty="0"/>
              <a:t>: </a:t>
            </a:r>
            <a:r>
              <a:rPr lang="ko-KR" altLang="en-US" sz="2100" dirty="0"/>
              <a:t>상체</a:t>
            </a:r>
            <a:r>
              <a:rPr lang="en-US" altLang="ko-KR" sz="2100" dirty="0"/>
              <a:t>(6</a:t>
            </a:r>
            <a:r>
              <a:rPr lang="ko-KR" altLang="en-US" sz="2100" dirty="0"/>
              <a:t>개</a:t>
            </a:r>
            <a:r>
              <a:rPr lang="en-US" altLang="ko-KR" sz="2100" dirty="0"/>
              <a:t>), </a:t>
            </a:r>
            <a:r>
              <a:rPr lang="ko-KR" altLang="en-US" sz="2100" dirty="0"/>
              <a:t>하체</a:t>
            </a:r>
            <a:r>
              <a:rPr lang="en-US" altLang="ko-KR" sz="2100" dirty="0"/>
              <a:t>(4</a:t>
            </a:r>
            <a:r>
              <a:rPr lang="ko-KR" altLang="en-US" sz="2100" dirty="0"/>
              <a:t>개</a:t>
            </a:r>
            <a:r>
              <a:rPr lang="en-US" altLang="ko-KR" sz="2100" dirty="0"/>
              <a:t>), </a:t>
            </a:r>
            <a:r>
              <a:rPr lang="ko-KR" altLang="en-US" sz="2100" dirty="0"/>
              <a:t>전신</a:t>
            </a:r>
            <a:r>
              <a:rPr lang="en-US" altLang="ko-KR" sz="2100" dirty="0"/>
              <a:t>(8</a:t>
            </a:r>
            <a:r>
              <a:rPr lang="ko-KR" altLang="en-US" sz="2100" dirty="0"/>
              <a:t>개</a:t>
            </a:r>
            <a:r>
              <a:rPr lang="en-US" altLang="ko-KR" sz="2100" dirty="0"/>
              <a:t>) </a:t>
            </a:r>
            <a:r>
              <a:rPr lang="ko-KR" altLang="en-US" sz="2100" dirty="0"/>
              <a:t>존재</a:t>
            </a:r>
          </a:p>
          <a:p>
            <a:pPr fontAlgn="base" latinLnBrk="0">
              <a:buFontTx/>
              <a:buChar char="-"/>
            </a:pPr>
            <a:r>
              <a:rPr lang="ko-KR" altLang="en-US" sz="2100" dirty="0"/>
              <a:t>변형 유형</a:t>
            </a:r>
            <a:r>
              <a:rPr lang="en-US" altLang="ko-KR" sz="2100" dirty="0"/>
              <a:t>("1" = </a:t>
            </a:r>
            <a:r>
              <a:rPr lang="ko-KR" altLang="en-US" sz="2100" dirty="0"/>
              <a:t>일반 포즈</a:t>
            </a:r>
            <a:r>
              <a:rPr lang="en-US" altLang="ko-KR" sz="2100" dirty="0"/>
              <a:t>, "2" = </a:t>
            </a:r>
            <a:r>
              <a:rPr lang="ko-KR" altLang="en-US" sz="2100" dirty="0"/>
              <a:t>중간 포즈</a:t>
            </a:r>
            <a:r>
              <a:rPr lang="en-US" altLang="ko-KR" sz="2100" dirty="0"/>
              <a:t>, "3" = </a:t>
            </a:r>
            <a:r>
              <a:rPr lang="ko-KR" altLang="en-US" sz="2100" dirty="0"/>
              <a:t>큰 포즈</a:t>
            </a:r>
            <a:r>
              <a:rPr lang="en-US" altLang="ko-KR" sz="2100" dirty="0"/>
              <a:t>, </a:t>
            </a:r>
          </a:p>
          <a:p>
            <a:pPr marL="0" indent="0" fontAlgn="base" latinLnBrk="0">
              <a:buNone/>
            </a:pPr>
            <a:r>
              <a:rPr lang="en-US" altLang="ko-KR" sz="2100" dirty="0"/>
              <a:t>     "4" = </a:t>
            </a:r>
            <a:r>
              <a:rPr lang="ko-KR" altLang="en-US" sz="2100" dirty="0"/>
              <a:t>중간 확대</a:t>
            </a:r>
            <a:r>
              <a:rPr lang="en-US" altLang="ko-KR" sz="2100" dirty="0"/>
              <a:t>, "5" = </a:t>
            </a:r>
            <a:r>
              <a:rPr lang="ko-KR" altLang="en-US" sz="2100" dirty="0"/>
              <a:t>큰 확대</a:t>
            </a:r>
            <a:r>
              <a:rPr lang="en-US" altLang="ko-KR" sz="2100" dirty="0"/>
              <a:t>)</a:t>
            </a:r>
            <a:r>
              <a:rPr lang="ko-KR" altLang="en-US" sz="2100" dirty="0"/>
              <a:t>를 나타냄</a:t>
            </a:r>
          </a:p>
          <a:p>
            <a:pPr fontAlgn="base" latinLnBrk="0">
              <a:buFontTx/>
              <a:buChar char="-"/>
            </a:pPr>
            <a:r>
              <a:rPr lang="ko-KR" altLang="en-US" sz="2100" dirty="0"/>
              <a:t>랜드 마크 가시성 상태</a:t>
            </a:r>
            <a:r>
              <a:rPr lang="en-US" altLang="ko-KR" sz="2100" dirty="0"/>
              <a:t>("0" = </a:t>
            </a:r>
            <a:r>
              <a:rPr lang="ko-KR" altLang="en-US" sz="2100" dirty="0"/>
              <a:t>가시</a:t>
            </a:r>
            <a:r>
              <a:rPr lang="en-US" altLang="ko-KR" sz="2100" dirty="0"/>
              <a:t>, "1" = </a:t>
            </a:r>
            <a:r>
              <a:rPr lang="ko-KR" altLang="en-US" sz="2100" dirty="0"/>
              <a:t>보이지 않는 </a:t>
            </a:r>
            <a:r>
              <a:rPr lang="en-US" altLang="ko-KR" sz="2100" dirty="0"/>
              <a:t>/ </a:t>
            </a:r>
            <a:r>
              <a:rPr lang="ko-KR" altLang="en-US" sz="2100" dirty="0"/>
              <a:t>폐색</a:t>
            </a:r>
            <a:r>
              <a:rPr lang="en-US" altLang="ko-KR" sz="2100" dirty="0"/>
              <a:t>, "2" =</a:t>
            </a:r>
            <a:r>
              <a:rPr lang="ko-KR" altLang="en-US" sz="2100" dirty="0"/>
              <a:t>절단</a:t>
            </a:r>
            <a:r>
              <a:rPr lang="en-US" altLang="ko-KR" sz="2100" dirty="0"/>
              <a:t>)</a:t>
            </a:r>
          </a:p>
          <a:p>
            <a:pPr fontAlgn="base" latinLnBrk="0">
              <a:buFontTx/>
              <a:buChar char="-"/>
            </a:pPr>
            <a:endParaRPr lang="en-US" altLang="ko-KR" sz="2100" dirty="0"/>
          </a:p>
          <a:p>
            <a:pPr fontAlgn="base" latinLnBrk="0">
              <a:buFontTx/>
              <a:buChar char="-"/>
            </a:pPr>
            <a:r>
              <a:rPr lang="en-US" altLang="ko-KR" sz="2100" dirty="0"/>
              <a:t>(</a:t>
            </a:r>
            <a:r>
              <a:rPr lang="ko-KR" altLang="en-US" sz="2100" dirty="0"/>
              <a:t>하체 의류의 경우</a:t>
            </a:r>
            <a:r>
              <a:rPr lang="en-US" altLang="ko-KR" sz="2100" dirty="0"/>
              <a:t>)</a:t>
            </a:r>
            <a:r>
              <a:rPr lang="ko-KR" altLang="en-US" sz="2100" dirty="0"/>
              <a:t>랜드 마크 주석 </a:t>
            </a:r>
            <a:r>
              <a:rPr lang="en-US" altLang="ko-KR" sz="2100" dirty="0"/>
              <a:t>: [ "</a:t>
            </a:r>
            <a:r>
              <a:rPr lang="ko-KR" altLang="en-US" sz="2100" dirty="0"/>
              <a:t>왼쪽 허리 선</a:t>
            </a:r>
            <a:r>
              <a:rPr lang="en-US" altLang="ko-KR" sz="2100" dirty="0"/>
              <a:t>", "</a:t>
            </a:r>
            <a:r>
              <a:rPr lang="ko-KR" altLang="en-US" sz="2100" dirty="0"/>
              <a:t>오른쪽 허리 선</a:t>
            </a:r>
            <a:r>
              <a:rPr lang="en-US" altLang="ko-KR" sz="2100" dirty="0"/>
              <a:t>", "</a:t>
            </a:r>
            <a:r>
              <a:rPr lang="ko-KR" altLang="en-US" sz="2100" dirty="0"/>
              <a:t>왼쪽 밑단</a:t>
            </a:r>
            <a:r>
              <a:rPr lang="en-US" altLang="ko-KR" sz="2100" dirty="0"/>
              <a:t>", "</a:t>
            </a:r>
            <a:r>
              <a:rPr lang="ko-KR" altLang="en-US" sz="2100" dirty="0"/>
              <a:t>오른쪽 밑단</a:t>
            </a:r>
            <a:r>
              <a:rPr lang="en-US" altLang="ko-KR" sz="2100" dirty="0"/>
              <a:t>"]</a:t>
            </a:r>
          </a:p>
          <a:p>
            <a:pPr fontAlgn="base" latinLnBrk="0">
              <a:buFontTx/>
              <a:buChar char="-"/>
            </a:pPr>
            <a:r>
              <a:rPr lang="en-US" altLang="ko-KR" sz="2100" dirty="0"/>
              <a:t>(</a:t>
            </a:r>
            <a:r>
              <a:rPr lang="ko-KR" altLang="en-US" sz="2100" dirty="0"/>
              <a:t>상체 의류의 경우</a:t>
            </a:r>
            <a:r>
              <a:rPr lang="en-US" altLang="ko-KR" sz="2100" dirty="0"/>
              <a:t>)</a:t>
            </a:r>
            <a:r>
              <a:rPr lang="ko-KR" altLang="en-US" sz="2100" dirty="0"/>
              <a:t>랜드 마크 주석 </a:t>
            </a:r>
            <a:r>
              <a:rPr lang="en-US" altLang="ko-KR" sz="2100" dirty="0"/>
              <a:t>: [ "</a:t>
            </a:r>
            <a:r>
              <a:rPr lang="ko-KR" altLang="en-US" sz="2100" dirty="0"/>
              <a:t>왼쪽 고리</a:t>
            </a:r>
            <a:r>
              <a:rPr lang="en-US" altLang="ko-KR" sz="2100" dirty="0"/>
              <a:t>", "</a:t>
            </a:r>
            <a:r>
              <a:rPr lang="ko-KR" altLang="en-US" sz="2100" dirty="0"/>
              <a:t>오른쪽 고리</a:t>
            </a:r>
            <a:r>
              <a:rPr lang="en-US" altLang="ko-KR" sz="2100" dirty="0"/>
              <a:t>", "</a:t>
            </a:r>
            <a:r>
              <a:rPr lang="ko-KR" altLang="en-US" sz="2100" dirty="0"/>
              <a:t>왼쪽 소매</a:t>
            </a:r>
            <a:r>
              <a:rPr lang="en-US" altLang="ko-KR" sz="2100" dirty="0"/>
              <a:t>", "</a:t>
            </a:r>
            <a:r>
              <a:rPr lang="ko-KR" altLang="en-US" sz="2100" dirty="0"/>
              <a:t>오른쪽 소매</a:t>
            </a:r>
            <a:r>
              <a:rPr lang="en-US" altLang="ko-KR" sz="2100" dirty="0"/>
              <a:t>", "</a:t>
            </a:r>
            <a:r>
              <a:rPr lang="ko-KR" altLang="en-US" sz="2100" dirty="0"/>
              <a:t>왼쪽 허리 선</a:t>
            </a:r>
            <a:r>
              <a:rPr lang="en-US" altLang="ko-KR" sz="2100" dirty="0"/>
              <a:t>", "</a:t>
            </a:r>
            <a:r>
              <a:rPr lang="ko-KR" altLang="en-US" sz="2100" dirty="0"/>
              <a:t>오른쪽 허리 선</a:t>
            </a:r>
            <a:r>
              <a:rPr lang="en-US" altLang="ko-KR" sz="2100" dirty="0"/>
              <a:t>", "</a:t>
            </a:r>
            <a:r>
              <a:rPr lang="ko-KR" altLang="en-US" sz="2100" dirty="0"/>
              <a:t>왼쪽 단</a:t>
            </a:r>
            <a:r>
              <a:rPr lang="en-US" altLang="ko-KR" sz="2100" dirty="0"/>
              <a:t>", "</a:t>
            </a:r>
            <a:r>
              <a:rPr lang="ko-KR" altLang="en-US" sz="2100" dirty="0"/>
              <a:t>오른쪽 밑단</a:t>
            </a:r>
            <a:r>
              <a:rPr lang="en-US" altLang="ko-KR" sz="2100" dirty="0"/>
              <a:t>"].</a:t>
            </a:r>
          </a:p>
          <a:p>
            <a:pPr fontAlgn="base" latinLnBrk="0">
              <a:buFontTx/>
              <a:buChar char="-"/>
            </a:pP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ko-KR" altLang="en-US" sz="2600" b="1" u="sng" dirty="0"/>
              <a:t>랜드 마크 레이블의 순서는 항목 이름의 순서와 일치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ED17F-AD99-4963-874D-9F31D3D7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851"/>
            <a:ext cx="3627783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 </a:t>
            </a:r>
            <a:r>
              <a:rPr lang="ko-KR" altLang="en-US" dirty="0"/>
              <a:t>폴더</a:t>
            </a:r>
            <a:r>
              <a:rPr lang="ko-KR" altLang="en-US" sz="2500" dirty="0"/>
              <a:t> </a:t>
            </a:r>
            <a:r>
              <a:rPr lang="en-US" altLang="ko-KR" sz="2500" dirty="0"/>
              <a:t>- list_eval_partition.txt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66852"/>
            <a:ext cx="5257800" cy="4933949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행 목록</a:t>
            </a: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이미지 파일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수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항목 이름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en-US" altLang="ko-KR" sz="2000" dirty="0"/>
              <a:t>&lt;</a:t>
            </a:r>
            <a:r>
              <a:rPr lang="ko-KR" altLang="en-US" sz="2000" dirty="0"/>
              <a:t>이미지 이름</a:t>
            </a:r>
            <a:r>
              <a:rPr lang="en-US" altLang="ko-KR" sz="2000" dirty="0"/>
              <a:t>&gt; &lt;</a:t>
            </a:r>
            <a:r>
              <a:rPr lang="ko-KR" altLang="en-US" sz="2000" dirty="0"/>
              <a:t>평가 상태</a:t>
            </a:r>
            <a:r>
              <a:rPr lang="en-US" altLang="ko-KR" sz="2000" dirty="0"/>
              <a:t>&gt;</a:t>
            </a:r>
          </a:p>
          <a:p>
            <a:pPr fontAlgn="base" latinLnBrk="0">
              <a:buFontTx/>
              <a:buChar char="-"/>
            </a:pP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en-US" altLang="ko-KR" sz="1800" dirty="0"/>
              <a:t>train : </a:t>
            </a:r>
            <a:r>
              <a:rPr lang="ko-KR" altLang="en-US" sz="1800" dirty="0"/>
              <a:t>교육 이미지</a:t>
            </a: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en-US" altLang="ko-KR" sz="1800" dirty="0" err="1"/>
              <a:t>val</a:t>
            </a:r>
            <a:r>
              <a:rPr lang="en-US" altLang="ko-KR" sz="1800" dirty="0"/>
              <a:t> : </a:t>
            </a:r>
            <a:r>
              <a:rPr lang="ko-KR" altLang="en-US" sz="1800" dirty="0"/>
              <a:t>유효성 검사 이미지</a:t>
            </a: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en-US" altLang="ko-KR" sz="1800" dirty="0"/>
              <a:t>test : </a:t>
            </a:r>
            <a:r>
              <a:rPr lang="ko-KR" altLang="en-US" sz="1800" dirty="0"/>
              <a:t>테스트 이미지</a:t>
            </a:r>
            <a:endParaRPr lang="en-US" altLang="ko-KR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19F482-2CCF-4E68-9DB4-550CDF7B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2576"/>
            <a:ext cx="525779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4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 – </a:t>
            </a:r>
            <a:r>
              <a:rPr lang="en-US" altLang="ko-KR" dirty="0" err="1"/>
              <a:t>img</a:t>
            </a:r>
            <a:r>
              <a:rPr lang="ko-KR" altLang="en-US" dirty="0"/>
              <a:t> 폴더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66852"/>
            <a:ext cx="5257800" cy="4933949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5621</a:t>
            </a:r>
            <a:r>
              <a:rPr lang="ko-KR" altLang="en-US" dirty="0"/>
              <a:t>개 폴더 </a:t>
            </a:r>
            <a:r>
              <a:rPr lang="en-US" altLang="ko-KR" dirty="0"/>
              <a:t>289,222</a:t>
            </a:r>
            <a:r>
              <a:rPr lang="ko-KR" altLang="en-US" dirty="0"/>
              <a:t>개 이미지 파일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831C4-7DC4-4E96-9350-F8D77E78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853"/>
            <a:ext cx="4706178" cy="19621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F6682D-6EF6-4F70-87FB-27ECD974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78" y="3429000"/>
            <a:ext cx="4648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4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8DE4-1941-41A2-A2A6-077CC0C9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9835-B67A-450A-93EC-ED2FF76E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err="1"/>
              <a:t>img</a:t>
            </a:r>
            <a:r>
              <a:rPr lang="ko-KR" altLang="en-US" sz="2000" dirty="0"/>
              <a:t>파일에는 </a:t>
            </a:r>
            <a:r>
              <a:rPr lang="en-US" altLang="ko-KR" sz="2000" dirty="0"/>
              <a:t>12</a:t>
            </a:r>
            <a:r>
              <a:rPr lang="ko-KR" altLang="en-US" sz="2000" dirty="0"/>
              <a:t>만개의 이미지 파일 존재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5684376" descr="EMB000078c81746">
            <a:extLst>
              <a:ext uri="{FF2B5EF4-FFF2-40B4-BE49-F238E27FC236}">
                <a16:creationId xmlns:a16="http://schemas.microsoft.com/office/drawing/2014/main" id="{6639C104-B9B4-4AA5-97FD-38B1927C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334436"/>
            <a:ext cx="5257800" cy="21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1107DB-9B35-4898-B8FD-4914DD8E57AD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2000" dirty="0"/>
              <a:t>5</a:t>
            </a:r>
            <a:r>
              <a:rPr lang="ko-KR" altLang="en-US" sz="2000" dirty="0"/>
              <a:t>개의 분석 항목 중 속성예측 항목 분석</a:t>
            </a:r>
            <a:endParaRPr lang="en-US" altLang="ko-KR" sz="2000" dirty="0"/>
          </a:p>
          <a:p>
            <a:pPr fontAlgn="base" latinLnBrk="0"/>
            <a:endParaRPr lang="ko-KR" alt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3593544" descr="EMB000078c8174d">
            <a:extLst>
              <a:ext uri="{FF2B5EF4-FFF2-40B4-BE49-F238E27FC236}">
                <a16:creationId xmlns:a16="http://schemas.microsoft.com/office/drawing/2014/main" id="{28EB594D-C937-4A56-982E-0BD428A2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199499"/>
            <a:ext cx="4831420" cy="21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속성 예측 항목의 메인 구성</a:t>
            </a:r>
            <a:endParaRPr lang="en-US" altLang="ko-KR" dirty="0"/>
          </a:p>
          <a:p>
            <a:pPr fontAlgn="base" latinLnBrk="0"/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1107DB-9B35-4898-B8FD-4914DD8E57AD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dirty="0"/>
              <a:t>Anno </a:t>
            </a:r>
            <a:r>
              <a:rPr lang="ko-KR" altLang="en-US" dirty="0"/>
              <a:t>폴더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3597784" descr="EMB000078c81754">
            <a:extLst>
              <a:ext uri="{FF2B5EF4-FFF2-40B4-BE49-F238E27FC236}">
                <a16:creationId xmlns:a16="http://schemas.microsoft.com/office/drawing/2014/main" id="{CB8B6EBD-2092-48E1-80A4-A79CDF4A6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68826"/>
            <a:ext cx="4708470" cy="156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3593464" descr="EMB000078c81757">
            <a:extLst>
              <a:ext uri="{FF2B5EF4-FFF2-40B4-BE49-F238E27FC236}">
                <a16:creationId xmlns:a16="http://schemas.microsoft.com/office/drawing/2014/main" id="{30D7650A-5BA0-4A30-9C9D-48CC1DEE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368826"/>
            <a:ext cx="4751779" cy="156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337AA-852A-45B6-92CB-B54D5982C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243111"/>
            <a:ext cx="10009578" cy="19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2000" dirty="0"/>
              <a:t>1) </a:t>
            </a:r>
            <a:r>
              <a:rPr lang="ko-KR" altLang="en-US" sz="2000" dirty="0"/>
              <a:t>이미지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/ img.zip) || </a:t>
            </a:r>
            <a:r>
              <a:rPr lang="ko-KR" altLang="en-US" sz="2000" dirty="0"/>
              <a:t>여러 종류의 옷 이미지 </a:t>
            </a:r>
            <a:r>
              <a:rPr lang="en-US" altLang="ko-KR" sz="2000" dirty="0"/>
              <a:t>289,222</a:t>
            </a:r>
            <a:r>
              <a:rPr lang="ko-KR" altLang="en-US" sz="2000" dirty="0"/>
              <a:t>여 개</a:t>
            </a:r>
            <a:endParaRPr lang="en-US" altLang="ko-KR" sz="2000" dirty="0"/>
          </a:p>
          <a:p>
            <a:pPr fontAlgn="base" latinLnBrk="0"/>
            <a:r>
              <a:rPr lang="en-US" altLang="ko-KR" sz="2000" dirty="0"/>
              <a:t>2) </a:t>
            </a:r>
            <a:r>
              <a:rPr lang="ko-KR" altLang="en-US" sz="2000" dirty="0"/>
              <a:t>속성 주석 </a:t>
            </a:r>
            <a:r>
              <a:rPr lang="en-US" altLang="ko-KR" sz="2000" dirty="0"/>
              <a:t>(Anno / list_attr_cloth.txt </a:t>
            </a:r>
            <a:r>
              <a:rPr lang="ko-KR" altLang="en-US" sz="2000" dirty="0"/>
              <a:t>및 </a:t>
            </a:r>
            <a:r>
              <a:rPr lang="en-US" altLang="ko-KR" sz="2000" dirty="0"/>
              <a:t>Anno / list_attr_img.txt) || </a:t>
            </a:r>
            <a:r>
              <a:rPr lang="ko-KR" altLang="en-US" sz="2000" dirty="0"/>
              <a:t>의류 속성 라벨</a:t>
            </a:r>
            <a:endParaRPr lang="en-US" altLang="ko-KR" sz="2000" dirty="0"/>
          </a:p>
          <a:p>
            <a:pPr fontAlgn="base" latinLnBrk="0"/>
            <a:endParaRPr lang="ko-KR" altLang="en-US" sz="2000" dirty="0"/>
          </a:p>
          <a:p>
            <a:pPr fontAlgn="base" latinLnBrk="0"/>
            <a:r>
              <a:rPr lang="en-US" altLang="ko-KR" sz="2000" dirty="0"/>
              <a:t>3) </a:t>
            </a:r>
            <a:r>
              <a:rPr lang="ko-KR" altLang="en-US" sz="2000" dirty="0"/>
              <a:t>경계 상자 주석 </a:t>
            </a:r>
            <a:r>
              <a:rPr lang="en-US" altLang="ko-KR" sz="2000" dirty="0"/>
              <a:t>(Anno / list_bbox.txt) || </a:t>
            </a:r>
            <a:r>
              <a:rPr lang="ko-KR" altLang="en-US" sz="2000" dirty="0"/>
              <a:t>경계 상자 레이블</a:t>
            </a:r>
          </a:p>
          <a:p>
            <a:pPr fontAlgn="base" latinLnBrk="0"/>
            <a:r>
              <a:rPr lang="en-US" altLang="ko-KR" sz="2000" dirty="0"/>
              <a:t>4) </a:t>
            </a:r>
            <a:r>
              <a:rPr lang="ko-KR" altLang="en-US" sz="1700" dirty="0"/>
              <a:t>카테고리 주석 </a:t>
            </a:r>
            <a:r>
              <a:rPr lang="en-US" altLang="ko-KR" sz="1700" dirty="0"/>
              <a:t>(Anno / list_category_cloth.txt </a:t>
            </a:r>
            <a:r>
              <a:rPr lang="ko-KR" altLang="en-US" sz="1700" dirty="0"/>
              <a:t>및 </a:t>
            </a:r>
            <a:r>
              <a:rPr lang="en-US" altLang="ko-KR" sz="1700" dirty="0"/>
              <a:t>Anno / list_category_img.txt) || </a:t>
            </a:r>
            <a:r>
              <a:rPr lang="ko-KR" altLang="en-US" sz="1700" dirty="0"/>
              <a:t>의류 카테고리 라벨</a:t>
            </a:r>
            <a:endParaRPr lang="en-US" altLang="ko-KR" sz="1700" dirty="0"/>
          </a:p>
          <a:p>
            <a:pPr fontAlgn="base" latinLnBrk="0"/>
            <a:endParaRPr lang="en-US" altLang="ko-KR" sz="2000" dirty="0"/>
          </a:p>
          <a:p>
            <a:pPr fontAlgn="base" latinLnBrk="0"/>
            <a:r>
              <a:rPr lang="en-US" altLang="ko-KR" sz="2000" dirty="0"/>
              <a:t>5) </a:t>
            </a:r>
            <a:r>
              <a:rPr lang="ko-KR" altLang="en-US" sz="2000" dirty="0"/>
              <a:t>패션 랜드 마크 주석 </a:t>
            </a:r>
            <a:r>
              <a:rPr lang="en-US" altLang="ko-KR" sz="2000" dirty="0"/>
              <a:t>(Anno / list_landmarks.txt) || </a:t>
            </a:r>
            <a:r>
              <a:rPr lang="ko-KR" altLang="en-US" sz="2000" dirty="0"/>
              <a:t>패션 랜드 마크 레이블</a:t>
            </a:r>
          </a:p>
          <a:p>
            <a:pPr fontAlgn="base" latinLnBrk="0"/>
            <a:r>
              <a:rPr lang="en-US" altLang="ko-KR" sz="2000" dirty="0"/>
              <a:t>6) </a:t>
            </a:r>
            <a:r>
              <a:rPr lang="ko-KR" altLang="en-US" sz="1900" dirty="0"/>
              <a:t>평가 파티션 </a:t>
            </a:r>
            <a:r>
              <a:rPr lang="en-US" altLang="ko-KR" sz="1900" dirty="0"/>
              <a:t>(Eval / list_eval_partition.txt) || </a:t>
            </a:r>
            <a:r>
              <a:rPr lang="ko-KR" altLang="en-US" sz="1900" dirty="0"/>
              <a:t>훈련</a:t>
            </a:r>
            <a:r>
              <a:rPr lang="en-US" altLang="ko-KR" sz="1900" dirty="0"/>
              <a:t>, </a:t>
            </a:r>
            <a:r>
              <a:rPr lang="ko-KR" altLang="en-US" sz="1900" dirty="0"/>
              <a:t>검증 및 테스트 세트 각각의 이미지 이름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 </a:t>
            </a:r>
            <a:r>
              <a:rPr lang="ko-KR" altLang="en-US" dirty="0"/>
              <a:t>폴더</a:t>
            </a:r>
            <a:r>
              <a:rPr lang="ko-KR" altLang="en-US" sz="2500" dirty="0"/>
              <a:t> </a:t>
            </a:r>
            <a:r>
              <a:rPr lang="en-US" altLang="ko-KR" sz="2500" dirty="0"/>
              <a:t>- list_attr_cloth.txt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0" y="1825625"/>
            <a:ext cx="8039099" cy="4351338"/>
          </a:xfrm>
        </p:spPr>
        <p:txBody>
          <a:bodyPr>
            <a:normAutofit lnSpcReduction="10000"/>
          </a:bodyPr>
          <a:lstStyle/>
          <a:p>
            <a:pPr fontAlgn="base" latinLnBrk="0"/>
            <a:r>
              <a:rPr lang="ko-KR" altLang="en-US" dirty="0"/>
              <a:t>행 목록</a:t>
            </a: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속성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수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항목 이름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en-US" altLang="ko-KR" dirty="0"/>
              <a:t>&lt;</a:t>
            </a:r>
            <a:r>
              <a:rPr lang="ko-KR" altLang="en-US" dirty="0"/>
              <a:t>속성 이름</a:t>
            </a:r>
            <a:r>
              <a:rPr lang="en-US" altLang="ko-KR" dirty="0"/>
              <a:t>&gt;, &lt;</a:t>
            </a:r>
            <a:r>
              <a:rPr lang="ko-KR" altLang="en-US" dirty="0"/>
              <a:t>속성 유형</a:t>
            </a:r>
            <a:r>
              <a:rPr lang="en-US" altLang="ko-KR" dirty="0"/>
              <a:t>&gt;</a:t>
            </a:r>
          </a:p>
          <a:p>
            <a:pPr fontAlgn="base" latinLnBrk="0">
              <a:buFontTx/>
              <a:buChar char="-"/>
            </a:pP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sz="2000" dirty="0"/>
              <a:t>속성 유형 </a:t>
            </a:r>
            <a:r>
              <a:rPr lang="en-US" altLang="ko-KR" sz="2000" dirty="0"/>
              <a:t>: </a:t>
            </a:r>
          </a:p>
          <a:p>
            <a:pPr marL="0" indent="0" fontAlgn="base" latinLnBrk="0">
              <a:buNone/>
            </a:pPr>
            <a:r>
              <a:rPr lang="en-US" altLang="ko-KR" sz="2000" dirty="0"/>
              <a:t>	"1" = </a:t>
            </a:r>
            <a:r>
              <a:rPr lang="ko-KR" altLang="en-US" sz="2000" dirty="0"/>
              <a:t>텍스처 관련 속성</a:t>
            </a:r>
            <a:r>
              <a:rPr lang="en-US" altLang="ko-KR" sz="2000" dirty="0"/>
              <a:t>, "2" = </a:t>
            </a:r>
            <a:r>
              <a:rPr lang="ko-KR" altLang="en-US" sz="2000" dirty="0"/>
              <a:t>직물 관련 속성</a:t>
            </a:r>
            <a:r>
              <a:rPr lang="en-US" altLang="ko-KR" sz="2000" dirty="0"/>
              <a:t>, </a:t>
            </a:r>
          </a:p>
          <a:p>
            <a:pPr marL="0" indent="0" fontAlgn="base" latinLnBrk="0">
              <a:buNone/>
            </a:pPr>
            <a:r>
              <a:rPr lang="en-US" altLang="ko-KR" sz="2000" dirty="0"/>
              <a:t>	"3" = </a:t>
            </a:r>
            <a:r>
              <a:rPr lang="ko-KR" altLang="en-US" sz="2000" dirty="0"/>
              <a:t>모양 관련 속성</a:t>
            </a:r>
            <a:r>
              <a:rPr lang="en-US" altLang="ko-KR" sz="2000" dirty="0"/>
              <a:t>, "4" = </a:t>
            </a:r>
            <a:r>
              <a:rPr lang="ko-KR" altLang="en-US" sz="2000" dirty="0"/>
              <a:t>부품 관련 속성</a:t>
            </a:r>
            <a:r>
              <a:rPr lang="en-US" altLang="ko-KR" sz="2000" dirty="0"/>
              <a:t>, </a:t>
            </a:r>
          </a:p>
          <a:p>
            <a:pPr marL="0" indent="0" fontAlgn="base" latinLnBrk="0">
              <a:buNone/>
            </a:pPr>
            <a:r>
              <a:rPr lang="en-US" altLang="ko-KR" sz="2000" dirty="0"/>
              <a:t>	"5" = </a:t>
            </a:r>
            <a:r>
              <a:rPr lang="ko-KR" altLang="en-US" sz="2000" dirty="0"/>
              <a:t>스타일 관련 속성</a:t>
            </a:r>
            <a:r>
              <a:rPr lang="en-US" altLang="ko-KR" sz="2000" dirty="0"/>
              <a:t>	</a:t>
            </a:r>
            <a:r>
              <a:rPr lang="ko-KR" altLang="en-US" sz="2000" dirty="0"/>
              <a:t>을 나타냄</a:t>
            </a:r>
          </a:p>
          <a:p>
            <a:pPr fontAlgn="base" latinLnBrk="0">
              <a:buFontTx/>
              <a:buChar char="-"/>
            </a:pPr>
            <a:r>
              <a:rPr lang="ko-KR" altLang="en-US" sz="2000" b="1" u="sng" dirty="0"/>
              <a:t>속성 라벨의 순서는 속성 이름의 순서와 일치</a:t>
            </a:r>
            <a:r>
              <a:rPr lang="en-US" altLang="ko-KR" sz="2000" b="1" u="sng" dirty="0"/>
              <a:t>(</a:t>
            </a:r>
            <a:r>
              <a:rPr lang="ko-KR" altLang="en-US" sz="2000" b="1" u="sng" dirty="0"/>
              <a:t>공통</a:t>
            </a:r>
            <a:r>
              <a:rPr lang="en-US" altLang="ko-KR" sz="2000" b="1" u="sng" dirty="0"/>
              <a:t>)</a:t>
            </a:r>
            <a:endParaRPr lang="ko-KR" altLang="en-US" sz="2000" b="1" u="sng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BD6CED-C916-414B-ABF2-DF9421FE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3"/>
            <a:ext cx="2514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 </a:t>
            </a:r>
            <a:r>
              <a:rPr lang="ko-KR" altLang="en-US" dirty="0"/>
              <a:t>폴더</a:t>
            </a:r>
            <a:r>
              <a:rPr lang="ko-KR" altLang="en-US" sz="2500" dirty="0"/>
              <a:t> </a:t>
            </a:r>
            <a:r>
              <a:rPr lang="en-US" altLang="ko-KR" sz="2500" dirty="0"/>
              <a:t>- list_attr_img.txt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61" y="1690688"/>
            <a:ext cx="5921438" cy="4486275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행 목록</a:t>
            </a: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이미지 파일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수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항목 이름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en-US" altLang="ko-KR" dirty="0"/>
              <a:t>&lt;</a:t>
            </a:r>
            <a:r>
              <a:rPr lang="ko-KR" altLang="en-US" dirty="0"/>
              <a:t>이미지 이름</a:t>
            </a:r>
            <a:r>
              <a:rPr lang="en-US" altLang="ko-KR" dirty="0"/>
              <a:t>&gt;, &lt;</a:t>
            </a:r>
            <a:r>
              <a:rPr lang="ko-KR" altLang="en-US" dirty="0"/>
              <a:t>속성 레이블</a:t>
            </a:r>
            <a:r>
              <a:rPr lang="en-US" altLang="ko-KR" dirty="0"/>
              <a:t>&gt;</a:t>
            </a:r>
          </a:p>
          <a:p>
            <a:pPr fontAlgn="base" latinLnBrk="0">
              <a:buFontTx/>
              <a:buChar char="-"/>
            </a:pP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sz="2000" dirty="0"/>
              <a:t>속성 레이블에서 </a:t>
            </a:r>
            <a:r>
              <a:rPr lang="en-US" altLang="ko-KR" sz="2000" dirty="0"/>
              <a:t>"1"</a:t>
            </a:r>
            <a:r>
              <a:rPr lang="ko-KR" altLang="en-US" sz="2000" dirty="0"/>
              <a:t>은 양수</a:t>
            </a:r>
            <a:r>
              <a:rPr lang="en-US" altLang="ko-KR" sz="2000" dirty="0"/>
              <a:t>, "-1"</a:t>
            </a:r>
            <a:r>
              <a:rPr lang="ko-KR" altLang="en-US" sz="2000" dirty="0"/>
              <a:t>은 음수</a:t>
            </a:r>
            <a:r>
              <a:rPr lang="en-US" altLang="ko-KR" sz="2000" dirty="0"/>
              <a:t>, "0"</a:t>
            </a:r>
            <a:r>
              <a:rPr lang="ko-KR" altLang="en-US" sz="2000" dirty="0"/>
              <a:t>은 알 수 없음을 나타냄</a:t>
            </a:r>
          </a:p>
          <a:p>
            <a:pPr fontAlgn="base" latinLnBrk="0">
              <a:buFontTx/>
              <a:buChar char="-"/>
            </a:pPr>
            <a:r>
              <a:rPr lang="ko-KR" altLang="en-US" sz="2000" dirty="0"/>
              <a:t>속성 예측은 다중 레이블 태그 문제로 취급</a:t>
            </a:r>
            <a:endParaRPr lang="en-US" altLang="ko-KR" sz="2000" dirty="0"/>
          </a:p>
          <a:p>
            <a:pPr fontAlgn="base" latinLnBrk="0">
              <a:buFontTx/>
              <a:buChar char="-"/>
            </a:pPr>
            <a:endParaRPr lang="en-US" altLang="ko-KR" sz="2000" dirty="0"/>
          </a:p>
          <a:p>
            <a:pPr fontAlgn="base" latinLnBrk="0">
              <a:buFontTx/>
              <a:buChar char="-"/>
            </a:pPr>
            <a:r>
              <a:rPr lang="ko-KR" altLang="en-US" sz="1900" b="1" u="sng" dirty="0"/>
              <a:t>속성 라벨의 순서는 속성 이름의 순서와 일치</a:t>
            </a:r>
            <a:r>
              <a:rPr lang="en-US" altLang="ko-KR" sz="1900" b="1" u="sng" dirty="0"/>
              <a:t>(</a:t>
            </a:r>
            <a:r>
              <a:rPr lang="ko-KR" altLang="en-US" sz="1900" b="1" u="sng" dirty="0"/>
              <a:t>공통</a:t>
            </a:r>
            <a:r>
              <a:rPr lang="en-US" altLang="ko-KR" sz="1900" b="1" u="sng" dirty="0"/>
              <a:t>)</a:t>
            </a:r>
            <a:endParaRPr lang="ko-KR" altLang="en-US" sz="1900" b="1" u="sng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95A58B-5EAF-4107-9BED-871CC450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941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 </a:t>
            </a:r>
            <a:r>
              <a:rPr lang="ko-KR" altLang="en-US" dirty="0"/>
              <a:t>폴더</a:t>
            </a:r>
            <a:r>
              <a:rPr lang="ko-KR" altLang="en-US" sz="2500" dirty="0"/>
              <a:t> </a:t>
            </a:r>
            <a:r>
              <a:rPr lang="en-US" altLang="ko-KR" sz="2500" dirty="0"/>
              <a:t>- list_bbox.txt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61" y="1690688"/>
            <a:ext cx="5921438" cy="4486275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행 목록</a:t>
            </a: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이미지 파일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수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항목 이름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en-US" altLang="ko-KR" sz="2200" dirty="0"/>
              <a:t>&lt;</a:t>
            </a:r>
            <a:r>
              <a:rPr lang="ko-KR" altLang="en-US" sz="2200" dirty="0"/>
              <a:t>이미지 이름</a:t>
            </a:r>
            <a:r>
              <a:rPr lang="en-US" altLang="ko-KR" sz="2200" dirty="0"/>
              <a:t>&gt;, &lt;</a:t>
            </a:r>
            <a:r>
              <a:rPr lang="en-US" altLang="ko-KR" sz="2200" dirty="0" err="1"/>
              <a:t>bbox</a:t>
            </a:r>
            <a:r>
              <a:rPr lang="ko-KR" altLang="en-US" sz="2200" dirty="0"/>
              <a:t>위치</a:t>
            </a:r>
            <a:r>
              <a:rPr lang="en-US" altLang="ko-KR" sz="2200" dirty="0"/>
              <a:t>(</a:t>
            </a:r>
            <a:r>
              <a:rPr lang="ko-KR" altLang="en-US" sz="2200" dirty="0"/>
              <a:t>좌표</a:t>
            </a:r>
            <a:r>
              <a:rPr lang="en-US" altLang="ko-KR" sz="2200" dirty="0"/>
              <a:t>1, </a:t>
            </a:r>
            <a:r>
              <a:rPr lang="ko-KR" altLang="en-US" sz="2200" dirty="0"/>
              <a:t>좌표</a:t>
            </a:r>
            <a:r>
              <a:rPr lang="en-US" altLang="ko-KR" sz="2200" dirty="0"/>
              <a:t>2)&gt;</a:t>
            </a:r>
          </a:p>
          <a:p>
            <a:pPr fontAlgn="base" latinLnBrk="0">
              <a:buFontTx/>
              <a:buChar char="-"/>
            </a:pP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en-US" altLang="ko-KR" sz="1800" dirty="0" err="1"/>
              <a:t>bbox</a:t>
            </a:r>
            <a:r>
              <a:rPr lang="en-US" altLang="ko-KR" sz="1800" dirty="0"/>
              <a:t> </a:t>
            </a:r>
            <a:r>
              <a:rPr lang="ko-KR" altLang="en-US" sz="1800" dirty="0"/>
              <a:t>위치 </a:t>
            </a:r>
            <a:r>
              <a:rPr lang="en-US" altLang="ko-KR" sz="1800" dirty="0"/>
              <a:t>:  (</a:t>
            </a:r>
            <a:r>
              <a:rPr lang="ko-KR" altLang="en-US" sz="1800" dirty="0"/>
              <a:t>좌표</a:t>
            </a:r>
            <a:r>
              <a:rPr lang="en-US" altLang="ko-KR" sz="1800" dirty="0"/>
              <a:t>1)"x_1"</a:t>
            </a:r>
            <a:r>
              <a:rPr lang="ko-KR" altLang="en-US" sz="1800" dirty="0"/>
              <a:t>및 </a:t>
            </a:r>
            <a:r>
              <a:rPr lang="en-US" altLang="ko-KR" sz="1800" dirty="0"/>
              <a:t>"y_1"</a:t>
            </a:r>
            <a:r>
              <a:rPr lang="ko-KR" altLang="en-US" sz="1800" dirty="0"/>
              <a:t>은 경계 상자의 왼쪽 위 좌표</a:t>
            </a:r>
            <a:r>
              <a:rPr lang="en-US" altLang="ko-KR" sz="1800" dirty="0"/>
              <a:t>, (</a:t>
            </a:r>
            <a:r>
              <a:rPr lang="ko-KR" altLang="en-US" sz="1800" dirty="0"/>
              <a:t>좌표</a:t>
            </a:r>
            <a:r>
              <a:rPr lang="en-US" altLang="ko-KR" sz="1800" dirty="0"/>
              <a:t>2)"x_2"</a:t>
            </a:r>
            <a:r>
              <a:rPr lang="ko-KR" altLang="en-US" sz="1800" dirty="0"/>
              <a:t>및 </a:t>
            </a:r>
            <a:r>
              <a:rPr lang="en-US" altLang="ko-KR" sz="1800" dirty="0"/>
              <a:t>"y_2"</a:t>
            </a:r>
            <a:r>
              <a:rPr lang="ko-KR" altLang="en-US" sz="1800" dirty="0"/>
              <a:t>는 경계 상자의 오른쪽 아래 좌표를 나타냄</a:t>
            </a:r>
            <a:r>
              <a:rPr lang="en-US" altLang="ko-KR" sz="1800" dirty="0"/>
              <a:t>.</a:t>
            </a:r>
          </a:p>
          <a:p>
            <a:pPr fontAlgn="base" latinLnBrk="0">
              <a:buFontTx/>
              <a:buChar char="-"/>
            </a:pPr>
            <a:r>
              <a:rPr lang="ko-KR" altLang="en-US" sz="1800" dirty="0"/>
              <a:t>경계 상자 위치는 </a:t>
            </a:r>
            <a:r>
              <a:rPr lang="en-US" altLang="ko-KR" sz="1800" dirty="0"/>
              <a:t>[x_1, y_1, x_2, y_2]</a:t>
            </a:r>
            <a:r>
              <a:rPr lang="ko-KR" altLang="en-US" sz="1800" dirty="0"/>
              <a:t>의 순서로 나열</a:t>
            </a:r>
            <a:endParaRPr lang="en-US" altLang="ko-KR" sz="1800" dirty="0"/>
          </a:p>
          <a:p>
            <a:pPr fontAlgn="base" latinLnBrk="0">
              <a:buFontTx/>
              <a:buChar char="-"/>
            </a:pP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en-US" altLang="ko-KR" sz="1800" b="1" u="sng" dirty="0" err="1"/>
              <a:t>bbox</a:t>
            </a:r>
            <a:r>
              <a:rPr lang="en-US" altLang="ko-KR" sz="1800" b="1" u="sng" dirty="0"/>
              <a:t> </a:t>
            </a:r>
            <a:r>
              <a:rPr lang="ko-KR" altLang="en-US" sz="1800" b="1" u="sng" dirty="0"/>
              <a:t>레이블 순서 </a:t>
            </a:r>
            <a:r>
              <a:rPr lang="en-US" altLang="ko-KR" sz="1800" b="1" u="sng" dirty="0"/>
              <a:t>: </a:t>
            </a:r>
            <a:r>
              <a:rPr lang="ko-KR" altLang="en-US" sz="1800" b="1" u="sng" dirty="0"/>
              <a:t>항목 이름의 순서와 일치</a:t>
            </a:r>
            <a:r>
              <a:rPr lang="en-US" altLang="ko-KR" sz="1800" b="1" u="sng" dirty="0"/>
              <a:t>(</a:t>
            </a:r>
            <a:r>
              <a:rPr lang="ko-KR" altLang="en-US" sz="1800" b="1" u="sng" dirty="0"/>
              <a:t>공통</a:t>
            </a:r>
            <a:r>
              <a:rPr lang="en-US" altLang="ko-KR" sz="1800" b="1" u="sng" dirty="0"/>
              <a:t>)</a:t>
            </a:r>
            <a:endParaRPr lang="ko-KR" altLang="en-US" sz="1800" b="1" u="sng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D8D337-B99B-4F83-9F59-06D731AE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2576"/>
            <a:ext cx="459416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 </a:t>
            </a:r>
            <a:r>
              <a:rPr lang="ko-KR" altLang="en-US" dirty="0"/>
              <a:t>폴더</a:t>
            </a:r>
            <a:r>
              <a:rPr lang="ko-KR" altLang="en-US" sz="2500" dirty="0"/>
              <a:t> </a:t>
            </a:r>
            <a:r>
              <a:rPr lang="en-US" altLang="ko-KR" sz="2500" dirty="0"/>
              <a:t>- list_category_cloth.txt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331" y="1690688"/>
            <a:ext cx="8522468" cy="4486275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행 목록</a:t>
            </a: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범주 수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항목 이름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en-US" altLang="ko-KR" sz="2200" dirty="0"/>
              <a:t>&lt;</a:t>
            </a:r>
            <a:r>
              <a:rPr lang="ko-KR" altLang="en-US" sz="2200" dirty="0"/>
              <a:t>범주 이름</a:t>
            </a:r>
            <a:r>
              <a:rPr lang="en-US" altLang="ko-KR" sz="2200" dirty="0"/>
              <a:t>&gt;, &lt;</a:t>
            </a:r>
            <a:r>
              <a:rPr lang="ko-KR" altLang="en-US" sz="2200" dirty="0"/>
              <a:t>범주 유형</a:t>
            </a:r>
            <a:r>
              <a:rPr lang="en-US" altLang="ko-KR" sz="2200" dirty="0"/>
              <a:t>&gt;</a:t>
            </a:r>
          </a:p>
          <a:p>
            <a:pPr fontAlgn="base" latinLnBrk="0">
              <a:buFontTx/>
              <a:buChar char="-"/>
            </a:pP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sz="1800" dirty="0"/>
              <a:t>카테고리 유형에서 </a:t>
            </a:r>
            <a:r>
              <a:rPr lang="en-US" altLang="ko-KR" sz="1800" dirty="0"/>
              <a:t>"1"</a:t>
            </a:r>
            <a:r>
              <a:rPr lang="ko-KR" altLang="en-US" sz="1800" dirty="0"/>
              <a:t>은 상반신</a:t>
            </a:r>
            <a:r>
              <a:rPr lang="en-US" altLang="ko-KR" sz="1800" dirty="0"/>
              <a:t>, "2"</a:t>
            </a:r>
            <a:r>
              <a:rPr lang="ko-KR" altLang="en-US" sz="1800" dirty="0"/>
              <a:t>는 하반신</a:t>
            </a:r>
            <a:r>
              <a:rPr lang="en-US" altLang="ko-KR" sz="1800" dirty="0"/>
              <a:t>, "3"</a:t>
            </a:r>
            <a:r>
              <a:rPr lang="ko-KR" altLang="en-US" sz="1800" dirty="0"/>
              <a:t>은 전신 복을 나타냄</a:t>
            </a: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ko-KR" altLang="en-US" sz="1800" dirty="0"/>
              <a:t>의류 범주의 경우 </a:t>
            </a:r>
            <a:r>
              <a:rPr lang="en-US" altLang="ko-KR" sz="1800" dirty="0"/>
              <a:t>"</a:t>
            </a:r>
            <a:r>
              <a:rPr lang="ko-KR" altLang="en-US" sz="1800" dirty="0"/>
              <a:t>케이프</a:t>
            </a:r>
            <a:r>
              <a:rPr lang="en-US" altLang="ko-KR" sz="1800" dirty="0"/>
              <a:t>", "</a:t>
            </a:r>
            <a:r>
              <a:rPr lang="ko-KR" altLang="en-US" sz="1800" dirty="0"/>
              <a:t>나이트 드레스</a:t>
            </a:r>
            <a:r>
              <a:rPr lang="en-US" altLang="ko-KR" sz="1800" dirty="0"/>
              <a:t>", "</a:t>
            </a:r>
            <a:r>
              <a:rPr lang="ko-KR" altLang="en-US" sz="1800" dirty="0"/>
              <a:t>셔츠 드레스</a:t>
            </a:r>
            <a:r>
              <a:rPr lang="en-US" altLang="ko-KR" sz="1800" dirty="0"/>
              <a:t>"</a:t>
            </a:r>
            <a:r>
              <a:rPr lang="ko-KR" altLang="en-US" sz="1800" dirty="0"/>
              <a:t>및 </a:t>
            </a:r>
            <a:r>
              <a:rPr lang="en-US" altLang="ko-KR" sz="1800" dirty="0"/>
              <a:t>"Sundress"</a:t>
            </a:r>
            <a:r>
              <a:rPr lang="ko-KR" altLang="en-US" sz="1800" dirty="0"/>
              <a:t>가 </a:t>
            </a:r>
            <a:r>
              <a:rPr lang="en-US" altLang="ko-KR" sz="1800" dirty="0"/>
              <a:t>"</a:t>
            </a:r>
            <a:r>
              <a:rPr lang="ko-KR" altLang="en-US" sz="1800" dirty="0"/>
              <a:t>드레스</a:t>
            </a:r>
            <a:r>
              <a:rPr lang="en-US" altLang="ko-KR" sz="1800" dirty="0"/>
              <a:t>"</a:t>
            </a:r>
            <a:r>
              <a:rPr lang="ko-KR" altLang="en-US" sz="1800" dirty="0"/>
              <a:t>로 병합되었음</a:t>
            </a:r>
            <a:endParaRPr lang="en-US" altLang="ko-KR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545A0-187A-4AE6-BE24-6E8870FA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99313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E63E-D2AC-419C-B58D-EF3EBA8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 </a:t>
            </a:r>
            <a:r>
              <a:rPr lang="ko-KR" altLang="en-US" dirty="0"/>
              <a:t>폴더</a:t>
            </a:r>
            <a:r>
              <a:rPr lang="ko-KR" altLang="en-US" sz="2500" dirty="0"/>
              <a:t> </a:t>
            </a:r>
            <a:r>
              <a:rPr lang="en-US" altLang="ko-KR" sz="2500" dirty="0"/>
              <a:t>- list_category_img.txt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EDE9-6B2D-4BAF-BF7A-0AFCB71C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26" y="1690688"/>
            <a:ext cx="6772274" cy="4486275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행 목록</a:t>
            </a: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이미지 파일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수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항목 이름</a:t>
            </a:r>
            <a:endParaRPr lang="en-US" altLang="ko-KR" dirty="0">
              <a:highlight>
                <a:srgbClr val="FFFF00"/>
              </a:highlight>
            </a:endParaRPr>
          </a:p>
          <a:p>
            <a:pPr fontAlgn="base" latinLnBrk="0">
              <a:buFontTx/>
              <a:buChar char="-"/>
            </a:pPr>
            <a:r>
              <a:rPr lang="en-US" altLang="ko-KR" sz="2200" dirty="0"/>
              <a:t>&lt;</a:t>
            </a:r>
            <a:r>
              <a:rPr lang="ko-KR" altLang="en-US" sz="2200" dirty="0"/>
              <a:t>이미지 이름</a:t>
            </a:r>
            <a:r>
              <a:rPr lang="en-US" altLang="ko-KR" sz="2200" dirty="0"/>
              <a:t>&gt;, &lt;</a:t>
            </a:r>
            <a:r>
              <a:rPr lang="ko-KR" altLang="en-US" sz="2200" dirty="0"/>
              <a:t>카테고리 레이블</a:t>
            </a:r>
            <a:r>
              <a:rPr lang="en-US" altLang="ko-KR" sz="2200" dirty="0"/>
              <a:t>&gt;</a:t>
            </a:r>
          </a:p>
          <a:p>
            <a:pPr fontAlgn="base" latinLnBrk="0">
              <a:buFontTx/>
              <a:buChar char="-"/>
            </a:pPr>
            <a:endParaRPr lang="en-US" altLang="ko-KR" dirty="0"/>
          </a:p>
          <a:p>
            <a:pPr fontAlgn="base" latinLnBrk="0">
              <a:buFontTx/>
              <a:buChar char="-"/>
            </a:pPr>
            <a:r>
              <a:rPr lang="ko-KR" altLang="en-US" sz="1800" dirty="0"/>
              <a:t>카테고리 레이블에서 숫자는 카테고리 이름의 카테고리 </a:t>
            </a:r>
            <a:r>
              <a:rPr lang="en-US" altLang="ko-KR" sz="1800" dirty="0"/>
              <a:t>ID</a:t>
            </a:r>
            <a:r>
              <a:rPr lang="ko-KR" altLang="en-US" sz="1800" dirty="0"/>
              <a:t>를 나타냄</a:t>
            </a: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ko-KR" altLang="en-US" sz="1800" dirty="0"/>
              <a:t>카테고리 예측은 </a:t>
            </a:r>
            <a:r>
              <a:rPr lang="en-US" altLang="ko-KR" sz="1800" dirty="0"/>
              <a:t>1-K </a:t>
            </a:r>
            <a:r>
              <a:rPr lang="ko-KR" altLang="en-US" sz="1800" dirty="0"/>
              <a:t>분류 문제로 취급</a:t>
            </a:r>
            <a:endParaRPr lang="en-US" altLang="ko-KR" sz="1800" dirty="0"/>
          </a:p>
          <a:p>
            <a:pPr fontAlgn="base" latinLnBrk="0">
              <a:buFontTx/>
              <a:buChar char="-"/>
            </a:pPr>
            <a:endParaRPr lang="en-US" altLang="ko-KR" sz="1800" dirty="0"/>
          </a:p>
          <a:p>
            <a:pPr fontAlgn="base" latinLnBrk="0">
              <a:buFontTx/>
              <a:buChar char="-"/>
            </a:pPr>
            <a:r>
              <a:rPr lang="ko-KR" altLang="en-US" sz="1800" b="1" u="sng" dirty="0"/>
              <a:t>카테고리 레이블의 순서는 카테고리 이름의 순서와 일치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DA297-2FF7-4A6B-93AF-E2850B93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1D20-CE6D-4D58-98E0-0F356B59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F31C1-259A-40E3-A91F-76C31A01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374913-0526-40F0-9119-234558C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206ACB-2CB8-44F1-8A22-EE68DA6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2DBB2C-983B-443F-BED4-29C61FE7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A2A765-171C-459D-B3C8-CCCA758F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43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880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Office 테마</vt:lpstr>
      <vt:lpstr>딥 패션 분석</vt:lpstr>
      <vt:lpstr>폴더 구성</vt:lpstr>
      <vt:lpstr>폴더 구성</vt:lpstr>
      <vt:lpstr>파일 정보</vt:lpstr>
      <vt:lpstr>Anno 폴더 - list_attr_cloth.txt</vt:lpstr>
      <vt:lpstr>Anno 폴더 - list_attr_img.txt</vt:lpstr>
      <vt:lpstr>Anno 폴더 - list_bbox.txt</vt:lpstr>
      <vt:lpstr>Anno 폴더 - list_category_cloth.txt</vt:lpstr>
      <vt:lpstr>Anno 폴더 - list_category_img.txt</vt:lpstr>
      <vt:lpstr>Anno 폴더 - list_landmarks.txt</vt:lpstr>
      <vt:lpstr>Eval 폴더 - list_eval_partition.txt</vt:lpstr>
      <vt:lpstr>Img – img 폴더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패션 분석</dc:title>
  <dc:creator>박준성</dc:creator>
  <cp:lastModifiedBy>박준성</cp:lastModifiedBy>
  <cp:revision>60</cp:revision>
  <dcterms:created xsi:type="dcterms:W3CDTF">2020-01-16T06:19:58Z</dcterms:created>
  <dcterms:modified xsi:type="dcterms:W3CDTF">2020-01-16T07:34:07Z</dcterms:modified>
</cp:coreProperties>
</file>