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67" r:id="rId10"/>
    <p:sldId id="266" r:id="rId11"/>
    <p:sldId id="268" r:id="rId12"/>
    <p:sldId id="259" r:id="rId13"/>
    <p:sldId id="269" r:id="rId14"/>
    <p:sldId id="270" r:id="rId15"/>
    <p:sldId id="271" r:id="rId16"/>
    <p:sldId id="273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4" r:id="rId38"/>
    <p:sldId id="295" r:id="rId39"/>
    <p:sldId id="296" r:id="rId40"/>
    <p:sldId id="297" r:id="rId41"/>
    <p:sldId id="298" r:id="rId42"/>
    <p:sldId id="299" r:id="rId43"/>
    <p:sldId id="301" r:id="rId44"/>
    <p:sldId id="300" r:id="rId45"/>
    <p:sldId id="302" r:id="rId46"/>
    <p:sldId id="303" r:id="rId4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034" autoAdjust="0"/>
  </p:normalViewPr>
  <p:slideViewPr>
    <p:cSldViewPr snapToGrid="0">
      <p:cViewPr varScale="1">
        <p:scale>
          <a:sx n="80" d="100"/>
          <a:sy n="80" d="100"/>
        </p:scale>
        <p:origin x="58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8C5C8D-4E45-41DA-85E3-BDCA66D6F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A8603C-C2F1-494A-9D38-38CCFFDAFA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DFE7D7-F300-45DC-8392-E95CBBBBC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6424-F943-4AB3-822B-2E105EA3969C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674240-B11F-4761-B050-69F7A3ADC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61F862-3CAD-407D-B87F-B839ACD0F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75E5-47C0-4267-A68B-8E813820C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573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744A2-39FA-49CC-86A7-6D5063A90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319B40-0BEA-4AD8-AF87-7AD363746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1428C6-65B7-454E-9815-F5BFB078C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6424-F943-4AB3-822B-2E105EA3969C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A8605F-2E95-4BC8-A74E-82373A3DD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D11637-6662-490F-81F3-16CE638D1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75E5-47C0-4267-A68B-8E813820C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237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081950B-7D0B-4DFE-9228-5D26B0090C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F317DF-17FD-49A2-AA5A-21B2B5436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7D7B7E-80AF-40D5-AF50-F687AF333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6424-F943-4AB3-822B-2E105EA3969C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8C851E-ED5E-4EB3-A204-1EA1AE2F6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AC013E-8652-46B1-BA47-55EB5978C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75E5-47C0-4267-A68B-8E813820C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14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3B17E0-B55F-4CA1-98F7-08B3374FD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904BBA-0488-4174-8F46-46BE2EA94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26B9C6-91C7-4502-91F6-6FE8A9058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6424-F943-4AB3-822B-2E105EA3969C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3625F-3186-487A-9C61-610AAD2F8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CF71AA-841D-4FE4-94C2-914E8E090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75E5-47C0-4267-A68B-8E813820C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157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A2E0E-1853-43A7-A1AE-66E5F7A07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2FCFC4-0913-41A1-AFC4-523EEBFA9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D2D8BD-89E3-42F4-BD36-63609CB05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6424-F943-4AB3-822B-2E105EA3969C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6657F4-233D-4E44-928B-EB646D6EC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93D21B-0783-45BA-BB27-E3B7BDDDB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75E5-47C0-4267-A68B-8E813820C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720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4EDA9C-A4C6-4B69-A9F2-7A675A0E2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172909-5C8F-42F1-82FC-36B2A07BD4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9005DB-5ACF-4DBA-BE24-F48C3044F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926DB2-043A-4307-A2F8-3C428AEFF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6424-F943-4AB3-822B-2E105EA3969C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188FD0-BD01-4006-B849-77EF538EC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7F0E05-76B2-4DEA-B8CF-A750A68F4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75E5-47C0-4267-A68B-8E813820C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71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C37DEF-070B-438E-BF83-22EB9CF38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5EF792-C228-4046-8133-BBB38B5D1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296BA6-7F71-4BAC-A8C1-B75765393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402570-66B5-4D08-9782-B40F4CCA1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02A3601-5F06-423E-B438-5E5CD307D4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DF88F89-4051-41D5-BC7C-CADACC6EF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6424-F943-4AB3-822B-2E105EA3969C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645E76D-5E1D-4766-8BAC-40F960129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44A9E5-58F9-4D48-B5AE-1BC55CEB5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75E5-47C0-4267-A68B-8E813820C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432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E8150-A755-499A-81C4-636ABEDF9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30B30E4-E269-49A1-A84B-46E28C750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6424-F943-4AB3-822B-2E105EA3969C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D81CC1-09FC-4EAF-88CE-2F1351B90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8CC754-ACAC-4A89-8F62-6097F2C93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75E5-47C0-4267-A68B-8E813820C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691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594D1C0-FC4A-4473-B18F-48EC9E667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6424-F943-4AB3-822B-2E105EA3969C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18F79C-31BD-42CD-B5CD-CA68EA28B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C82F4F-6054-4338-8A6B-2B526DE75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75E5-47C0-4267-A68B-8E813820C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797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45D5FA-3127-44E1-9D63-6FD6CC51A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3BC1E2-9053-400D-B3AC-417D87769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FD26FC-2AB0-45E0-A6EC-D5717535E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3088C3-5136-4B06-8765-02F7C9C9F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6424-F943-4AB3-822B-2E105EA3969C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A226AB-6D58-4383-B82B-73F3C18E8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E6D2CA-161B-431D-BDCB-18436D67B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75E5-47C0-4267-A68B-8E813820C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395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02C532-2573-40F1-A08A-4C7E91F24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FD4A166-04E2-4318-8BE7-A1189738CC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5F55B5-6223-4E6A-BB1B-3F7F878B1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E2CFF5-137F-4461-9E3A-E387F1BE4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6424-F943-4AB3-822B-2E105EA3969C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1D676B-813D-4A96-B184-EA6C079E9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E258AD-C5CB-4CD6-912A-9486F341D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75E5-47C0-4267-A68B-8E813820C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089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2AF9970-54F5-4DBD-8607-F0B53D06B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60E05F-E579-4720-B7AD-71F6947C9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F2E36-3587-435A-B1E6-077E353AF4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D6424-F943-4AB3-822B-2E105EA3969C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433C2D-AA44-4A91-8FAB-2B2DAED2B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2C4411-2C66-44FA-AB86-23E873F9A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E75E5-47C0-4267-A68B-8E813820C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432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70101B-894A-4461-B2DF-21E90A6AAFAF}"/>
              </a:ext>
            </a:extLst>
          </p:cNvPr>
          <p:cNvSpPr txBox="1"/>
          <p:nvPr/>
        </p:nvSpPr>
        <p:spPr>
          <a:xfrm>
            <a:off x="4719008" y="2639300"/>
            <a:ext cx="2753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/>
              <a:t> </a:t>
            </a:r>
            <a:r>
              <a:rPr lang="ko-KR" altLang="en-US" sz="2400" b="1"/>
              <a:t>대출 위험도 예측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2DCCCD-17E3-445B-A729-6059B42083B4}"/>
              </a:ext>
            </a:extLst>
          </p:cNvPr>
          <p:cNvSpPr txBox="1"/>
          <p:nvPr/>
        </p:nvSpPr>
        <p:spPr>
          <a:xfrm>
            <a:off x="9943741" y="5500778"/>
            <a:ext cx="13223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/>
              <a:t> </a:t>
            </a:r>
            <a:r>
              <a:rPr lang="ko-KR" altLang="en-US" sz="2000" b="1"/>
              <a:t>오재동</a:t>
            </a:r>
          </a:p>
        </p:txBody>
      </p:sp>
    </p:spTree>
    <p:extLst>
      <p:ext uri="{BB962C8B-B14F-4D97-AF65-F5344CB8AC3E}">
        <p14:creationId xmlns:p14="http://schemas.microsoft.com/office/powerpoint/2010/main" val="3918762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C928B47-21F5-4E42-B424-0FF039DD6237}"/>
              </a:ext>
            </a:extLst>
          </p:cNvPr>
          <p:cNvCxnSpPr>
            <a:cxnSpLocks/>
          </p:cNvCxnSpPr>
          <p:nvPr/>
        </p:nvCxnSpPr>
        <p:spPr>
          <a:xfrm>
            <a:off x="0" y="898225"/>
            <a:ext cx="12192000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C91737-A4AD-43EA-9723-D986FBA811AC}"/>
              </a:ext>
            </a:extLst>
          </p:cNvPr>
          <p:cNvSpPr txBox="1"/>
          <p:nvPr/>
        </p:nvSpPr>
        <p:spPr>
          <a:xfrm>
            <a:off x="400049" y="247650"/>
            <a:ext cx="11006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사용 데이터셋 분석 </a:t>
            </a:r>
            <a:r>
              <a:rPr lang="en-US" altLang="ko-KR" sz="2800"/>
              <a:t>(EDA)</a:t>
            </a:r>
            <a:endParaRPr lang="ko-KR" altLang="en-US" sz="280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C97F541-A256-4A9B-B463-CA40636E813B}"/>
              </a:ext>
            </a:extLst>
          </p:cNvPr>
          <p:cNvGrpSpPr/>
          <p:nvPr/>
        </p:nvGrpSpPr>
        <p:grpSpPr>
          <a:xfrm>
            <a:off x="231371" y="1125180"/>
            <a:ext cx="1486767" cy="334127"/>
            <a:chOff x="231371" y="1125180"/>
            <a:chExt cx="1486767" cy="334127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318E71B-1274-4E36-9697-47D363DA272B}"/>
                </a:ext>
              </a:extLst>
            </p:cNvPr>
            <p:cNvSpPr/>
            <p:nvPr/>
          </p:nvSpPr>
          <p:spPr>
            <a:xfrm>
              <a:off x="231371" y="1125180"/>
              <a:ext cx="1267229" cy="307778"/>
            </a:xfrm>
            <a:prstGeom prst="rect">
              <a:avLst/>
            </a:prstGeom>
            <a:solidFill>
              <a:schemeClr val="bg2">
                <a:lumMod val="90000"/>
                <a:alpha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5BFFE21-1A0F-4998-B8D9-73D93A0645DC}"/>
                </a:ext>
              </a:extLst>
            </p:cNvPr>
            <p:cNvSpPr txBox="1"/>
            <p:nvPr/>
          </p:nvSpPr>
          <p:spPr>
            <a:xfrm>
              <a:off x="319867" y="1151530"/>
              <a:ext cx="13982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>
                  <a:solidFill>
                    <a:schemeClr val="accent3">
                      <a:lumMod val="75000"/>
                    </a:schemeClr>
                  </a:solidFill>
                </a:rPr>
                <a:t>Extra Value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6A60A8F-63C5-4783-BF6B-074BC139380B}"/>
              </a:ext>
            </a:extLst>
          </p:cNvPr>
          <p:cNvSpPr txBox="1"/>
          <p:nvPr/>
        </p:nvSpPr>
        <p:spPr>
          <a:xfrm>
            <a:off x="231370" y="1924956"/>
            <a:ext cx="104045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 · RUOUL (RevolvingUtilizationOfUnsecuredLines)  -&gt; max: 50708, min: 0, mean: 52.29, std: 249.75</a:t>
            </a:r>
          </a:p>
          <a:p>
            <a:r>
              <a:rPr lang="en-US" altLang="ko-KR" sz="1400"/>
              <a:t> · DR (DebtRatio)  -&gt; max: 329664, min: 0, mean: 353, std: 2038.81</a:t>
            </a:r>
          </a:p>
          <a:p>
            <a:endParaRPr lang="en-US" altLang="ko-KR" sz="1400"/>
          </a:p>
          <a:p>
            <a:r>
              <a:rPr lang="en-US" altLang="ko-KR" sz="1400"/>
              <a:t> * Mincome (MonthlyIncome) </a:t>
            </a:r>
            <a:r>
              <a:rPr lang="ko-KR" altLang="en-US" sz="1400"/>
              <a:t>데이터도 이상값이 있어보이지만</a:t>
            </a:r>
            <a:r>
              <a:rPr lang="en-US" altLang="ko-KR" sz="1400"/>
              <a:t>, </a:t>
            </a:r>
            <a:r>
              <a:rPr lang="ko-KR" altLang="en-US" sz="1400"/>
              <a:t>그럴 수도 있다고 생각하여 고려하지 않았음</a:t>
            </a:r>
            <a:endParaRPr lang="en-US" altLang="ko-KR" sz="1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05FF41-71DC-4420-9F5F-C87C80B4D57C}"/>
              </a:ext>
            </a:extLst>
          </p:cNvPr>
          <p:cNvSpPr txBox="1"/>
          <p:nvPr/>
        </p:nvSpPr>
        <p:spPr>
          <a:xfrm>
            <a:off x="231370" y="1558722"/>
            <a:ext cx="7574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 </a:t>
            </a:r>
            <a:r>
              <a:rPr lang="en-US" altLang="ko-KR" sz="1400" b="1"/>
              <a:t>cs.describe()</a:t>
            </a:r>
            <a:r>
              <a:rPr lang="ko-KR" altLang="en-US" sz="1400" b="1"/>
              <a:t>로 조회한 통계값을 분석</a:t>
            </a:r>
            <a:r>
              <a:rPr lang="ko-KR" altLang="en-US" sz="1400"/>
              <a:t>하여</a:t>
            </a:r>
            <a:r>
              <a:rPr lang="en-US" altLang="ko-KR" sz="1400"/>
              <a:t>, </a:t>
            </a:r>
            <a:r>
              <a:rPr lang="ko-KR" altLang="en-US" sz="1400"/>
              <a:t>이상치가 존재한다고 생각되는 컬럼들을 추려봄</a:t>
            </a:r>
            <a:endParaRPr lang="en-US" altLang="ko-KR" sz="14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5CF34AD-4050-45A2-AF66-0DADC1D7F340}"/>
              </a:ext>
            </a:extLst>
          </p:cNvPr>
          <p:cNvSpPr txBox="1"/>
          <p:nvPr/>
        </p:nvSpPr>
        <p:spPr>
          <a:xfrm>
            <a:off x="231371" y="3184064"/>
            <a:ext cx="1838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 2. </a:t>
            </a:r>
            <a:r>
              <a:rPr lang="ko-KR" altLang="en-US" sz="1400" b="1"/>
              <a:t>이상치 대체</a:t>
            </a:r>
            <a:endParaRPr lang="en-US" altLang="ko-KR" sz="1400" b="1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2BA1C1A-2F4F-4993-B27E-1DCB83BAC60C}"/>
              </a:ext>
            </a:extLst>
          </p:cNvPr>
          <p:cNvGrpSpPr/>
          <p:nvPr/>
        </p:nvGrpSpPr>
        <p:grpSpPr>
          <a:xfrm>
            <a:off x="319868" y="3625584"/>
            <a:ext cx="5356301" cy="1600439"/>
            <a:chOff x="205973" y="4550596"/>
            <a:chExt cx="8236290" cy="272476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E6CEE7B-18A4-4466-82ED-171C8B551F13}"/>
                </a:ext>
              </a:extLst>
            </p:cNvPr>
            <p:cNvSpPr txBox="1"/>
            <p:nvPr/>
          </p:nvSpPr>
          <p:spPr>
            <a:xfrm>
              <a:off x="205973" y="4550598"/>
              <a:ext cx="8210896" cy="2724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/>
                <a:t>quartile_1 = cs_df['RUOUL'].quantile(0.25)</a:t>
              </a:r>
            </a:p>
            <a:p>
              <a:r>
                <a:rPr lang="en-US" altLang="ko-KR" sz="1400"/>
                <a:t>quartile_3 = cs_df['RUOUL'].quantile(0.75)</a:t>
              </a:r>
            </a:p>
            <a:p>
              <a:r>
                <a:rPr lang="en-US" altLang="ko-KR" sz="1400"/>
                <a:t>IQR = quartile_3 - quartile_1</a:t>
              </a:r>
            </a:p>
            <a:p>
              <a:r>
                <a:rPr lang="en-US" altLang="ko-KR" sz="1400"/>
                <a:t>search_df = cs_df[cs_df['RUOUL'] &lt; (quartile_1 - 1.5 * IQR)]</a:t>
              </a:r>
            </a:p>
            <a:p>
              <a:r>
                <a:rPr lang="en-US" altLang="ko-KR" sz="1400"/>
                <a:t>search_df2</a:t>
              </a:r>
              <a:r>
                <a:rPr lang="ko-KR" altLang="en-US" sz="1400"/>
                <a:t> </a:t>
              </a:r>
              <a:r>
                <a:rPr lang="en-US" altLang="ko-KR" sz="1400"/>
                <a:t>=</a:t>
              </a:r>
              <a:r>
                <a:rPr lang="ko-KR" altLang="en-US" sz="1400"/>
                <a:t> </a:t>
              </a:r>
              <a:r>
                <a:rPr lang="en-US" altLang="ko-KR" sz="1400"/>
                <a:t>cs_df[cs_df[‘RUOUL’] &gt; (quartile_3 + 1.5 * IQR)]</a:t>
              </a:r>
            </a:p>
            <a:p>
              <a:endParaRPr lang="en-US" altLang="ko-KR" sz="1400"/>
            </a:p>
            <a:p>
              <a:r>
                <a:rPr lang="en-US" altLang="ko-KR" sz="1400"/>
                <a:t>cs_df[‘RUOUL’][search_df2.index] = 1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1D6B596-C950-4A74-A167-1418568350C7}"/>
                </a:ext>
              </a:extLst>
            </p:cNvPr>
            <p:cNvSpPr/>
            <p:nvPr/>
          </p:nvSpPr>
          <p:spPr>
            <a:xfrm>
              <a:off x="231369" y="4550596"/>
              <a:ext cx="8210894" cy="2724763"/>
            </a:xfrm>
            <a:prstGeom prst="rect">
              <a:avLst/>
            </a:prstGeom>
            <a:solidFill>
              <a:schemeClr val="bg1">
                <a:lumMod val="8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CA789D63-4D0C-45A8-94E7-E64A3A753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56" y="3625584"/>
            <a:ext cx="2153321" cy="160043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1844653-50FE-404A-9C19-F343F69CC9CA}"/>
              </a:ext>
            </a:extLst>
          </p:cNvPr>
          <p:cNvSpPr txBox="1"/>
          <p:nvPr/>
        </p:nvSpPr>
        <p:spPr>
          <a:xfrm>
            <a:off x="6096000" y="3184063"/>
            <a:ext cx="1838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 3. </a:t>
            </a:r>
            <a:r>
              <a:rPr lang="ko-KR" altLang="en-US" sz="1400" b="1"/>
              <a:t>이상치 제거 결과</a:t>
            </a:r>
            <a:endParaRPr lang="en-US" altLang="ko-KR" sz="1400" b="1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1757523-FCE1-4598-A49E-AE3D1B8C2A3C}"/>
              </a:ext>
            </a:extLst>
          </p:cNvPr>
          <p:cNvSpPr/>
          <p:nvPr/>
        </p:nvSpPr>
        <p:spPr>
          <a:xfrm>
            <a:off x="6143656" y="3625584"/>
            <a:ext cx="2153321" cy="1600437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4E28A69-A90F-47B5-8ED6-0333668E762B}"/>
              </a:ext>
            </a:extLst>
          </p:cNvPr>
          <p:cNvGrpSpPr/>
          <p:nvPr/>
        </p:nvGrpSpPr>
        <p:grpSpPr>
          <a:xfrm>
            <a:off x="6096000" y="5299278"/>
            <a:ext cx="2200977" cy="307777"/>
            <a:chOff x="205973" y="4550596"/>
            <a:chExt cx="8236290" cy="2724763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67CEC8B-83AE-4B4D-8AC2-940D0CE57DE3}"/>
                </a:ext>
              </a:extLst>
            </p:cNvPr>
            <p:cNvSpPr/>
            <p:nvPr/>
          </p:nvSpPr>
          <p:spPr>
            <a:xfrm>
              <a:off x="231369" y="4550596"/>
              <a:ext cx="8210894" cy="2724763"/>
            </a:xfrm>
            <a:prstGeom prst="rect">
              <a:avLst/>
            </a:prstGeom>
            <a:solidFill>
              <a:schemeClr val="bg1">
                <a:lumMod val="8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DAF1B48-8089-4840-B84B-2ACA3057F259}"/>
                </a:ext>
              </a:extLst>
            </p:cNvPr>
            <p:cNvSpPr txBox="1"/>
            <p:nvPr/>
          </p:nvSpPr>
          <p:spPr>
            <a:xfrm>
              <a:off x="205973" y="4550596"/>
              <a:ext cx="8210896" cy="2724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/>
                <a:t>cs_df[‘RUOUL’].describe()</a:t>
              </a: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CBBD8766-5B44-43AE-8272-0E8DCF7BA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8399" y="3624366"/>
            <a:ext cx="2153321" cy="1600435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6D1C13-62F1-40A6-90C4-3C2D7D0A1075}"/>
              </a:ext>
            </a:extLst>
          </p:cNvPr>
          <p:cNvSpPr/>
          <p:nvPr/>
        </p:nvSpPr>
        <p:spPr>
          <a:xfrm>
            <a:off x="8648399" y="3624364"/>
            <a:ext cx="2153321" cy="1600437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335FF5E-F159-4D27-A40F-AF92F6F61B88}"/>
              </a:ext>
            </a:extLst>
          </p:cNvPr>
          <p:cNvGrpSpPr/>
          <p:nvPr/>
        </p:nvGrpSpPr>
        <p:grpSpPr>
          <a:xfrm>
            <a:off x="8764373" y="5297424"/>
            <a:ext cx="1871543" cy="307777"/>
            <a:chOff x="205973" y="4550596"/>
            <a:chExt cx="8236290" cy="2724763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769168C-B4AC-4EC6-A94D-B7538A8B3F4F}"/>
                </a:ext>
              </a:extLst>
            </p:cNvPr>
            <p:cNvSpPr/>
            <p:nvPr/>
          </p:nvSpPr>
          <p:spPr>
            <a:xfrm>
              <a:off x="231369" y="4550596"/>
              <a:ext cx="8210894" cy="2724763"/>
            </a:xfrm>
            <a:prstGeom prst="rect">
              <a:avLst/>
            </a:prstGeom>
            <a:solidFill>
              <a:schemeClr val="bg1">
                <a:lumMod val="8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5F9FDCA-C1DA-41A2-8438-1170FB06B2EA}"/>
                </a:ext>
              </a:extLst>
            </p:cNvPr>
            <p:cNvSpPr txBox="1"/>
            <p:nvPr/>
          </p:nvSpPr>
          <p:spPr>
            <a:xfrm>
              <a:off x="205973" y="4550596"/>
              <a:ext cx="8210897" cy="2724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/>
                <a:t>cs_df[‘DR’].describe()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6179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C928B47-21F5-4E42-B424-0FF039DD6237}"/>
              </a:ext>
            </a:extLst>
          </p:cNvPr>
          <p:cNvCxnSpPr>
            <a:cxnSpLocks/>
          </p:cNvCxnSpPr>
          <p:nvPr/>
        </p:nvCxnSpPr>
        <p:spPr>
          <a:xfrm>
            <a:off x="0" y="898225"/>
            <a:ext cx="12192000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C91737-A4AD-43EA-9723-D986FBA811AC}"/>
              </a:ext>
            </a:extLst>
          </p:cNvPr>
          <p:cNvSpPr txBox="1"/>
          <p:nvPr/>
        </p:nvSpPr>
        <p:spPr>
          <a:xfrm>
            <a:off x="400049" y="247650"/>
            <a:ext cx="11006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사용 데이터셋 분석 </a:t>
            </a:r>
            <a:r>
              <a:rPr lang="en-US" altLang="ko-KR" sz="2800"/>
              <a:t>(EDA)</a:t>
            </a:r>
            <a:endParaRPr lang="ko-KR" altLang="en-US" sz="280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C97F541-A256-4A9B-B463-CA40636E813B}"/>
              </a:ext>
            </a:extLst>
          </p:cNvPr>
          <p:cNvGrpSpPr/>
          <p:nvPr/>
        </p:nvGrpSpPr>
        <p:grpSpPr>
          <a:xfrm>
            <a:off x="231371" y="1125180"/>
            <a:ext cx="1486767" cy="334127"/>
            <a:chOff x="231371" y="1125180"/>
            <a:chExt cx="1486767" cy="334127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318E71B-1274-4E36-9697-47D363DA272B}"/>
                </a:ext>
              </a:extLst>
            </p:cNvPr>
            <p:cNvSpPr/>
            <p:nvPr/>
          </p:nvSpPr>
          <p:spPr>
            <a:xfrm>
              <a:off x="231371" y="1125180"/>
              <a:ext cx="1267229" cy="307778"/>
            </a:xfrm>
            <a:prstGeom prst="rect">
              <a:avLst/>
            </a:prstGeom>
            <a:solidFill>
              <a:schemeClr val="bg2">
                <a:lumMod val="90000"/>
                <a:alpha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5BFFE21-1A0F-4998-B8D9-73D93A0645DC}"/>
                </a:ext>
              </a:extLst>
            </p:cNvPr>
            <p:cNvSpPr txBox="1"/>
            <p:nvPr/>
          </p:nvSpPr>
          <p:spPr>
            <a:xfrm>
              <a:off x="319867" y="1151530"/>
              <a:ext cx="13982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>
                  <a:solidFill>
                    <a:schemeClr val="accent3">
                      <a:lumMod val="75000"/>
                    </a:schemeClr>
                  </a:solidFill>
                </a:rPr>
                <a:t>Correlation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2BA1C1A-2F4F-4993-B27E-1DCB83BAC60C}"/>
              </a:ext>
            </a:extLst>
          </p:cNvPr>
          <p:cNvGrpSpPr/>
          <p:nvPr/>
        </p:nvGrpSpPr>
        <p:grpSpPr>
          <a:xfrm>
            <a:off x="231371" y="5059944"/>
            <a:ext cx="1178731" cy="307777"/>
            <a:chOff x="205973" y="4550596"/>
            <a:chExt cx="8236290" cy="2724763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1D6B596-C950-4A74-A167-1418568350C7}"/>
                </a:ext>
              </a:extLst>
            </p:cNvPr>
            <p:cNvSpPr/>
            <p:nvPr/>
          </p:nvSpPr>
          <p:spPr>
            <a:xfrm>
              <a:off x="231369" y="4550596"/>
              <a:ext cx="8210894" cy="2724763"/>
            </a:xfrm>
            <a:prstGeom prst="rect">
              <a:avLst/>
            </a:prstGeom>
            <a:solidFill>
              <a:schemeClr val="bg1">
                <a:lumMod val="8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E6CEE7B-18A4-4466-82ED-171C8B551F13}"/>
                </a:ext>
              </a:extLst>
            </p:cNvPr>
            <p:cNvSpPr txBox="1"/>
            <p:nvPr/>
          </p:nvSpPr>
          <p:spPr>
            <a:xfrm>
              <a:off x="205973" y="4550598"/>
              <a:ext cx="8210897" cy="523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/>
                <a:t>cs_df.corr()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E61E60DF-F330-4562-AA55-4A165D658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71" y="1644167"/>
            <a:ext cx="6602566" cy="327675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86DDE68-62BA-46F0-871B-70C40F998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6206" y="1644162"/>
            <a:ext cx="3868820" cy="3276757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7FAB641F-2B74-40E0-A819-A591B98D220B}"/>
              </a:ext>
            </a:extLst>
          </p:cNvPr>
          <p:cNvSpPr/>
          <p:nvPr/>
        </p:nvSpPr>
        <p:spPr>
          <a:xfrm>
            <a:off x="231371" y="1617818"/>
            <a:ext cx="6602566" cy="3276755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A8EF526-A07C-4A59-8479-366E9DB76A47}"/>
              </a:ext>
            </a:extLst>
          </p:cNvPr>
          <p:cNvSpPr/>
          <p:nvPr/>
        </p:nvSpPr>
        <p:spPr>
          <a:xfrm>
            <a:off x="7546206" y="1644164"/>
            <a:ext cx="3860702" cy="3276755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6845DE3-51DE-4662-9C28-56EBB572853E}"/>
              </a:ext>
            </a:extLst>
          </p:cNvPr>
          <p:cNvGrpSpPr/>
          <p:nvPr/>
        </p:nvGrpSpPr>
        <p:grpSpPr>
          <a:xfrm>
            <a:off x="7582774" y="5059944"/>
            <a:ext cx="3832252" cy="1600438"/>
            <a:chOff x="205973" y="4550596"/>
            <a:chExt cx="8236290" cy="1219317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7E96FE9-DDB9-4BCE-BC48-955328E82871}"/>
                </a:ext>
              </a:extLst>
            </p:cNvPr>
            <p:cNvSpPr txBox="1"/>
            <p:nvPr/>
          </p:nvSpPr>
          <p:spPr>
            <a:xfrm>
              <a:off x="205973" y="4550596"/>
              <a:ext cx="8210897" cy="121931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/>
                <a:t>%maplotlib inline </a:t>
              </a:r>
            </a:p>
            <a:p>
              <a:r>
                <a:rPr lang="en-US" altLang="ko-KR" sz="1400"/>
                <a:t>import matplotlib.pyplot as plt </a:t>
              </a:r>
            </a:p>
            <a:p>
              <a:r>
                <a:rPr lang="en-US" altLang="ko-KR" sz="1400"/>
                <a:t>import seaborn as sns</a:t>
              </a:r>
            </a:p>
            <a:p>
              <a:endParaRPr lang="en-US" altLang="ko-KR" sz="1400"/>
            </a:p>
            <a:p>
              <a:r>
                <a:rPr lang="en-US" altLang="ko-KR" sz="1400"/>
                <a:t>plt.figure(figsize=(10, 8))</a:t>
              </a:r>
            </a:p>
            <a:p>
              <a:r>
                <a:rPr lang="en-US" altLang="ko-KR" sz="1400"/>
                <a:t>sns.heatmap(data=cs_df.corr(), annot=True, </a:t>
              </a:r>
            </a:p>
            <a:p>
              <a:r>
                <a:rPr lang="en-US" altLang="ko-KR" sz="1400"/>
                <a:t>    fmt=‘.2f’, linewidth=5, cmap= ‘Blues’)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6EC43F5-3C6C-4B8E-9922-8846F65B4853}"/>
                </a:ext>
              </a:extLst>
            </p:cNvPr>
            <p:cNvSpPr/>
            <p:nvPr/>
          </p:nvSpPr>
          <p:spPr>
            <a:xfrm>
              <a:off x="231368" y="4550596"/>
              <a:ext cx="8210895" cy="12193172"/>
            </a:xfrm>
            <a:prstGeom prst="rect">
              <a:avLst/>
            </a:prstGeom>
            <a:solidFill>
              <a:schemeClr val="bg1">
                <a:lumMod val="8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8012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C928B47-21F5-4E42-B424-0FF039DD6237}"/>
              </a:ext>
            </a:extLst>
          </p:cNvPr>
          <p:cNvCxnSpPr>
            <a:cxnSpLocks/>
          </p:cNvCxnSpPr>
          <p:nvPr/>
        </p:nvCxnSpPr>
        <p:spPr>
          <a:xfrm>
            <a:off x="0" y="898225"/>
            <a:ext cx="12192000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C91737-A4AD-43EA-9723-D986FBA811AC}"/>
              </a:ext>
            </a:extLst>
          </p:cNvPr>
          <p:cNvSpPr txBox="1"/>
          <p:nvPr/>
        </p:nvSpPr>
        <p:spPr>
          <a:xfrm>
            <a:off x="400049" y="247650"/>
            <a:ext cx="11006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여러 알고리즘을 이용한 대출 위험도 예측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1A40D9C-FF51-412E-944E-1FFA2ED94386}"/>
              </a:ext>
            </a:extLst>
          </p:cNvPr>
          <p:cNvGrpSpPr/>
          <p:nvPr/>
        </p:nvGrpSpPr>
        <p:grpSpPr>
          <a:xfrm>
            <a:off x="205971" y="1125180"/>
            <a:ext cx="1398271" cy="334127"/>
            <a:chOff x="205971" y="1125180"/>
            <a:chExt cx="1398271" cy="33412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25B5FB44-EF57-43E4-8A64-057A774E2DFF}"/>
                </a:ext>
              </a:extLst>
            </p:cNvPr>
            <p:cNvSpPr/>
            <p:nvPr/>
          </p:nvSpPr>
          <p:spPr>
            <a:xfrm>
              <a:off x="231371" y="1125180"/>
              <a:ext cx="1267229" cy="307778"/>
            </a:xfrm>
            <a:prstGeom prst="rect">
              <a:avLst/>
            </a:prstGeom>
            <a:solidFill>
              <a:schemeClr val="bg2">
                <a:lumMod val="90000"/>
                <a:alpha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DA7D62B-EB96-48E6-8484-C89C9D6AC44B}"/>
                </a:ext>
              </a:extLst>
            </p:cNvPr>
            <p:cNvSpPr txBox="1"/>
            <p:nvPr/>
          </p:nvSpPr>
          <p:spPr>
            <a:xfrm>
              <a:off x="205971" y="1151530"/>
              <a:ext cx="13982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>
                  <a:solidFill>
                    <a:schemeClr val="accent3">
                      <a:lumMod val="75000"/>
                    </a:schemeClr>
                  </a:solidFill>
                </a:rPr>
                <a:t> Decision Tree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1DB1E05-3CA4-4154-8529-2DD51FDBFCD8}"/>
              </a:ext>
            </a:extLst>
          </p:cNvPr>
          <p:cNvSpPr txBox="1"/>
          <p:nvPr/>
        </p:nvSpPr>
        <p:spPr>
          <a:xfrm>
            <a:off x="231371" y="1630234"/>
            <a:ext cx="2069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 1. Train-Test Set </a:t>
            </a:r>
            <a:r>
              <a:rPr lang="ko-KR" altLang="en-US" sz="1400" b="1"/>
              <a:t>분리</a:t>
            </a:r>
            <a:endParaRPr lang="en-US" altLang="ko-KR" sz="1400" b="1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EF5D7B9-3815-4592-B435-91F5C5CC0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50" y="1998169"/>
            <a:ext cx="11467699" cy="4612181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B68D71-4DE7-4791-95B2-119F94ED2C16}"/>
              </a:ext>
            </a:extLst>
          </p:cNvPr>
          <p:cNvSpPr/>
          <p:nvPr/>
        </p:nvSpPr>
        <p:spPr>
          <a:xfrm>
            <a:off x="362149" y="1998169"/>
            <a:ext cx="11467699" cy="4659339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927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B1F90BA0-D60B-459B-ACAA-713692DDC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49" y="2027917"/>
            <a:ext cx="10525125" cy="264795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C928B47-21F5-4E42-B424-0FF039DD6237}"/>
              </a:ext>
            </a:extLst>
          </p:cNvPr>
          <p:cNvCxnSpPr>
            <a:cxnSpLocks/>
          </p:cNvCxnSpPr>
          <p:nvPr/>
        </p:nvCxnSpPr>
        <p:spPr>
          <a:xfrm>
            <a:off x="0" y="898225"/>
            <a:ext cx="12192000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C91737-A4AD-43EA-9723-D986FBA811AC}"/>
              </a:ext>
            </a:extLst>
          </p:cNvPr>
          <p:cNvSpPr txBox="1"/>
          <p:nvPr/>
        </p:nvSpPr>
        <p:spPr>
          <a:xfrm>
            <a:off x="400049" y="247650"/>
            <a:ext cx="11006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여러 알고리즘을 이용한 대출 위험도 예측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1A40D9C-FF51-412E-944E-1FFA2ED94386}"/>
              </a:ext>
            </a:extLst>
          </p:cNvPr>
          <p:cNvGrpSpPr/>
          <p:nvPr/>
        </p:nvGrpSpPr>
        <p:grpSpPr>
          <a:xfrm>
            <a:off x="205971" y="1125180"/>
            <a:ext cx="1398271" cy="334127"/>
            <a:chOff x="205971" y="1125180"/>
            <a:chExt cx="1398271" cy="33412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25B5FB44-EF57-43E4-8A64-057A774E2DFF}"/>
                </a:ext>
              </a:extLst>
            </p:cNvPr>
            <p:cNvSpPr/>
            <p:nvPr/>
          </p:nvSpPr>
          <p:spPr>
            <a:xfrm>
              <a:off x="231371" y="1125180"/>
              <a:ext cx="1267229" cy="307778"/>
            </a:xfrm>
            <a:prstGeom prst="rect">
              <a:avLst/>
            </a:prstGeom>
            <a:solidFill>
              <a:schemeClr val="bg2">
                <a:lumMod val="90000"/>
                <a:alpha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DA7D62B-EB96-48E6-8484-C89C9D6AC44B}"/>
                </a:ext>
              </a:extLst>
            </p:cNvPr>
            <p:cNvSpPr txBox="1"/>
            <p:nvPr/>
          </p:nvSpPr>
          <p:spPr>
            <a:xfrm>
              <a:off x="205971" y="1151530"/>
              <a:ext cx="13982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>
                  <a:solidFill>
                    <a:schemeClr val="accent3">
                      <a:lumMod val="75000"/>
                    </a:schemeClr>
                  </a:solidFill>
                </a:rPr>
                <a:t> Decision Tree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1DB1E05-3CA4-4154-8529-2DD51FDBFCD8}"/>
              </a:ext>
            </a:extLst>
          </p:cNvPr>
          <p:cNvSpPr txBox="1"/>
          <p:nvPr/>
        </p:nvSpPr>
        <p:spPr>
          <a:xfrm>
            <a:off x="231371" y="1630234"/>
            <a:ext cx="2069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 2. Pipeline </a:t>
            </a:r>
            <a:r>
              <a:rPr lang="ko-KR" altLang="en-US" sz="1400" b="1"/>
              <a:t>생성</a:t>
            </a:r>
            <a:endParaRPr lang="en-US" altLang="ko-KR" sz="1400" b="1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CC9C87-8C86-4559-B92C-EE70BE1CDFF5}"/>
              </a:ext>
            </a:extLst>
          </p:cNvPr>
          <p:cNvSpPr/>
          <p:nvPr/>
        </p:nvSpPr>
        <p:spPr>
          <a:xfrm>
            <a:off x="402743" y="2027916"/>
            <a:ext cx="10550525" cy="2647947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212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CBB51EF5-D52E-492F-8F92-91F38BF39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39" y="2027916"/>
            <a:ext cx="11200937" cy="3838575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C928B47-21F5-4E42-B424-0FF039DD6237}"/>
              </a:ext>
            </a:extLst>
          </p:cNvPr>
          <p:cNvCxnSpPr>
            <a:cxnSpLocks/>
          </p:cNvCxnSpPr>
          <p:nvPr/>
        </p:nvCxnSpPr>
        <p:spPr>
          <a:xfrm>
            <a:off x="0" y="898225"/>
            <a:ext cx="12192000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C91737-A4AD-43EA-9723-D986FBA811AC}"/>
              </a:ext>
            </a:extLst>
          </p:cNvPr>
          <p:cNvSpPr txBox="1"/>
          <p:nvPr/>
        </p:nvSpPr>
        <p:spPr>
          <a:xfrm>
            <a:off x="400049" y="247650"/>
            <a:ext cx="11006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여러 알고리즘을 이용한 대출 위험도 예측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1A40D9C-FF51-412E-944E-1FFA2ED94386}"/>
              </a:ext>
            </a:extLst>
          </p:cNvPr>
          <p:cNvGrpSpPr/>
          <p:nvPr/>
        </p:nvGrpSpPr>
        <p:grpSpPr>
          <a:xfrm>
            <a:off x="205971" y="1125180"/>
            <a:ext cx="1398271" cy="334127"/>
            <a:chOff x="205971" y="1125180"/>
            <a:chExt cx="1398271" cy="33412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25B5FB44-EF57-43E4-8A64-057A774E2DFF}"/>
                </a:ext>
              </a:extLst>
            </p:cNvPr>
            <p:cNvSpPr/>
            <p:nvPr/>
          </p:nvSpPr>
          <p:spPr>
            <a:xfrm>
              <a:off x="231371" y="1125180"/>
              <a:ext cx="1267229" cy="307778"/>
            </a:xfrm>
            <a:prstGeom prst="rect">
              <a:avLst/>
            </a:prstGeom>
            <a:solidFill>
              <a:schemeClr val="bg2">
                <a:lumMod val="90000"/>
                <a:alpha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DA7D62B-EB96-48E6-8484-C89C9D6AC44B}"/>
                </a:ext>
              </a:extLst>
            </p:cNvPr>
            <p:cNvSpPr txBox="1"/>
            <p:nvPr/>
          </p:nvSpPr>
          <p:spPr>
            <a:xfrm>
              <a:off x="205971" y="1151530"/>
              <a:ext cx="13982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>
                  <a:solidFill>
                    <a:schemeClr val="accent3">
                      <a:lumMod val="75000"/>
                    </a:schemeClr>
                  </a:solidFill>
                </a:rPr>
                <a:t> Decision Tree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1DB1E05-3CA4-4154-8529-2DD51FDBFCD8}"/>
              </a:ext>
            </a:extLst>
          </p:cNvPr>
          <p:cNvSpPr txBox="1"/>
          <p:nvPr/>
        </p:nvSpPr>
        <p:spPr>
          <a:xfrm>
            <a:off x="231371" y="1630234"/>
            <a:ext cx="4097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 3. GirdSearch</a:t>
            </a:r>
            <a:r>
              <a:rPr lang="ko-KR" altLang="en-US" sz="1400" b="1"/>
              <a:t>를 이용한 </a:t>
            </a:r>
            <a:r>
              <a:rPr lang="en-US" altLang="ko-KR" sz="1400" b="1"/>
              <a:t>Pipeline </a:t>
            </a:r>
            <a:r>
              <a:rPr lang="ko-KR" altLang="en-US" sz="1400" b="1"/>
              <a:t>학습</a:t>
            </a:r>
            <a:endParaRPr lang="en-US" altLang="ko-KR" sz="1400" b="1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CC9C87-8C86-4559-B92C-EE70BE1CDFF5}"/>
              </a:ext>
            </a:extLst>
          </p:cNvPr>
          <p:cNvSpPr/>
          <p:nvPr/>
        </p:nvSpPr>
        <p:spPr>
          <a:xfrm>
            <a:off x="449040" y="2027916"/>
            <a:ext cx="11200936" cy="3838572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916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E0B7520D-F181-48B7-9446-4D3CF5BEE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13" y="5330148"/>
            <a:ext cx="10513226" cy="128020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138FBC4-1399-4FE4-ACD9-F20558027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40" y="2027916"/>
            <a:ext cx="10515600" cy="140107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55069F0-53CE-43C3-BB80-1C1425F8C9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040" y="3886750"/>
            <a:ext cx="10515600" cy="985642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C928B47-21F5-4E42-B424-0FF039DD6237}"/>
              </a:ext>
            </a:extLst>
          </p:cNvPr>
          <p:cNvCxnSpPr>
            <a:cxnSpLocks/>
          </p:cNvCxnSpPr>
          <p:nvPr/>
        </p:nvCxnSpPr>
        <p:spPr>
          <a:xfrm>
            <a:off x="0" y="898225"/>
            <a:ext cx="12192000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C91737-A4AD-43EA-9723-D986FBA811AC}"/>
              </a:ext>
            </a:extLst>
          </p:cNvPr>
          <p:cNvSpPr txBox="1"/>
          <p:nvPr/>
        </p:nvSpPr>
        <p:spPr>
          <a:xfrm>
            <a:off x="400049" y="247650"/>
            <a:ext cx="11006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여러 알고리즘을 이용한 대출 위험도 예측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1A40D9C-FF51-412E-944E-1FFA2ED94386}"/>
              </a:ext>
            </a:extLst>
          </p:cNvPr>
          <p:cNvGrpSpPr/>
          <p:nvPr/>
        </p:nvGrpSpPr>
        <p:grpSpPr>
          <a:xfrm>
            <a:off x="171246" y="1125180"/>
            <a:ext cx="1398271" cy="334127"/>
            <a:chOff x="171246" y="1125180"/>
            <a:chExt cx="1398271" cy="33412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25B5FB44-EF57-43E4-8A64-057A774E2DFF}"/>
                </a:ext>
              </a:extLst>
            </p:cNvPr>
            <p:cNvSpPr/>
            <p:nvPr/>
          </p:nvSpPr>
          <p:spPr>
            <a:xfrm>
              <a:off x="231371" y="1125180"/>
              <a:ext cx="1267229" cy="307778"/>
            </a:xfrm>
            <a:prstGeom prst="rect">
              <a:avLst/>
            </a:prstGeom>
            <a:solidFill>
              <a:schemeClr val="bg2">
                <a:lumMod val="90000"/>
                <a:alpha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DA7D62B-EB96-48E6-8484-C89C9D6AC44B}"/>
                </a:ext>
              </a:extLst>
            </p:cNvPr>
            <p:cNvSpPr txBox="1"/>
            <p:nvPr/>
          </p:nvSpPr>
          <p:spPr>
            <a:xfrm>
              <a:off x="171246" y="1151530"/>
              <a:ext cx="13982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>
                  <a:solidFill>
                    <a:schemeClr val="accent3">
                      <a:lumMod val="75000"/>
                    </a:schemeClr>
                  </a:solidFill>
                </a:rPr>
                <a:t> Decision Tree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1DB1E05-3CA4-4154-8529-2DD51FDBFCD8}"/>
              </a:ext>
            </a:extLst>
          </p:cNvPr>
          <p:cNvSpPr txBox="1"/>
          <p:nvPr/>
        </p:nvSpPr>
        <p:spPr>
          <a:xfrm>
            <a:off x="231371" y="1630234"/>
            <a:ext cx="4097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 4. </a:t>
            </a:r>
            <a:r>
              <a:rPr lang="ko-KR" altLang="en-US" sz="1400" b="1"/>
              <a:t>결과 확인 </a:t>
            </a:r>
            <a:endParaRPr lang="en-US" altLang="ko-KR" sz="1400" b="1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CC9C87-8C86-4559-B92C-EE70BE1CDFF5}"/>
              </a:ext>
            </a:extLst>
          </p:cNvPr>
          <p:cNvSpPr/>
          <p:nvPr/>
        </p:nvSpPr>
        <p:spPr>
          <a:xfrm>
            <a:off x="449040" y="2027916"/>
            <a:ext cx="10515600" cy="4582432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66224C-018F-4753-ACA2-DFFB923AA2E0}"/>
              </a:ext>
            </a:extLst>
          </p:cNvPr>
          <p:cNvSpPr txBox="1"/>
          <p:nvPr/>
        </p:nvSpPr>
        <p:spPr>
          <a:xfrm>
            <a:off x="449040" y="3534020"/>
            <a:ext cx="3173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· </a:t>
            </a:r>
            <a:r>
              <a:rPr lang="ko-KR" altLang="en-US" sz="1400"/>
              <a:t>혼동 행렬 </a:t>
            </a:r>
            <a:r>
              <a:rPr lang="en-US" altLang="ko-KR" sz="1400"/>
              <a:t>(confusion matrix)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5B31AA-4285-44EE-9FB8-1B9E17AA4F34}"/>
              </a:ext>
            </a:extLst>
          </p:cNvPr>
          <p:cNvSpPr txBox="1"/>
          <p:nvPr/>
        </p:nvSpPr>
        <p:spPr>
          <a:xfrm>
            <a:off x="449040" y="5020520"/>
            <a:ext cx="10404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· roc-auc score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10ADE0-02DB-498C-A600-E0DC361172CD}"/>
              </a:ext>
            </a:extLst>
          </p:cNvPr>
          <p:cNvSpPr txBox="1"/>
          <p:nvPr/>
        </p:nvSpPr>
        <p:spPr>
          <a:xfrm>
            <a:off x="7790803" y="6376635"/>
            <a:ext cx="3173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roc-auc score: 0.811</a:t>
            </a:r>
            <a:r>
              <a:rPr lang="ko-KR" altLang="en-US" sz="1400"/>
              <a:t>로</a:t>
            </a:r>
            <a:r>
              <a:rPr lang="en-US" altLang="ko-KR" sz="1400"/>
              <a:t>, </a:t>
            </a:r>
            <a:r>
              <a:rPr lang="ko-KR" altLang="en-US" sz="1400">
                <a:solidFill>
                  <a:srgbClr val="FF0000"/>
                </a:solidFill>
              </a:rPr>
              <a:t>목표치 미달</a:t>
            </a:r>
            <a:endParaRPr lang="en-US" altLang="ko-KR" sz="1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653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D127F36-85C8-46F5-9843-B92FDB148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49" y="2027916"/>
            <a:ext cx="10525125" cy="4582434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C928B47-21F5-4E42-B424-0FF039DD6237}"/>
              </a:ext>
            </a:extLst>
          </p:cNvPr>
          <p:cNvCxnSpPr>
            <a:cxnSpLocks/>
          </p:cNvCxnSpPr>
          <p:nvPr/>
        </p:nvCxnSpPr>
        <p:spPr>
          <a:xfrm>
            <a:off x="0" y="898225"/>
            <a:ext cx="12192000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C91737-A4AD-43EA-9723-D986FBA811AC}"/>
              </a:ext>
            </a:extLst>
          </p:cNvPr>
          <p:cNvSpPr txBox="1"/>
          <p:nvPr/>
        </p:nvSpPr>
        <p:spPr>
          <a:xfrm>
            <a:off x="400049" y="247650"/>
            <a:ext cx="11006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여러 알고리즘을 이용한 대출 위험도 예측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1A40D9C-FF51-412E-944E-1FFA2ED94386}"/>
              </a:ext>
            </a:extLst>
          </p:cNvPr>
          <p:cNvGrpSpPr/>
          <p:nvPr/>
        </p:nvGrpSpPr>
        <p:grpSpPr>
          <a:xfrm>
            <a:off x="171246" y="1125180"/>
            <a:ext cx="1398271" cy="334127"/>
            <a:chOff x="171246" y="1125180"/>
            <a:chExt cx="1398271" cy="33412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25B5FB44-EF57-43E4-8A64-057A774E2DFF}"/>
                </a:ext>
              </a:extLst>
            </p:cNvPr>
            <p:cNvSpPr/>
            <p:nvPr/>
          </p:nvSpPr>
          <p:spPr>
            <a:xfrm>
              <a:off x="231371" y="1125180"/>
              <a:ext cx="1267229" cy="307778"/>
            </a:xfrm>
            <a:prstGeom prst="rect">
              <a:avLst/>
            </a:prstGeom>
            <a:solidFill>
              <a:schemeClr val="bg2">
                <a:lumMod val="90000"/>
                <a:alpha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DA7D62B-EB96-48E6-8484-C89C9D6AC44B}"/>
                </a:ext>
              </a:extLst>
            </p:cNvPr>
            <p:cNvSpPr txBox="1"/>
            <p:nvPr/>
          </p:nvSpPr>
          <p:spPr>
            <a:xfrm>
              <a:off x="171246" y="1151530"/>
              <a:ext cx="13982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>
                  <a:solidFill>
                    <a:schemeClr val="accent3">
                      <a:lumMod val="75000"/>
                    </a:schemeClr>
                  </a:solidFill>
                </a:rPr>
                <a:t> Decision Tree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1DB1E05-3CA4-4154-8529-2DD51FDBFCD8}"/>
              </a:ext>
            </a:extLst>
          </p:cNvPr>
          <p:cNvSpPr txBox="1"/>
          <p:nvPr/>
        </p:nvSpPr>
        <p:spPr>
          <a:xfrm>
            <a:off x="231371" y="1630234"/>
            <a:ext cx="4097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 4. </a:t>
            </a:r>
            <a:r>
              <a:rPr lang="ko-KR" altLang="en-US" sz="1400" b="1"/>
              <a:t>결과 확인 </a:t>
            </a:r>
            <a:endParaRPr lang="en-US" altLang="ko-KR" sz="1400" b="1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CC9C87-8C86-4559-B92C-EE70BE1CDFF5}"/>
              </a:ext>
            </a:extLst>
          </p:cNvPr>
          <p:cNvSpPr/>
          <p:nvPr/>
        </p:nvSpPr>
        <p:spPr>
          <a:xfrm>
            <a:off x="400049" y="2027916"/>
            <a:ext cx="10564591" cy="4582432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779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C928B47-21F5-4E42-B424-0FF039DD6237}"/>
              </a:ext>
            </a:extLst>
          </p:cNvPr>
          <p:cNvCxnSpPr>
            <a:cxnSpLocks/>
          </p:cNvCxnSpPr>
          <p:nvPr/>
        </p:nvCxnSpPr>
        <p:spPr>
          <a:xfrm>
            <a:off x="0" y="898225"/>
            <a:ext cx="12192000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C91737-A4AD-43EA-9723-D986FBA811AC}"/>
              </a:ext>
            </a:extLst>
          </p:cNvPr>
          <p:cNvSpPr txBox="1"/>
          <p:nvPr/>
        </p:nvSpPr>
        <p:spPr>
          <a:xfrm>
            <a:off x="400049" y="247650"/>
            <a:ext cx="11006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여러 알고리즘을 이용한 대출 위험도 예측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1A40D9C-FF51-412E-944E-1FFA2ED94386}"/>
              </a:ext>
            </a:extLst>
          </p:cNvPr>
          <p:cNvGrpSpPr/>
          <p:nvPr/>
        </p:nvGrpSpPr>
        <p:grpSpPr>
          <a:xfrm>
            <a:off x="217546" y="1125181"/>
            <a:ext cx="1507082" cy="284628"/>
            <a:chOff x="217546" y="1125180"/>
            <a:chExt cx="1507082" cy="30899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25B5FB44-EF57-43E4-8A64-057A774E2DFF}"/>
                </a:ext>
              </a:extLst>
            </p:cNvPr>
            <p:cNvSpPr/>
            <p:nvPr/>
          </p:nvSpPr>
          <p:spPr>
            <a:xfrm>
              <a:off x="231371" y="1125180"/>
              <a:ext cx="1493257" cy="307769"/>
            </a:xfrm>
            <a:prstGeom prst="rect">
              <a:avLst/>
            </a:prstGeom>
            <a:solidFill>
              <a:schemeClr val="bg2">
                <a:lumMod val="90000"/>
                <a:alpha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DA7D62B-EB96-48E6-8484-C89C9D6AC44B}"/>
                </a:ext>
              </a:extLst>
            </p:cNvPr>
            <p:cNvSpPr txBox="1"/>
            <p:nvPr/>
          </p:nvSpPr>
          <p:spPr>
            <a:xfrm>
              <a:off x="217546" y="1126400"/>
              <a:ext cx="14932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>
                  <a:solidFill>
                    <a:schemeClr val="accent3">
                      <a:lumMod val="75000"/>
                    </a:schemeClr>
                  </a:solidFill>
                </a:rPr>
                <a:t> Random</a:t>
              </a:r>
              <a:r>
                <a:rPr lang="ko-KR" altLang="en-US" sz="140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n-US" altLang="ko-KR" sz="1400">
                  <a:solidFill>
                    <a:schemeClr val="accent3">
                      <a:lumMod val="75000"/>
                    </a:schemeClr>
                  </a:solidFill>
                </a:rPr>
                <a:t>Forest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1DB1E05-3CA4-4154-8529-2DD51FDBFCD8}"/>
              </a:ext>
            </a:extLst>
          </p:cNvPr>
          <p:cNvSpPr txBox="1"/>
          <p:nvPr/>
        </p:nvSpPr>
        <p:spPr>
          <a:xfrm>
            <a:off x="231371" y="1630234"/>
            <a:ext cx="2069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 1. Train-Test Set </a:t>
            </a:r>
            <a:r>
              <a:rPr lang="ko-KR" altLang="en-US" sz="1400" b="1"/>
              <a:t>분리</a:t>
            </a:r>
            <a:endParaRPr lang="en-US" altLang="ko-KR" sz="1400" b="1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EF5D7B9-3815-4592-B435-91F5C5CC0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50" y="1998169"/>
            <a:ext cx="11467699" cy="4612181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B68D71-4DE7-4791-95B2-119F94ED2C16}"/>
              </a:ext>
            </a:extLst>
          </p:cNvPr>
          <p:cNvSpPr/>
          <p:nvPr/>
        </p:nvSpPr>
        <p:spPr>
          <a:xfrm>
            <a:off x="362149" y="1998169"/>
            <a:ext cx="11467699" cy="4659339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062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50C6AB26-0650-4129-BF1C-7B3245DDB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43" y="2131554"/>
            <a:ext cx="10515600" cy="241935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C928B47-21F5-4E42-B424-0FF039DD6237}"/>
              </a:ext>
            </a:extLst>
          </p:cNvPr>
          <p:cNvCxnSpPr>
            <a:cxnSpLocks/>
          </p:cNvCxnSpPr>
          <p:nvPr/>
        </p:nvCxnSpPr>
        <p:spPr>
          <a:xfrm>
            <a:off x="0" y="898225"/>
            <a:ext cx="12192000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C91737-A4AD-43EA-9723-D986FBA811AC}"/>
              </a:ext>
            </a:extLst>
          </p:cNvPr>
          <p:cNvSpPr txBox="1"/>
          <p:nvPr/>
        </p:nvSpPr>
        <p:spPr>
          <a:xfrm>
            <a:off x="400049" y="247650"/>
            <a:ext cx="11006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여러 알고리즘을 이용한 대출 위험도 예측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DB1E05-3CA4-4154-8529-2DD51FDBFCD8}"/>
              </a:ext>
            </a:extLst>
          </p:cNvPr>
          <p:cNvSpPr txBox="1"/>
          <p:nvPr/>
        </p:nvSpPr>
        <p:spPr>
          <a:xfrm>
            <a:off x="231371" y="1630234"/>
            <a:ext cx="2069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 2. Pipeline </a:t>
            </a:r>
            <a:r>
              <a:rPr lang="ko-KR" altLang="en-US" sz="1400" b="1"/>
              <a:t>생성</a:t>
            </a:r>
            <a:endParaRPr lang="en-US" altLang="ko-KR" sz="1400" b="1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CC9C87-8C86-4559-B92C-EE70BE1CDFF5}"/>
              </a:ext>
            </a:extLst>
          </p:cNvPr>
          <p:cNvSpPr/>
          <p:nvPr/>
        </p:nvSpPr>
        <p:spPr>
          <a:xfrm>
            <a:off x="393218" y="2131555"/>
            <a:ext cx="10550525" cy="241935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54B81AC-B730-42DD-97C1-E47245D01F75}"/>
              </a:ext>
            </a:extLst>
          </p:cNvPr>
          <p:cNvGrpSpPr/>
          <p:nvPr/>
        </p:nvGrpSpPr>
        <p:grpSpPr>
          <a:xfrm>
            <a:off x="217546" y="1125181"/>
            <a:ext cx="1507082" cy="284628"/>
            <a:chOff x="217546" y="1125180"/>
            <a:chExt cx="1507082" cy="308997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9A2EF19-20E5-4513-8F54-735CCADD5C84}"/>
                </a:ext>
              </a:extLst>
            </p:cNvPr>
            <p:cNvSpPr/>
            <p:nvPr/>
          </p:nvSpPr>
          <p:spPr>
            <a:xfrm>
              <a:off x="231371" y="1125180"/>
              <a:ext cx="1493257" cy="307769"/>
            </a:xfrm>
            <a:prstGeom prst="rect">
              <a:avLst/>
            </a:prstGeom>
            <a:solidFill>
              <a:schemeClr val="bg2">
                <a:lumMod val="90000"/>
                <a:alpha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528DAA8-CB5C-4574-B801-ACCE17F98E4C}"/>
                </a:ext>
              </a:extLst>
            </p:cNvPr>
            <p:cNvSpPr txBox="1"/>
            <p:nvPr/>
          </p:nvSpPr>
          <p:spPr>
            <a:xfrm>
              <a:off x="217546" y="1126400"/>
              <a:ext cx="14932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>
                  <a:solidFill>
                    <a:schemeClr val="accent3">
                      <a:lumMod val="75000"/>
                    </a:schemeClr>
                  </a:solidFill>
                </a:rPr>
                <a:t> Random</a:t>
              </a:r>
              <a:r>
                <a:rPr lang="ko-KR" altLang="en-US" sz="140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n-US" altLang="ko-KR" sz="1400">
                  <a:solidFill>
                    <a:schemeClr val="accent3">
                      <a:lumMod val="75000"/>
                    </a:schemeClr>
                  </a:solidFill>
                </a:rPr>
                <a:t>Forest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2632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2BDF9915-5E33-41BF-9EAF-9684C0937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40" y="2057934"/>
            <a:ext cx="11200936" cy="4191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C928B47-21F5-4E42-B424-0FF039DD6237}"/>
              </a:ext>
            </a:extLst>
          </p:cNvPr>
          <p:cNvCxnSpPr>
            <a:cxnSpLocks/>
          </p:cNvCxnSpPr>
          <p:nvPr/>
        </p:nvCxnSpPr>
        <p:spPr>
          <a:xfrm>
            <a:off x="0" y="898225"/>
            <a:ext cx="12192000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C91737-A4AD-43EA-9723-D986FBA811AC}"/>
              </a:ext>
            </a:extLst>
          </p:cNvPr>
          <p:cNvSpPr txBox="1"/>
          <p:nvPr/>
        </p:nvSpPr>
        <p:spPr>
          <a:xfrm>
            <a:off x="400049" y="247650"/>
            <a:ext cx="11006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여러 알고리즘을 이용한 대출 위험도 예측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DB1E05-3CA4-4154-8529-2DD51FDBFCD8}"/>
              </a:ext>
            </a:extLst>
          </p:cNvPr>
          <p:cNvSpPr txBox="1"/>
          <p:nvPr/>
        </p:nvSpPr>
        <p:spPr>
          <a:xfrm>
            <a:off x="231371" y="1630234"/>
            <a:ext cx="4097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 3. GirdSearch</a:t>
            </a:r>
            <a:r>
              <a:rPr lang="ko-KR" altLang="en-US" sz="1400" b="1"/>
              <a:t>를 이용한 </a:t>
            </a:r>
            <a:r>
              <a:rPr lang="en-US" altLang="ko-KR" sz="1400" b="1"/>
              <a:t>Pipeline </a:t>
            </a:r>
            <a:r>
              <a:rPr lang="ko-KR" altLang="en-US" sz="1400" b="1"/>
              <a:t>학습</a:t>
            </a:r>
            <a:endParaRPr lang="en-US" altLang="ko-KR" sz="1400" b="1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CC9C87-8C86-4559-B92C-EE70BE1CDFF5}"/>
              </a:ext>
            </a:extLst>
          </p:cNvPr>
          <p:cNvSpPr/>
          <p:nvPr/>
        </p:nvSpPr>
        <p:spPr>
          <a:xfrm>
            <a:off x="449040" y="2027916"/>
            <a:ext cx="11200936" cy="4221018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E521BAF-9657-40C0-A9C1-75A2D7A685B9}"/>
              </a:ext>
            </a:extLst>
          </p:cNvPr>
          <p:cNvGrpSpPr/>
          <p:nvPr/>
        </p:nvGrpSpPr>
        <p:grpSpPr>
          <a:xfrm>
            <a:off x="217546" y="1125181"/>
            <a:ext cx="1507082" cy="284628"/>
            <a:chOff x="217546" y="1125180"/>
            <a:chExt cx="1507082" cy="308997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4E38F32-AEB8-48FF-A0C7-57B881EEA377}"/>
                </a:ext>
              </a:extLst>
            </p:cNvPr>
            <p:cNvSpPr/>
            <p:nvPr/>
          </p:nvSpPr>
          <p:spPr>
            <a:xfrm>
              <a:off x="231371" y="1125180"/>
              <a:ext cx="1493257" cy="307769"/>
            </a:xfrm>
            <a:prstGeom prst="rect">
              <a:avLst/>
            </a:prstGeom>
            <a:solidFill>
              <a:schemeClr val="bg2">
                <a:lumMod val="90000"/>
                <a:alpha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0CEECCA-F634-48D6-88E3-95ADE7B6DE04}"/>
                </a:ext>
              </a:extLst>
            </p:cNvPr>
            <p:cNvSpPr txBox="1"/>
            <p:nvPr/>
          </p:nvSpPr>
          <p:spPr>
            <a:xfrm>
              <a:off x="217546" y="1126400"/>
              <a:ext cx="14932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>
                  <a:solidFill>
                    <a:schemeClr val="accent3">
                      <a:lumMod val="75000"/>
                    </a:schemeClr>
                  </a:solidFill>
                </a:rPr>
                <a:t> Random</a:t>
              </a:r>
              <a:r>
                <a:rPr lang="ko-KR" altLang="en-US" sz="140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n-US" altLang="ko-KR" sz="1400">
                  <a:solidFill>
                    <a:schemeClr val="accent3">
                      <a:lumMod val="75000"/>
                    </a:schemeClr>
                  </a:solidFill>
                </a:rPr>
                <a:t>Forest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8290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C928B47-21F5-4E42-B424-0FF039DD6237}"/>
              </a:ext>
            </a:extLst>
          </p:cNvPr>
          <p:cNvCxnSpPr>
            <a:cxnSpLocks/>
          </p:cNvCxnSpPr>
          <p:nvPr/>
        </p:nvCxnSpPr>
        <p:spPr>
          <a:xfrm>
            <a:off x="0" y="898225"/>
            <a:ext cx="12192000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C91737-A4AD-43EA-9723-D986FBA811AC}"/>
              </a:ext>
            </a:extLst>
          </p:cNvPr>
          <p:cNvSpPr txBox="1"/>
          <p:nvPr/>
        </p:nvSpPr>
        <p:spPr>
          <a:xfrm>
            <a:off x="400050" y="247650"/>
            <a:ext cx="1047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목차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A7D62B-EB96-48E6-8484-C89C9D6AC44B}"/>
              </a:ext>
            </a:extLst>
          </p:cNvPr>
          <p:cNvSpPr txBox="1"/>
          <p:nvPr/>
        </p:nvSpPr>
        <p:spPr>
          <a:xfrm>
            <a:off x="400049" y="1119278"/>
            <a:ext cx="113633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0. </a:t>
            </a:r>
            <a:r>
              <a:rPr lang="ko-KR" altLang="en-US"/>
              <a:t>해당 문제는 어떤 알고리즘을 사용해야 하는가 </a:t>
            </a:r>
            <a:r>
              <a:rPr lang="en-US" altLang="ko-KR"/>
              <a:t>? </a:t>
            </a:r>
          </a:p>
          <a:p>
            <a:endParaRPr lang="en-US" altLang="ko-KR"/>
          </a:p>
          <a:p>
            <a:r>
              <a:rPr lang="en-US" altLang="ko-KR"/>
              <a:t> 1. </a:t>
            </a:r>
            <a:r>
              <a:rPr lang="ko-KR" altLang="en-US"/>
              <a:t>문제 정의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 2. </a:t>
            </a:r>
            <a:r>
              <a:rPr lang="ko-KR" altLang="en-US"/>
              <a:t>사용 데이터셋 분석 </a:t>
            </a:r>
            <a:r>
              <a:rPr lang="en-US" altLang="ko-KR"/>
              <a:t>(EDA)</a:t>
            </a:r>
          </a:p>
          <a:p>
            <a:endParaRPr lang="en-US" altLang="ko-KR"/>
          </a:p>
          <a:p>
            <a:r>
              <a:rPr lang="en-US" altLang="ko-KR"/>
              <a:t> 3. </a:t>
            </a:r>
            <a:r>
              <a:rPr lang="ko-KR" altLang="en-US"/>
              <a:t>여러 알고리즘을 이용한 대출 위험도 예측 </a:t>
            </a:r>
            <a:endParaRPr lang="en-US" altLang="ko-KR"/>
          </a:p>
          <a:p>
            <a:r>
              <a:rPr lang="en-US" altLang="ko-KR"/>
              <a:t> 1) DecisionTree</a:t>
            </a:r>
            <a:r>
              <a:rPr lang="ko-KR" altLang="en-US"/>
              <a:t> </a:t>
            </a:r>
            <a:endParaRPr lang="en-US" altLang="ko-KR"/>
          </a:p>
          <a:p>
            <a:r>
              <a:rPr lang="en-US" altLang="ko-KR"/>
              <a:t> 2) RandomForest</a:t>
            </a:r>
          </a:p>
          <a:p>
            <a:r>
              <a:rPr lang="en-US" altLang="ko-KR"/>
              <a:t> 3) KNN </a:t>
            </a:r>
          </a:p>
          <a:p>
            <a:r>
              <a:rPr lang="en-US" altLang="ko-KR"/>
              <a:t> 4) SVM</a:t>
            </a:r>
          </a:p>
          <a:p>
            <a:endParaRPr lang="en-US" altLang="ko-KR"/>
          </a:p>
          <a:p>
            <a:r>
              <a:rPr lang="en-US" altLang="ko-KR"/>
              <a:t> 4. </a:t>
            </a:r>
            <a:r>
              <a:rPr lang="ko-KR" altLang="en-US"/>
              <a:t>결과 </a:t>
            </a:r>
            <a:endParaRPr lang="en-US" altLang="ko-KR"/>
          </a:p>
          <a:p>
            <a:r>
              <a:rPr lang="en-US" altLang="ko-KR"/>
              <a:t> 1) </a:t>
            </a:r>
            <a:r>
              <a:rPr lang="ko-KR" altLang="en-US"/>
              <a:t>내용 정리</a:t>
            </a:r>
            <a:endParaRPr lang="en-US" altLang="ko-KR"/>
          </a:p>
          <a:p>
            <a:r>
              <a:rPr lang="en-US" altLang="ko-KR"/>
              <a:t> 2) </a:t>
            </a:r>
            <a:r>
              <a:rPr lang="ko-KR" altLang="en-US"/>
              <a:t>당면했던 문제점 </a:t>
            </a:r>
            <a:endParaRPr lang="en-US" altLang="ko-KR"/>
          </a:p>
          <a:p>
            <a:r>
              <a:rPr lang="en-US" altLang="ko-KR"/>
              <a:t> 3) </a:t>
            </a:r>
            <a:r>
              <a:rPr lang="ko-KR" altLang="en-US"/>
              <a:t>해결 방법 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18591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CFA82CB5-C3DE-4546-BF89-641D556E5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564" y="5346637"/>
            <a:ext cx="10534650" cy="128020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F720ACE-6927-44C9-ACEE-2D16DF885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49" y="3906727"/>
            <a:ext cx="10534650" cy="9656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F02DECE-E6B7-4443-B54B-BBE06E540C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040" y="2028398"/>
            <a:ext cx="10544175" cy="135255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C928B47-21F5-4E42-B424-0FF039DD6237}"/>
              </a:ext>
            </a:extLst>
          </p:cNvPr>
          <p:cNvCxnSpPr>
            <a:cxnSpLocks/>
          </p:cNvCxnSpPr>
          <p:nvPr/>
        </p:nvCxnSpPr>
        <p:spPr>
          <a:xfrm>
            <a:off x="0" y="898225"/>
            <a:ext cx="12192000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C91737-A4AD-43EA-9723-D986FBA811AC}"/>
              </a:ext>
            </a:extLst>
          </p:cNvPr>
          <p:cNvSpPr txBox="1"/>
          <p:nvPr/>
        </p:nvSpPr>
        <p:spPr>
          <a:xfrm>
            <a:off x="400049" y="247650"/>
            <a:ext cx="11006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여러 알고리즘을 이용한 대출 위험도 예측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DB1E05-3CA4-4154-8529-2DD51FDBFCD8}"/>
              </a:ext>
            </a:extLst>
          </p:cNvPr>
          <p:cNvSpPr txBox="1"/>
          <p:nvPr/>
        </p:nvSpPr>
        <p:spPr>
          <a:xfrm>
            <a:off x="231371" y="1630234"/>
            <a:ext cx="4097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 4. </a:t>
            </a:r>
            <a:r>
              <a:rPr lang="ko-KR" altLang="en-US" sz="1400" b="1"/>
              <a:t>결과 확인 </a:t>
            </a:r>
            <a:endParaRPr lang="en-US" altLang="ko-KR" sz="1400" b="1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CC9C87-8C86-4559-B92C-EE70BE1CDFF5}"/>
              </a:ext>
            </a:extLst>
          </p:cNvPr>
          <p:cNvSpPr/>
          <p:nvPr/>
        </p:nvSpPr>
        <p:spPr>
          <a:xfrm>
            <a:off x="400049" y="2027916"/>
            <a:ext cx="10593165" cy="459892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66224C-018F-4753-ACA2-DFFB923AA2E0}"/>
              </a:ext>
            </a:extLst>
          </p:cNvPr>
          <p:cNvSpPr txBox="1"/>
          <p:nvPr/>
        </p:nvSpPr>
        <p:spPr>
          <a:xfrm>
            <a:off x="449040" y="3534020"/>
            <a:ext cx="3173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· </a:t>
            </a:r>
            <a:r>
              <a:rPr lang="ko-KR" altLang="en-US" sz="1400"/>
              <a:t>혼동 행렬 </a:t>
            </a:r>
            <a:r>
              <a:rPr lang="en-US" altLang="ko-KR" sz="1400"/>
              <a:t>(confusion matrix)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5B31AA-4285-44EE-9FB8-1B9E17AA4F34}"/>
              </a:ext>
            </a:extLst>
          </p:cNvPr>
          <p:cNvSpPr txBox="1"/>
          <p:nvPr/>
        </p:nvSpPr>
        <p:spPr>
          <a:xfrm>
            <a:off x="449040" y="5020520"/>
            <a:ext cx="10404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· roc-auc score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10ADE0-02DB-498C-A600-E0DC361172CD}"/>
              </a:ext>
            </a:extLst>
          </p:cNvPr>
          <p:cNvSpPr txBox="1"/>
          <p:nvPr/>
        </p:nvSpPr>
        <p:spPr>
          <a:xfrm>
            <a:off x="7453745" y="6376635"/>
            <a:ext cx="3510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roc-auc score: 0.846 .. </a:t>
            </a:r>
            <a:r>
              <a:rPr lang="ko-KR" altLang="en-US" sz="1400"/>
              <a:t>조정하여 </a:t>
            </a:r>
            <a:r>
              <a:rPr lang="en-US" altLang="ko-KR" sz="1400"/>
              <a:t>8.5 </a:t>
            </a:r>
            <a:r>
              <a:rPr lang="ko-KR" altLang="en-US" sz="1400"/>
              <a:t>도달</a:t>
            </a:r>
            <a:endParaRPr lang="en-US" altLang="ko-KR" sz="1400">
              <a:solidFill>
                <a:srgbClr val="FF0000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433A6E0-056F-4C1A-8F19-587EA3CB35D4}"/>
              </a:ext>
            </a:extLst>
          </p:cNvPr>
          <p:cNvGrpSpPr/>
          <p:nvPr/>
        </p:nvGrpSpPr>
        <p:grpSpPr>
          <a:xfrm>
            <a:off x="217546" y="1125181"/>
            <a:ext cx="1507082" cy="284628"/>
            <a:chOff x="217546" y="1125180"/>
            <a:chExt cx="1507082" cy="308997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95FFEAA-1E3E-4983-9393-04EC094AB358}"/>
                </a:ext>
              </a:extLst>
            </p:cNvPr>
            <p:cNvSpPr/>
            <p:nvPr/>
          </p:nvSpPr>
          <p:spPr>
            <a:xfrm>
              <a:off x="231371" y="1125180"/>
              <a:ext cx="1493257" cy="307769"/>
            </a:xfrm>
            <a:prstGeom prst="rect">
              <a:avLst/>
            </a:prstGeom>
            <a:solidFill>
              <a:schemeClr val="bg2">
                <a:lumMod val="90000"/>
                <a:alpha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3EF325B-D075-419C-A5D4-D28E557B8FA7}"/>
                </a:ext>
              </a:extLst>
            </p:cNvPr>
            <p:cNvSpPr txBox="1"/>
            <p:nvPr/>
          </p:nvSpPr>
          <p:spPr>
            <a:xfrm>
              <a:off x="217546" y="1126400"/>
              <a:ext cx="14932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>
                  <a:solidFill>
                    <a:schemeClr val="accent3">
                      <a:lumMod val="75000"/>
                    </a:schemeClr>
                  </a:solidFill>
                </a:rPr>
                <a:t> Random</a:t>
              </a:r>
              <a:r>
                <a:rPr lang="ko-KR" altLang="en-US" sz="140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n-US" altLang="ko-KR" sz="1400">
                  <a:solidFill>
                    <a:schemeClr val="accent3">
                      <a:lumMod val="75000"/>
                    </a:schemeClr>
                  </a:solidFill>
                </a:rPr>
                <a:t>Forest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135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446197D-7A7E-4750-BF1A-34F6FE682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49" y="2027916"/>
            <a:ext cx="10525125" cy="4446775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C928B47-21F5-4E42-B424-0FF039DD6237}"/>
              </a:ext>
            </a:extLst>
          </p:cNvPr>
          <p:cNvCxnSpPr>
            <a:cxnSpLocks/>
          </p:cNvCxnSpPr>
          <p:nvPr/>
        </p:nvCxnSpPr>
        <p:spPr>
          <a:xfrm>
            <a:off x="0" y="898225"/>
            <a:ext cx="12192000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C91737-A4AD-43EA-9723-D986FBA811AC}"/>
              </a:ext>
            </a:extLst>
          </p:cNvPr>
          <p:cNvSpPr txBox="1"/>
          <p:nvPr/>
        </p:nvSpPr>
        <p:spPr>
          <a:xfrm>
            <a:off x="400049" y="247650"/>
            <a:ext cx="11006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여러 알고리즘을 이용한 대출 위험도 예측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DB1E05-3CA4-4154-8529-2DD51FDBFCD8}"/>
              </a:ext>
            </a:extLst>
          </p:cNvPr>
          <p:cNvSpPr txBox="1"/>
          <p:nvPr/>
        </p:nvSpPr>
        <p:spPr>
          <a:xfrm>
            <a:off x="231371" y="1630234"/>
            <a:ext cx="4097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 4. </a:t>
            </a:r>
            <a:r>
              <a:rPr lang="ko-KR" altLang="en-US" sz="1400" b="1"/>
              <a:t>결과 확인 </a:t>
            </a:r>
            <a:endParaRPr lang="en-US" altLang="ko-KR" sz="1400" b="1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CC9C87-8C86-4559-B92C-EE70BE1CDFF5}"/>
              </a:ext>
            </a:extLst>
          </p:cNvPr>
          <p:cNvSpPr/>
          <p:nvPr/>
        </p:nvSpPr>
        <p:spPr>
          <a:xfrm>
            <a:off x="400049" y="2027915"/>
            <a:ext cx="10564591" cy="4446775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75711AE-4F86-48F6-9A1A-6141EFD9FA18}"/>
              </a:ext>
            </a:extLst>
          </p:cNvPr>
          <p:cNvGrpSpPr/>
          <p:nvPr/>
        </p:nvGrpSpPr>
        <p:grpSpPr>
          <a:xfrm>
            <a:off x="217546" y="1125181"/>
            <a:ext cx="1507082" cy="284628"/>
            <a:chOff x="217546" y="1125180"/>
            <a:chExt cx="1507082" cy="308997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1D60271-5F69-4ABB-BFCB-8C9040E6D4DA}"/>
                </a:ext>
              </a:extLst>
            </p:cNvPr>
            <p:cNvSpPr/>
            <p:nvPr/>
          </p:nvSpPr>
          <p:spPr>
            <a:xfrm>
              <a:off x="231371" y="1125180"/>
              <a:ext cx="1493257" cy="307769"/>
            </a:xfrm>
            <a:prstGeom prst="rect">
              <a:avLst/>
            </a:prstGeom>
            <a:solidFill>
              <a:schemeClr val="bg2">
                <a:lumMod val="90000"/>
                <a:alpha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C1DC71D-453E-40A1-832D-42A2F154EBCA}"/>
                </a:ext>
              </a:extLst>
            </p:cNvPr>
            <p:cNvSpPr txBox="1"/>
            <p:nvPr/>
          </p:nvSpPr>
          <p:spPr>
            <a:xfrm>
              <a:off x="217546" y="1126400"/>
              <a:ext cx="14932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>
                  <a:solidFill>
                    <a:schemeClr val="accent3">
                      <a:lumMod val="75000"/>
                    </a:schemeClr>
                  </a:solidFill>
                </a:rPr>
                <a:t> Random</a:t>
              </a:r>
              <a:r>
                <a:rPr lang="ko-KR" altLang="en-US" sz="140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n-US" altLang="ko-KR" sz="1400">
                  <a:solidFill>
                    <a:schemeClr val="accent3">
                      <a:lumMod val="75000"/>
                    </a:schemeClr>
                  </a:solidFill>
                </a:rPr>
                <a:t>Forest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780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C928B47-21F5-4E42-B424-0FF039DD6237}"/>
              </a:ext>
            </a:extLst>
          </p:cNvPr>
          <p:cNvCxnSpPr>
            <a:cxnSpLocks/>
          </p:cNvCxnSpPr>
          <p:nvPr/>
        </p:nvCxnSpPr>
        <p:spPr>
          <a:xfrm>
            <a:off x="0" y="898225"/>
            <a:ext cx="12192000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C91737-A4AD-43EA-9723-D986FBA811AC}"/>
              </a:ext>
            </a:extLst>
          </p:cNvPr>
          <p:cNvSpPr txBox="1"/>
          <p:nvPr/>
        </p:nvSpPr>
        <p:spPr>
          <a:xfrm>
            <a:off x="400049" y="247650"/>
            <a:ext cx="11006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여러 알고리즘을 이용한 대출 위험도 예측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1A40D9C-FF51-412E-944E-1FFA2ED94386}"/>
              </a:ext>
            </a:extLst>
          </p:cNvPr>
          <p:cNvGrpSpPr/>
          <p:nvPr/>
        </p:nvGrpSpPr>
        <p:grpSpPr>
          <a:xfrm>
            <a:off x="217546" y="1125183"/>
            <a:ext cx="655290" cy="307776"/>
            <a:chOff x="217546" y="1125180"/>
            <a:chExt cx="1507082" cy="33534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25B5FB44-EF57-43E4-8A64-057A774E2DFF}"/>
                </a:ext>
              </a:extLst>
            </p:cNvPr>
            <p:cNvSpPr/>
            <p:nvPr/>
          </p:nvSpPr>
          <p:spPr>
            <a:xfrm>
              <a:off x="231371" y="1125180"/>
              <a:ext cx="1493257" cy="307769"/>
            </a:xfrm>
            <a:prstGeom prst="rect">
              <a:avLst/>
            </a:prstGeom>
            <a:solidFill>
              <a:schemeClr val="bg2">
                <a:lumMod val="90000"/>
                <a:alpha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DA7D62B-EB96-48E6-8484-C89C9D6AC44B}"/>
                </a:ext>
              </a:extLst>
            </p:cNvPr>
            <p:cNvSpPr txBox="1"/>
            <p:nvPr/>
          </p:nvSpPr>
          <p:spPr>
            <a:xfrm>
              <a:off x="217546" y="1126400"/>
              <a:ext cx="1493257" cy="3341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>
                  <a:solidFill>
                    <a:schemeClr val="accent3">
                      <a:lumMod val="75000"/>
                    </a:schemeClr>
                  </a:solidFill>
                </a:rPr>
                <a:t> KNN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1DB1E05-3CA4-4154-8529-2DD51FDBFCD8}"/>
              </a:ext>
            </a:extLst>
          </p:cNvPr>
          <p:cNvSpPr txBox="1"/>
          <p:nvPr/>
        </p:nvSpPr>
        <p:spPr>
          <a:xfrm>
            <a:off x="231371" y="1630234"/>
            <a:ext cx="2069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 1. Train-Test Set </a:t>
            </a:r>
            <a:r>
              <a:rPr lang="ko-KR" altLang="en-US" sz="1400" b="1"/>
              <a:t>분리</a:t>
            </a:r>
            <a:endParaRPr lang="en-US" altLang="ko-KR" sz="1400" b="1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EF5D7B9-3815-4592-B435-91F5C5CC0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50" y="1998169"/>
            <a:ext cx="11467699" cy="4612181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B68D71-4DE7-4791-95B2-119F94ED2C16}"/>
              </a:ext>
            </a:extLst>
          </p:cNvPr>
          <p:cNvSpPr/>
          <p:nvPr/>
        </p:nvSpPr>
        <p:spPr>
          <a:xfrm>
            <a:off x="362149" y="1998169"/>
            <a:ext cx="11467699" cy="4659339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5268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356F90E-E800-4FD7-9A31-722B0A82E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43" y="2160597"/>
            <a:ext cx="10506075" cy="2217439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C928B47-21F5-4E42-B424-0FF039DD6237}"/>
              </a:ext>
            </a:extLst>
          </p:cNvPr>
          <p:cNvCxnSpPr>
            <a:cxnSpLocks/>
          </p:cNvCxnSpPr>
          <p:nvPr/>
        </p:nvCxnSpPr>
        <p:spPr>
          <a:xfrm>
            <a:off x="0" y="898225"/>
            <a:ext cx="12192000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C91737-A4AD-43EA-9723-D986FBA811AC}"/>
              </a:ext>
            </a:extLst>
          </p:cNvPr>
          <p:cNvSpPr txBox="1"/>
          <p:nvPr/>
        </p:nvSpPr>
        <p:spPr>
          <a:xfrm>
            <a:off x="400049" y="247650"/>
            <a:ext cx="11006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여러 알고리즘을 이용한 대출 위험도 예측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DB1E05-3CA4-4154-8529-2DD51FDBFCD8}"/>
              </a:ext>
            </a:extLst>
          </p:cNvPr>
          <p:cNvSpPr txBox="1"/>
          <p:nvPr/>
        </p:nvSpPr>
        <p:spPr>
          <a:xfrm>
            <a:off x="231371" y="1630234"/>
            <a:ext cx="2069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 2. Pipeline </a:t>
            </a:r>
            <a:r>
              <a:rPr lang="ko-KR" altLang="en-US" sz="1400" b="1"/>
              <a:t>생성</a:t>
            </a:r>
            <a:endParaRPr lang="en-US" altLang="ko-KR" sz="1400" b="1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CC9C87-8C86-4559-B92C-EE70BE1CDFF5}"/>
              </a:ext>
            </a:extLst>
          </p:cNvPr>
          <p:cNvSpPr/>
          <p:nvPr/>
        </p:nvSpPr>
        <p:spPr>
          <a:xfrm>
            <a:off x="400049" y="2135286"/>
            <a:ext cx="10550525" cy="224275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FFC3B4B-61B0-4B63-B7A9-4146A1A76CEF}"/>
              </a:ext>
            </a:extLst>
          </p:cNvPr>
          <p:cNvGrpSpPr/>
          <p:nvPr/>
        </p:nvGrpSpPr>
        <p:grpSpPr>
          <a:xfrm>
            <a:off x="217546" y="1125183"/>
            <a:ext cx="655290" cy="307776"/>
            <a:chOff x="217546" y="1125180"/>
            <a:chExt cx="1507082" cy="33534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1EFDCD2-D415-4578-8200-84665E48E7A7}"/>
                </a:ext>
              </a:extLst>
            </p:cNvPr>
            <p:cNvSpPr/>
            <p:nvPr/>
          </p:nvSpPr>
          <p:spPr>
            <a:xfrm>
              <a:off x="231371" y="1125180"/>
              <a:ext cx="1493257" cy="307769"/>
            </a:xfrm>
            <a:prstGeom prst="rect">
              <a:avLst/>
            </a:prstGeom>
            <a:solidFill>
              <a:schemeClr val="bg2">
                <a:lumMod val="90000"/>
                <a:alpha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BE0D41A-85F6-4C94-9588-51814A8F5C10}"/>
                </a:ext>
              </a:extLst>
            </p:cNvPr>
            <p:cNvSpPr txBox="1"/>
            <p:nvPr/>
          </p:nvSpPr>
          <p:spPr>
            <a:xfrm>
              <a:off x="217546" y="1126400"/>
              <a:ext cx="1493257" cy="3341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>
                  <a:solidFill>
                    <a:schemeClr val="accent3">
                      <a:lumMod val="75000"/>
                    </a:schemeClr>
                  </a:solidFill>
                </a:rPr>
                <a:t> KNN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52137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7BDF336-B818-49FC-A259-9357E71BD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40" y="2027916"/>
            <a:ext cx="11200936" cy="3597027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C928B47-21F5-4E42-B424-0FF039DD6237}"/>
              </a:ext>
            </a:extLst>
          </p:cNvPr>
          <p:cNvCxnSpPr>
            <a:cxnSpLocks/>
          </p:cNvCxnSpPr>
          <p:nvPr/>
        </p:nvCxnSpPr>
        <p:spPr>
          <a:xfrm>
            <a:off x="0" y="898225"/>
            <a:ext cx="12192000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C91737-A4AD-43EA-9723-D986FBA811AC}"/>
              </a:ext>
            </a:extLst>
          </p:cNvPr>
          <p:cNvSpPr txBox="1"/>
          <p:nvPr/>
        </p:nvSpPr>
        <p:spPr>
          <a:xfrm>
            <a:off x="400049" y="247650"/>
            <a:ext cx="11006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여러 알고리즘을 이용한 대출 위험도 예측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DB1E05-3CA4-4154-8529-2DD51FDBFCD8}"/>
              </a:ext>
            </a:extLst>
          </p:cNvPr>
          <p:cNvSpPr txBox="1"/>
          <p:nvPr/>
        </p:nvSpPr>
        <p:spPr>
          <a:xfrm>
            <a:off x="231371" y="1630234"/>
            <a:ext cx="4097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 3. GirdSearch</a:t>
            </a:r>
            <a:r>
              <a:rPr lang="ko-KR" altLang="en-US" sz="1400" b="1"/>
              <a:t>를 이용한 </a:t>
            </a:r>
            <a:r>
              <a:rPr lang="en-US" altLang="ko-KR" sz="1400" b="1"/>
              <a:t>Pipeline </a:t>
            </a:r>
            <a:r>
              <a:rPr lang="ko-KR" altLang="en-US" sz="1400" b="1"/>
              <a:t>학습</a:t>
            </a:r>
            <a:endParaRPr lang="en-US" altLang="ko-KR" sz="1400" b="1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CC9C87-8C86-4559-B92C-EE70BE1CDFF5}"/>
              </a:ext>
            </a:extLst>
          </p:cNvPr>
          <p:cNvSpPr/>
          <p:nvPr/>
        </p:nvSpPr>
        <p:spPr>
          <a:xfrm>
            <a:off x="449040" y="2027916"/>
            <a:ext cx="11200936" cy="3597027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43152AA-EC9A-4C54-83B4-95E5944E6337}"/>
              </a:ext>
            </a:extLst>
          </p:cNvPr>
          <p:cNvGrpSpPr/>
          <p:nvPr/>
        </p:nvGrpSpPr>
        <p:grpSpPr>
          <a:xfrm>
            <a:off x="217546" y="1125183"/>
            <a:ext cx="655290" cy="307776"/>
            <a:chOff x="217546" y="1125180"/>
            <a:chExt cx="1507082" cy="33534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16C36A7-FAF9-4A92-AC6A-6C7A1BF299D2}"/>
                </a:ext>
              </a:extLst>
            </p:cNvPr>
            <p:cNvSpPr/>
            <p:nvPr/>
          </p:nvSpPr>
          <p:spPr>
            <a:xfrm>
              <a:off x="231371" y="1125180"/>
              <a:ext cx="1493257" cy="307769"/>
            </a:xfrm>
            <a:prstGeom prst="rect">
              <a:avLst/>
            </a:prstGeom>
            <a:solidFill>
              <a:schemeClr val="bg2">
                <a:lumMod val="90000"/>
                <a:alpha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3DB896-2E37-4761-8903-7520776B8143}"/>
                </a:ext>
              </a:extLst>
            </p:cNvPr>
            <p:cNvSpPr txBox="1"/>
            <p:nvPr/>
          </p:nvSpPr>
          <p:spPr>
            <a:xfrm>
              <a:off x="217546" y="1126400"/>
              <a:ext cx="1493257" cy="3341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>
                  <a:solidFill>
                    <a:schemeClr val="accent3">
                      <a:lumMod val="75000"/>
                    </a:schemeClr>
                  </a:solidFill>
                </a:rPr>
                <a:t> KNN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80690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8530567-FCDB-4A70-9B76-4190E91B4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89" y="5299331"/>
            <a:ext cx="10525125" cy="13049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6632860-56CF-4040-AB7A-3D91CF57B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88" y="3903529"/>
            <a:ext cx="10450549" cy="9656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F02DECE-E6B7-4443-B54B-BBE06E540C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040" y="2028398"/>
            <a:ext cx="10544175" cy="135255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C928B47-21F5-4E42-B424-0FF039DD6237}"/>
              </a:ext>
            </a:extLst>
          </p:cNvPr>
          <p:cNvCxnSpPr>
            <a:cxnSpLocks/>
          </p:cNvCxnSpPr>
          <p:nvPr/>
        </p:nvCxnSpPr>
        <p:spPr>
          <a:xfrm>
            <a:off x="0" y="898225"/>
            <a:ext cx="12192000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C91737-A4AD-43EA-9723-D986FBA811AC}"/>
              </a:ext>
            </a:extLst>
          </p:cNvPr>
          <p:cNvSpPr txBox="1"/>
          <p:nvPr/>
        </p:nvSpPr>
        <p:spPr>
          <a:xfrm>
            <a:off x="400049" y="247650"/>
            <a:ext cx="11006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여러 알고리즘을 이용한 대출 위험도 예측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DB1E05-3CA4-4154-8529-2DD51FDBFCD8}"/>
              </a:ext>
            </a:extLst>
          </p:cNvPr>
          <p:cNvSpPr txBox="1"/>
          <p:nvPr/>
        </p:nvSpPr>
        <p:spPr>
          <a:xfrm>
            <a:off x="231371" y="1630234"/>
            <a:ext cx="4097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 4. </a:t>
            </a:r>
            <a:r>
              <a:rPr lang="ko-KR" altLang="en-US" sz="1400" b="1"/>
              <a:t>결과 확인 </a:t>
            </a:r>
            <a:endParaRPr lang="en-US" altLang="ko-KR" sz="1400" b="1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CC9C87-8C86-4559-B92C-EE70BE1CDFF5}"/>
              </a:ext>
            </a:extLst>
          </p:cNvPr>
          <p:cNvSpPr/>
          <p:nvPr/>
        </p:nvSpPr>
        <p:spPr>
          <a:xfrm>
            <a:off x="449040" y="2027916"/>
            <a:ext cx="10544174" cy="4576339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66224C-018F-4753-ACA2-DFFB923AA2E0}"/>
              </a:ext>
            </a:extLst>
          </p:cNvPr>
          <p:cNvSpPr txBox="1"/>
          <p:nvPr/>
        </p:nvSpPr>
        <p:spPr>
          <a:xfrm>
            <a:off x="449040" y="3534020"/>
            <a:ext cx="3173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· </a:t>
            </a:r>
            <a:r>
              <a:rPr lang="ko-KR" altLang="en-US" sz="1400"/>
              <a:t>혼동 행렬 </a:t>
            </a:r>
            <a:r>
              <a:rPr lang="en-US" altLang="ko-KR" sz="1400"/>
              <a:t>(confusion matrix)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5B31AA-4285-44EE-9FB8-1B9E17AA4F34}"/>
              </a:ext>
            </a:extLst>
          </p:cNvPr>
          <p:cNvSpPr txBox="1"/>
          <p:nvPr/>
        </p:nvSpPr>
        <p:spPr>
          <a:xfrm>
            <a:off x="449040" y="5020520"/>
            <a:ext cx="10404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· roc-auc score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10ADE0-02DB-498C-A600-E0DC361172CD}"/>
              </a:ext>
            </a:extLst>
          </p:cNvPr>
          <p:cNvSpPr txBox="1"/>
          <p:nvPr/>
        </p:nvSpPr>
        <p:spPr>
          <a:xfrm>
            <a:off x="7407744" y="6296479"/>
            <a:ext cx="3510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roc-auc score: 0.70  -&gt; </a:t>
            </a:r>
            <a:r>
              <a:rPr lang="ko-KR" altLang="en-US" sz="1400"/>
              <a:t>상당히 떨어짐</a:t>
            </a:r>
            <a:endParaRPr lang="en-US" altLang="ko-KR" sz="1400">
              <a:solidFill>
                <a:srgbClr val="FF0000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2DD793E-1112-4150-B3A5-3EFDDB73E386}"/>
              </a:ext>
            </a:extLst>
          </p:cNvPr>
          <p:cNvGrpSpPr/>
          <p:nvPr/>
        </p:nvGrpSpPr>
        <p:grpSpPr>
          <a:xfrm>
            <a:off x="217546" y="1125183"/>
            <a:ext cx="655290" cy="307776"/>
            <a:chOff x="217546" y="1125180"/>
            <a:chExt cx="1507082" cy="335348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103709A-8B1C-4032-A7BD-A020E143A2E8}"/>
                </a:ext>
              </a:extLst>
            </p:cNvPr>
            <p:cNvSpPr/>
            <p:nvPr/>
          </p:nvSpPr>
          <p:spPr>
            <a:xfrm>
              <a:off x="231371" y="1125180"/>
              <a:ext cx="1493257" cy="307769"/>
            </a:xfrm>
            <a:prstGeom prst="rect">
              <a:avLst/>
            </a:prstGeom>
            <a:solidFill>
              <a:schemeClr val="bg2">
                <a:lumMod val="90000"/>
                <a:alpha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786F3F5-3F44-457E-9902-37057B44318C}"/>
                </a:ext>
              </a:extLst>
            </p:cNvPr>
            <p:cNvSpPr txBox="1"/>
            <p:nvPr/>
          </p:nvSpPr>
          <p:spPr>
            <a:xfrm>
              <a:off x="217546" y="1126400"/>
              <a:ext cx="1493257" cy="3341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>
                  <a:solidFill>
                    <a:schemeClr val="accent3">
                      <a:lumMod val="75000"/>
                    </a:schemeClr>
                  </a:solidFill>
                </a:rPr>
                <a:t> KNN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81093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9508125-F30F-40F6-89F3-D3AF44DDA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49" y="2027914"/>
            <a:ext cx="10564591" cy="4446775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C928B47-21F5-4E42-B424-0FF039DD6237}"/>
              </a:ext>
            </a:extLst>
          </p:cNvPr>
          <p:cNvCxnSpPr>
            <a:cxnSpLocks/>
          </p:cNvCxnSpPr>
          <p:nvPr/>
        </p:nvCxnSpPr>
        <p:spPr>
          <a:xfrm>
            <a:off x="0" y="898225"/>
            <a:ext cx="12192000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C91737-A4AD-43EA-9723-D986FBA811AC}"/>
              </a:ext>
            </a:extLst>
          </p:cNvPr>
          <p:cNvSpPr txBox="1"/>
          <p:nvPr/>
        </p:nvSpPr>
        <p:spPr>
          <a:xfrm>
            <a:off x="400049" y="247650"/>
            <a:ext cx="11006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여러 알고리즘을 이용한 대출 위험도 예측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DB1E05-3CA4-4154-8529-2DD51FDBFCD8}"/>
              </a:ext>
            </a:extLst>
          </p:cNvPr>
          <p:cNvSpPr txBox="1"/>
          <p:nvPr/>
        </p:nvSpPr>
        <p:spPr>
          <a:xfrm>
            <a:off x="231371" y="1630234"/>
            <a:ext cx="4097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 4. </a:t>
            </a:r>
            <a:r>
              <a:rPr lang="ko-KR" altLang="en-US" sz="1400" b="1"/>
              <a:t>결과 확인 </a:t>
            </a:r>
            <a:endParaRPr lang="en-US" altLang="ko-KR" sz="1400" b="1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CC9C87-8C86-4559-B92C-EE70BE1CDFF5}"/>
              </a:ext>
            </a:extLst>
          </p:cNvPr>
          <p:cNvSpPr/>
          <p:nvPr/>
        </p:nvSpPr>
        <p:spPr>
          <a:xfrm>
            <a:off x="400049" y="2027915"/>
            <a:ext cx="10564591" cy="4446774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BB843AA-49A8-4CD6-ABB1-DA12440E90AA}"/>
              </a:ext>
            </a:extLst>
          </p:cNvPr>
          <p:cNvGrpSpPr/>
          <p:nvPr/>
        </p:nvGrpSpPr>
        <p:grpSpPr>
          <a:xfrm>
            <a:off x="217546" y="1125183"/>
            <a:ext cx="655290" cy="307776"/>
            <a:chOff x="217546" y="1125180"/>
            <a:chExt cx="1507082" cy="335348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3B71F71-2D91-44B4-A3C5-C19CE3A0C854}"/>
                </a:ext>
              </a:extLst>
            </p:cNvPr>
            <p:cNvSpPr/>
            <p:nvPr/>
          </p:nvSpPr>
          <p:spPr>
            <a:xfrm>
              <a:off x="231371" y="1125180"/>
              <a:ext cx="1493257" cy="307769"/>
            </a:xfrm>
            <a:prstGeom prst="rect">
              <a:avLst/>
            </a:prstGeom>
            <a:solidFill>
              <a:schemeClr val="bg2">
                <a:lumMod val="90000"/>
                <a:alpha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688C260-1612-44D3-8208-AF0C539AB8B2}"/>
                </a:ext>
              </a:extLst>
            </p:cNvPr>
            <p:cNvSpPr txBox="1"/>
            <p:nvPr/>
          </p:nvSpPr>
          <p:spPr>
            <a:xfrm>
              <a:off x="217546" y="1126400"/>
              <a:ext cx="1493257" cy="3341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>
                  <a:solidFill>
                    <a:schemeClr val="accent3">
                      <a:lumMod val="75000"/>
                    </a:schemeClr>
                  </a:solidFill>
                </a:rPr>
                <a:t> KNN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98570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C928B47-21F5-4E42-B424-0FF039DD6237}"/>
              </a:ext>
            </a:extLst>
          </p:cNvPr>
          <p:cNvCxnSpPr>
            <a:cxnSpLocks/>
          </p:cNvCxnSpPr>
          <p:nvPr/>
        </p:nvCxnSpPr>
        <p:spPr>
          <a:xfrm>
            <a:off x="0" y="898225"/>
            <a:ext cx="12192000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C91737-A4AD-43EA-9723-D986FBA811AC}"/>
              </a:ext>
            </a:extLst>
          </p:cNvPr>
          <p:cNvSpPr txBox="1"/>
          <p:nvPr/>
        </p:nvSpPr>
        <p:spPr>
          <a:xfrm>
            <a:off x="400049" y="247650"/>
            <a:ext cx="11006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여러 알고리즘을 이용한 대출 위험도 예측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1A40D9C-FF51-412E-944E-1FFA2ED94386}"/>
              </a:ext>
            </a:extLst>
          </p:cNvPr>
          <p:cNvGrpSpPr/>
          <p:nvPr/>
        </p:nvGrpSpPr>
        <p:grpSpPr>
          <a:xfrm>
            <a:off x="217546" y="1125183"/>
            <a:ext cx="655290" cy="307776"/>
            <a:chOff x="217546" y="1125180"/>
            <a:chExt cx="1507082" cy="33534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25B5FB44-EF57-43E4-8A64-057A774E2DFF}"/>
                </a:ext>
              </a:extLst>
            </p:cNvPr>
            <p:cNvSpPr/>
            <p:nvPr/>
          </p:nvSpPr>
          <p:spPr>
            <a:xfrm>
              <a:off x="231371" y="1125180"/>
              <a:ext cx="1493257" cy="307769"/>
            </a:xfrm>
            <a:prstGeom prst="rect">
              <a:avLst/>
            </a:prstGeom>
            <a:solidFill>
              <a:schemeClr val="bg2">
                <a:lumMod val="90000"/>
                <a:alpha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DA7D62B-EB96-48E6-8484-C89C9D6AC44B}"/>
                </a:ext>
              </a:extLst>
            </p:cNvPr>
            <p:cNvSpPr txBox="1"/>
            <p:nvPr/>
          </p:nvSpPr>
          <p:spPr>
            <a:xfrm>
              <a:off x="217546" y="1126400"/>
              <a:ext cx="1493257" cy="3341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>
                  <a:solidFill>
                    <a:schemeClr val="accent3">
                      <a:lumMod val="75000"/>
                    </a:schemeClr>
                  </a:solidFill>
                </a:rPr>
                <a:t> SVM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1DB1E05-3CA4-4154-8529-2DD51FDBFCD8}"/>
              </a:ext>
            </a:extLst>
          </p:cNvPr>
          <p:cNvSpPr txBox="1"/>
          <p:nvPr/>
        </p:nvSpPr>
        <p:spPr>
          <a:xfrm>
            <a:off x="231371" y="1630234"/>
            <a:ext cx="2069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 1. Train-Test Set </a:t>
            </a:r>
            <a:r>
              <a:rPr lang="ko-KR" altLang="en-US" sz="1400" b="1"/>
              <a:t>분리</a:t>
            </a:r>
            <a:endParaRPr lang="en-US" altLang="ko-KR" sz="1400" b="1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EF5D7B9-3815-4592-B435-91F5C5CC0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50" y="1998169"/>
            <a:ext cx="11467699" cy="4612181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B68D71-4DE7-4791-95B2-119F94ED2C16}"/>
              </a:ext>
            </a:extLst>
          </p:cNvPr>
          <p:cNvSpPr/>
          <p:nvPr/>
        </p:nvSpPr>
        <p:spPr>
          <a:xfrm>
            <a:off x="362149" y="1998169"/>
            <a:ext cx="11467699" cy="4659339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7655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3724B52E-BEEE-42A3-9EA1-80EEA0830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49" y="2160597"/>
            <a:ext cx="10550525" cy="273367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CC9C87-8C86-4559-B92C-EE70BE1CDFF5}"/>
              </a:ext>
            </a:extLst>
          </p:cNvPr>
          <p:cNvSpPr/>
          <p:nvPr/>
        </p:nvSpPr>
        <p:spPr>
          <a:xfrm>
            <a:off x="400049" y="2135286"/>
            <a:ext cx="10550525" cy="2758986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C928B47-21F5-4E42-B424-0FF039DD6237}"/>
              </a:ext>
            </a:extLst>
          </p:cNvPr>
          <p:cNvCxnSpPr>
            <a:cxnSpLocks/>
          </p:cNvCxnSpPr>
          <p:nvPr/>
        </p:nvCxnSpPr>
        <p:spPr>
          <a:xfrm>
            <a:off x="0" y="898225"/>
            <a:ext cx="12192000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C91737-A4AD-43EA-9723-D986FBA811AC}"/>
              </a:ext>
            </a:extLst>
          </p:cNvPr>
          <p:cNvSpPr txBox="1"/>
          <p:nvPr/>
        </p:nvSpPr>
        <p:spPr>
          <a:xfrm>
            <a:off x="400049" y="247650"/>
            <a:ext cx="11006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여러 알고리즘을 이용한 대출 위험도 예측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DB1E05-3CA4-4154-8529-2DD51FDBFCD8}"/>
              </a:ext>
            </a:extLst>
          </p:cNvPr>
          <p:cNvSpPr txBox="1"/>
          <p:nvPr/>
        </p:nvSpPr>
        <p:spPr>
          <a:xfrm>
            <a:off x="231371" y="1630234"/>
            <a:ext cx="2069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 2. Pipeline </a:t>
            </a:r>
            <a:r>
              <a:rPr lang="ko-KR" altLang="en-US" sz="1400" b="1"/>
              <a:t>생성</a:t>
            </a:r>
            <a:endParaRPr lang="en-US" altLang="ko-KR" sz="1400" b="1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FFC3B4B-61B0-4B63-B7A9-4146A1A76CEF}"/>
              </a:ext>
            </a:extLst>
          </p:cNvPr>
          <p:cNvGrpSpPr/>
          <p:nvPr/>
        </p:nvGrpSpPr>
        <p:grpSpPr>
          <a:xfrm>
            <a:off x="217546" y="1125183"/>
            <a:ext cx="655290" cy="307776"/>
            <a:chOff x="217546" y="1125180"/>
            <a:chExt cx="1507082" cy="33534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1EFDCD2-D415-4578-8200-84665E48E7A7}"/>
                </a:ext>
              </a:extLst>
            </p:cNvPr>
            <p:cNvSpPr/>
            <p:nvPr/>
          </p:nvSpPr>
          <p:spPr>
            <a:xfrm>
              <a:off x="231371" y="1125180"/>
              <a:ext cx="1493257" cy="307769"/>
            </a:xfrm>
            <a:prstGeom prst="rect">
              <a:avLst/>
            </a:prstGeom>
            <a:solidFill>
              <a:schemeClr val="bg2">
                <a:lumMod val="90000"/>
                <a:alpha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BE0D41A-85F6-4C94-9588-51814A8F5C10}"/>
                </a:ext>
              </a:extLst>
            </p:cNvPr>
            <p:cNvSpPr txBox="1"/>
            <p:nvPr/>
          </p:nvSpPr>
          <p:spPr>
            <a:xfrm>
              <a:off x="217546" y="1126400"/>
              <a:ext cx="1493257" cy="3341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>
                  <a:solidFill>
                    <a:schemeClr val="accent3">
                      <a:lumMod val="75000"/>
                    </a:schemeClr>
                  </a:solidFill>
                </a:rPr>
                <a:t> SVM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78079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EB91F87-7569-46E6-BE38-4234D6CF3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41" y="2027916"/>
            <a:ext cx="11200936" cy="3597027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C928B47-21F5-4E42-B424-0FF039DD6237}"/>
              </a:ext>
            </a:extLst>
          </p:cNvPr>
          <p:cNvCxnSpPr>
            <a:cxnSpLocks/>
          </p:cNvCxnSpPr>
          <p:nvPr/>
        </p:nvCxnSpPr>
        <p:spPr>
          <a:xfrm>
            <a:off x="0" y="898225"/>
            <a:ext cx="12192000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C91737-A4AD-43EA-9723-D986FBA811AC}"/>
              </a:ext>
            </a:extLst>
          </p:cNvPr>
          <p:cNvSpPr txBox="1"/>
          <p:nvPr/>
        </p:nvSpPr>
        <p:spPr>
          <a:xfrm>
            <a:off x="400049" y="247650"/>
            <a:ext cx="11006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여러 알고리즘을 이용한 대출 위험도 예측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DB1E05-3CA4-4154-8529-2DD51FDBFCD8}"/>
              </a:ext>
            </a:extLst>
          </p:cNvPr>
          <p:cNvSpPr txBox="1"/>
          <p:nvPr/>
        </p:nvSpPr>
        <p:spPr>
          <a:xfrm>
            <a:off x="231371" y="1630234"/>
            <a:ext cx="4097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 3. GirdSearch</a:t>
            </a:r>
            <a:r>
              <a:rPr lang="ko-KR" altLang="en-US" sz="1400" b="1"/>
              <a:t>를 이용한 </a:t>
            </a:r>
            <a:r>
              <a:rPr lang="en-US" altLang="ko-KR" sz="1400" b="1"/>
              <a:t>Pipeline </a:t>
            </a:r>
            <a:r>
              <a:rPr lang="ko-KR" altLang="en-US" sz="1400" b="1"/>
              <a:t>학습</a:t>
            </a:r>
            <a:endParaRPr lang="en-US" altLang="ko-KR" sz="1400" b="1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CC9C87-8C86-4559-B92C-EE70BE1CDFF5}"/>
              </a:ext>
            </a:extLst>
          </p:cNvPr>
          <p:cNvSpPr/>
          <p:nvPr/>
        </p:nvSpPr>
        <p:spPr>
          <a:xfrm>
            <a:off x="449040" y="2027916"/>
            <a:ext cx="11200936" cy="3597027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43152AA-EC9A-4C54-83B4-95E5944E6337}"/>
              </a:ext>
            </a:extLst>
          </p:cNvPr>
          <p:cNvGrpSpPr/>
          <p:nvPr/>
        </p:nvGrpSpPr>
        <p:grpSpPr>
          <a:xfrm>
            <a:off x="217546" y="1125183"/>
            <a:ext cx="655290" cy="307776"/>
            <a:chOff x="217546" y="1125180"/>
            <a:chExt cx="1507082" cy="33534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16C36A7-FAF9-4A92-AC6A-6C7A1BF299D2}"/>
                </a:ext>
              </a:extLst>
            </p:cNvPr>
            <p:cNvSpPr/>
            <p:nvPr/>
          </p:nvSpPr>
          <p:spPr>
            <a:xfrm>
              <a:off x="231371" y="1125180"/>
              <a:ext cx="1493257" cy="307769"/>
            </a:xfrm>
            <a:prstGeom prst="rect">
              <a:avLst/>
            </a:prstGeom>
            <a:solidFill>
              <a:schemeClr val="bg2">
                <a:lumMod val="90000"/>
                <a:alpha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3DB896-2E37-4761-8903-7520776B8143}"/>
                </a:ext>
              </a:extLst>
            </p:cNvPr>
            <p:cNvSpPr txBox="1"/>
            <p:nvPr/>
          </p:nvSpPr>
          <p:spPr>
            <a:xfrm>
              <a:off x="217546" y="1126400"/>
              <a:ext cx="1493257" cy="3341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>
                  <a:solidFill>
                    <a:schemeClr val="accent3">
                      <a:lumMod val="75000"/>
                    </a:schemeClr>
                  </a:solidFill>
                </a:rPr>
                <a:t> SVM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494FF94-5677-4B6A-B565-C85777CC2811}"/>
              </a:ext>
            </a:extLst>
          </p:cNvPr>
          <p:cNvSpPr txBox="1"/>
          <p:nvPr/>
        </p:nvSpPr>
        <p:spPr>
          <a:xfrm>
            <a:off x="217546" y="5805886"/>
            <a:ext cx="4097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 * </a:t>
            </a:r>
            <a:r>
              <a:rPr lang="ko-KR" altLang="en-US" sz="1400" b="1"/>
              <a:t>너무 오래 걸림 </a:t>
            </a:r>
            <a:r>
              <a:rPr lang="en-US" altLang="ko-KR" sz="1400" b="1"/>
              <a:t>.. (6</a:t>
            </a:r>
            <a:r>
              <a:rPr lang="ko-KR" altLang="en-US" sz="1400" b="1"/>
              <a:t>시간</a:t>
            </a:r>
            <a:r>
              <a:rPr lang="en-US" altLang="ko-KR" sz="1400" b="1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89127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5B5FB44-EF57-43E4-8A64-057A774E2DFF}"/>
              </a:ext>
            </a:extLst>
          </p:cNvPr>
          <p:cNvSpPr/>
          <p:nvPr/>
        </p:nvSpPr>
        <p:spPr>
          <a:xfrm>
            <a:off x="277091" y="1085619"/>
            <a:ext cx="11500571" cy="1354338"/>
          </a:xfrm>
          <a:prstGeom prst="rect">
            <a:avLst/>
          </a:prstGeom>
          <a:solidFill>
            <a:schemeClr val="bg2">
              <a:lumMod val="90000"/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C928B47-21F5-4E42-B424-0FF039DD6237}"/>
              </a:ext>
            </a:extLst>
          </p:cNvPr>
          <p:cNvCxnSpPr>
            <a:cxnSpLocks/>
          </p:cNvCxnSpPr>
          <p:nvPr/>
        </p:nvCxnSpPr>
        <p:spPr>
          <a:xfrm>
            <a:off x="0" y="898225"/>
            <a:ext cx="12192000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C91737-A4AD-43EA-9723-D986FBA811AC}"/>
              </a:ext>
            </a:extLst>
          </p:cNvPr>
          <p:cNvSpPr txBox="1"/>
          <p:nvPr/>
        </p:nvSpPr>
        <p:spPr>
          <a:xfrm>
            <a:off x="400049" y="247650"/>
            <a:ext cx="11006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해당 문제는 어떤 알고리즘을 사용해야 하는가 </a:t>
            </a:r>
            <a:r>
              <a:rPr lang="en-US" altLang="ko-KR" sz="2800"/>
              <a:t>? </a:t>
            </a:r>
            <a:endParaRPr lang="ko-KR" altLang="en-US" sz="2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A7D62B-EB96-48E6-8484-C89C9D6AC44B}"/>
              </a:ext>
            </a:extLst>
          </p:cNvPr>
          <p:cNvSpPr txBox="1"/>
          <p:nvPr/>
        </p:nvSpPr>
        <p:spPr>
          <a:xfrm>
            <a:off x="400050" y="1119278"/>
            <a:ext cx="10176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</a:t>
            </a:r>
            <a:r>
              <a:rPr lang="ko-KR" altLang="en-US"/>
              <a:t>사용 데이터</a:t>
            </a:r>
            <a:r>
              <a:rPr lang="en-US" altLang="ko-KR"/>
              <a:t>: cs_data.csv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882E5D-5AE5-4387-ABEA-E7AF37B4ABD8}"/>
              </a:ext>
            </a:extLst>
          </p:cNvPr>
          <p:cNvSpPr txBox="1"/>
          <p:nvPr/>
        </p:nvSpPr>
        <p:spPr>
          <a:xfrm>
            <a:off x="400049" y="1594950"/>
            <a:ext cx="10176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</a:t>
            </a:r>
            <a:r>
              <a:rPr lang="ko-KR" altLang="en-US"/>
              <a:t>라벨의 존재 여부</a:t>
            </a:r>
            <a:r>
              <a:rPr lang="en-US" altLang="ko-KR"/>
              <a:t>: </a:t>
            </a:r>
            <a:r>
              <a:rPr lang="ko-KR" altLang="en-US"/>
              <a:t>목표 변수 </a:t>
            </a:r>
            <a:r>
              <a:rPr lang="en-US" altLang="ko-KR"/>
              <a:t>(SeriousDlqin2yrs) </a:t>
            </a:r>
            <a:r>
              <a:rPr lang="ko-KR" altLang="en-US"/>
              <a:t>존재  </a:t>
            </a:r>
            <a:r>
              <a:rPr lang="en-US" altLang="ko-KR"/>
              <a:t>-&gt; </a:t>
            </a:r>
            <a:r>
              <a:rPr lang="ko-KR" altLang="en-US"/>
              <a:t>지도 학습 </a:t>
            </a:r>
            <a:endParaRPr lang="en-US" altLang="ko-K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E9B80F-AA0B-4A81-BB68-611FDBB4DA4D}"/>
              </a:ext>
            </a:extLst>
          </p:cNvPr>
          <p:cNvSpPr txBox="1"/>
          <p:nvPr/>
        </p:nvSpPr>
        <p:spPr>
          <a:xfrm>
            <a:off x="414338" y="2070623"/>
            <a:ext cx="1016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</a:t>
            </a:r>
            <a:r>
              <a:rPr lang="ko-KR" altLang="en-US"/>
              <a:t>라벨의 형태</a:t>
            </a:r>
            <a:r>
              <a:rPr lang="en-US" altLang="ko-KR"/>
              <a:t>: 0 (</a:t>
            </a:r>
            <a:r>
              <a:rPr lang="ko-KR" altLang="en-US"/>
              <a:t>연체한 적 있음</a:t>
            </a:r>
            <a:r>
              <a:rPr lang="en-US" altLang="ko-KR"/>
              <a:t>), 1 (</a:t>
            </a:r>
            <a:r>
              <a:rPr lang="ko-KR" altLang="en-US"/>
              <a:t>연체한 적 없음</a:t>
            </a:r>
            <a:r>
              <a:rPr lang="en-US" altLang="ko-KR"/>
              <a:t>)  -&gt; </a:t>
            </a:r>
            <a:r>
              <a:rPr lang="ko-KR" altLang="en-US">
                <a:solidFill>
                  <a:srgbClr val="FF0000"/>
                </a:solidFill>
              </a:rPr>
              <a:t>분류 문제 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84C0E8-4BF2-4CE7-A764-D62DC98B7F56}"/>
              </a:ext>
            </a:extLst>
          </p:cNvPr>
          <p:cNvSpPr txBox="1"/>
          <p:nvPr/>
        </p:nvSpPr>
        <p:spPr>
          <a:xfrm>
            <a:off x="277091" y="2837302"/>
            <a:ext cx="4020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분류 문제에 주로 사용되는 모델들</a:t>
            </a:r>
            <a:r>
              <a:rPr lang="en-US" altLang="ko-KR"/>
              <a:t>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874DE8-2766-487F-8AC6-6203524F2271}"/>
              </a:ext>
            </a:extLst>
          </p:cNvPr>
          <p:cNvSpPr txBox="1"/>
          <p:nvPr/>
        </p:nvSpPr>
        <p:spPr>
          <a:xfrm>
            <a:off x="277091" y="3327182"/>
            <a:ext cx="113633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1. </a:t>
            </a:r>
            <a:r>
              <a:rPr lang="ko-KR" altLang="en-US"/>
              <a:t>의사결정나무 </a:t>
            </a:r>
            <a:r>
              <a:rPr lang="en-US" altLang="ko-KR"/>
              <a:t>(Decision Tree)</a:t>
            </a:r>
          </a:p>
          <a:p>
            <a:r>
              <a:rPr lang="en-US" altLang="ko-KR"/>
              <a:t> 2. </a:t>
            </a:r>
            <a:r>
              <a:rPr lang="ko-KR" altLang="en-US"/>
              <a:t>로지스틱 회귀 </a:t>
            </a:r>
            <a:r>
              <a:rPr lang="en-US" altLang="ko-KR"/>
              <a:t>(Logistic Regression) </a:t>
            </a:r>
          </a:p>
          <a:p>
            <a:r>
              <a:rPr lang="en-US" altLang="ko-KR"/>
              <a:t> 3. K-</a:t>
            </a:r>
            <a:r>
              <a:rPr lang="ko-KR" altLang="en-US"/>
              <a:t>최근접 이웃 </a:t>
            </a:r>
            <a:r>
              <a:rPr lang="en-US" altLang="ko-KR"/>
              <a:t>(KNN, K-Nearest Neighbors)</a:t>
            </a:r>
          </a:p>
          <a:p>
            <a:r>
              <a:rPr lang="en-US" altLang="ko-KR"/>
              <a:t> 4. </a:t>
            </a:r>
            <a:r>
              <a:rPr lang="ko-KR" altLang="en-US"/>
              <a:t>나이브 베이즈 </a:t>
            </a:r>
            <a:r>
              <a:rPr lang="en-US" altLang="ko-KR"/>
              <a:t>(Naïve Bayes)</a:t>
            </a:r>
          </a:p>
          <a:p>
            <a:r>
              <a:rPr lang="en-US" altLang="ko-KR"/>
              <a:t> 5. </a:t>
            </a:r>
            <a:r>
              <a:rPr lang="ko-KR" altLang="en-US"/>
              <a:t>서포트 벡터 머신 </a:t>
            </a:r>
            <a:r>
              <a:rPr lang="en-US" altLang="ko-KR"/>
              <a:t>(SVM, Support Vector Machine)</a:t>
            </a:r>
          </a:p>
          <a:p>
            <a:r>
              <a:rPr lang="en-US" altLang="ko-KR"/>
              <a:t> 6. </a:t>
            </a:r>
            <a:r>
              <a:rPr lang="ko-KR" altLang="en-US"/>
              <a:t>랜덤 포레스트 </a:t>
            </a:r>
            <a:r>
              <a:rPr lang="en-US" altLang="ko-KR"/>
              <a:t>(Random Forest) </a:t>
            </a:r>
          </a:p>
          <a:p>
            <a:r>
              <a:rPr lang="en-US" altLang="ko-KR"/>
              <a:t> 7. </a:t>
            </a:r>
            <a:r>
              <a:rPr lang="ko-KR" altLang="en-US"/>
              <a:t>신경망 </a:t>
            </a:r>
            <a:r>
              <a:rPr lang="en-US" altLang="ko-KR"/>
              <a:t>(Nueral Network) </a:t>
            </a:r>
          </a:p>
        </p:txBody>
      </p:sp>
    </p:spTree>
    <p:extLst>
      <p:ext uri="{BB962C8B-B14F-4D97-AF65-F5344CB8AC3E}">
        <p14:creationId xmlns:p14="http://schemas.microsoft.com/office/powerpoint/2010/main" val="32699439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A1FB47A1-1441-42BA-91DC-795A05415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88" y="5285206"/>
            <a:ext cx="10525125" cy="13190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0E358FE-3A4A-441D-9B8F-7D2DFEBCB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88" y="3903528"/>
            <a:ext cx="10450549" cy="9515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F02DECE-E6B7-4443-B54B-BBE06E540C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040" y="2028398"/>
            <a:ext cx="10544175" cy="135255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C928B47-21F5-4E42-B424-0FF039DD6237}"/>
              </a:ext>
            </a:extLst>
          </p:cNvPr>
          <p:cNvCxnSpPr>
            <a:cxnSpLocks/>
          </p:cNvCxnSpPr>
          <p:nvPr/>
        </p:nvCxnSpPr>
        <p:spPr>
          <a:xfrm>
            <a:off x="0" y="898225"/>
            <a:ext cx="12192000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C91737-A4AD-43EA-9723-D986FBA811AC}"/>
              </a:ext>
            </a:extLst>
          </p:cNvPr>
          <p:cNvSpPr txBox="1"/>
          <p:nvPr/>
        </p:nvSpPr>
        <p:spPr>
          <a:xfrm>
            <a:off x="400049" y="247650"/>
            <a:ext cx="11006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여러 알고리즘을 이용한 대출 위험도 예측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DB1E05-3CA4-4154-8529-2DD51FDBFCD8}"/>
              </a:ext>
            </a:extLst>
          </p:cNvPr>
          <p:cNvSpPr txBox="1"/>
          <p:nvPr/>
        </p:nvSpPr>
        <p:spPr>
          <a:xfrm>
            <a:off x="231371" y="1630234"/>
            <a:ext cx="4097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 4. </a:t>
            </a:r>
            <a:r>
              <a:rPr lang="ko-KR" altLang="en-US" sz="1400" b="1"/>
              <a:t>결과 확인 </a:t>
            </a:r>
            <a:endParaRPr lang="en-US" altLang="ko-KR" sz="1400" b="1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CC9C87-8C86-4559-B92C-EE70BE1CDFF5}"/>
              </a:ext>
            </a:extLst>
          </p:cNvPr>
          <p:cNvSpPr/>
          <p:nvPr/>
        </p:nvSpPr>
        <p:spPr>
          <a:xfrm>
            <a:off x="449040" y="2027916"/>
            <a:ext cx="10544174" cy="4576339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66224C-018F-4753-ACA2-DFFB923AA2E0}"/>
              </a:ext>
            </a:extLst>
          </p:cNvPr>
          <p:cNvSpPr txBox="1"/>
          <p:nvPr/>
        </p:nvSpPr>
        <p:spPr>
          <a:xfrm>
            <a:off x="449040" y="3534020"/>
            <a:ext cx="3173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· </a:t>
            </a:r>
            <a:r>
              <a:rPr lang="ko-KR" altLang="en-US" sz="1400"/>
              <a:t>혼동 행렬 </a:t>
            </a:r>
            <a:r>
              <a:rPr lang="en-US" altLang="ko-KR" sz="1400"/>
              <a:t>(confusion matrix)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5B31AA-4285-44EE-9FB8-1B9E17AA4F34}"/>
              </a:ext>
            </a:extLst>
          </p:cNvPr>
          <p:cNvSpPr txBox="1"/>
          <p:nvPr/>
        </p:nvSpPr>
        <p:spPr>
          <a:xfrm>
            <a:off x="449040" y="5020520"/>
            <a:ext cx="10404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· roc-auc score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10ADE0-02DB-498C-A600-E0DC361172CD}"/>
              </a:ext>
            </a:extLst>
          </p:cNvPr>
          <p:cNvSpPr txBox="1"/>
          <p:nvPr/>
        </p:nvSpPr>
        <p:spPr>
          <a:xfrm>
            <a:off x="8867090" y="6296479"/>
            <a:ext cx="1911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roc-auc score: 0.82</a:t>
            </a:r>
            <a:endParaRPr lang="en-US" altLang="ko-KR" sz="1400">
              <a:solidFill>
                <a:srgbClr val="FF0000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2DD793E-1112-4150-B3A5-3EFDDB73E386}"/>
              </a:ext>
            </a:extLst>
          </p:cNvPr>
          <p:cNvGrpSpPr/>
          <p:nvPr/>
        </p:nvGrpSpPr>
        <p:grpSpPr>
          <a:xfrm>
            <a:off x="217546" y="1125183"/>
            <a:ext cx="655290" cy="307776"/>
            <a:chOff x="217546" y="1125180"/>
            <a:chExt cx="1507082" cy="335348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103709A-8B1C-4032-A7BD-A020E143A2E8}"/>
                </a:ext>
              </a:extLst>
            </p:cNvPr>
            <p:cNvSpPr/>
            <p:nvPr/>
          </p:nvSpPr>
          <p:spPr>
            <a:xfrm>
              <a:off x="231371" y="1125180"/>
              <a:ext cx="1493257" cy="307769"/>
            </a:xfrm>
            <a:prstGeom prst="rect">
              <a:avLst/>
            </a:prstGeom>
            <a:solidFill>
              <a:schemeClr val="bg2">
                <a:lumMod val="90000"/>
                <a:alpha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786F3F5-3F44-457E-9902-37057B44318C}"/>
                </a:ext>
              </a:extLst>
            </p:cNvPr>
            <p:cNvSpPr txBox="1"/>
            <p:nvPr/>
          </p:nvSpPr>
          <p:spPr>
            <a:xfrm>
              <a:off x="217546" y="1126400"/>
              <a:ext cx="1493257" cy="3341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>
                  <a:solidFill>
                    <a:schemeClr val="accent3">
                      <a:lumMod val="75000"/>
                    </a:schemeClr>
                  </a:solidFill>
                </a:rPr>
                <a:t> SVM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190EA04-97C2-4889-98C2-3067E3CB9929}"/>
              </a:ext>
            </a:extLst>
          </p:cNvPr>
          <p:cNvSpPr txBox="1"/>
          <p:nvPr/>
        </p:nvSpPr>
        <p:spPr>
          <a:xfrm>
            <a:off x="3622876" y="4624174"/>
            <a:ext cx="39485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/>
              <a:t> * </a:t>
            </a:r>
            <a:r>
              <a:rPr lang="ko-KR" altLang="en-US" sz="1100"/>
              <a:t>레이블 </a:t>
            </a:r>
            <a:r>
              <a:rPr lang="en-US" altLang="ko-KR" sz="1100"/>
              <a:t>1</a:t>
            </a:r>
            <a:r>
              <a:rPr lang="ko-KR" altLang="en-US" sz="1100"/>
              <a:t>을 제대로 예측한 데이터 하나도 없음</a:t>
            </a:r>
            <a:endParaRPr lang="en-US" altLang="ko-KR" sz="1100">
              <a:solidFill>
                <a:srgbClr val="FF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9B7CCD-D2F7-4800-9B9D-005E078C4FD7}"/>
              </a:ext>
            </a:extLst>
          </p:cNvPr>
          <p:cNvSpPr/>
          <p:nvPr/>
        </p:nvSpPr>
        <p:spPr>
          <a:xfrm>
            <a:off x="1948873" y="4644111"/>
            <a:ext cx="147782" cy="1925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0891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9508125-F30F-40F6-89F3-D3AF44DDA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49" y="2027914"/>
            <a:ext cx="10564591" cy="4446775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C928B47-21F5-4E42-B424-0FF039DD6237}"/>
              </a:ext>
            </a:extLst>
          </p:cNvPr>
          <p:cNvCxnSpPr>
            <a:cxnSpLocks/>
          </p:cNvCxnSpPr>
          <p:nvPr/>
        </p:nvCxnSpPr>
        <p:spPr>
          <a:xfrm>
            <a:off x="0" y="898225"/>
            <a:ext cx="12192000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C91737-A4AD-43EA-9723-D986FBA811AC}"/>
              </a:ext>
            </a:extLst>
          </p:cNvPr>
          <p:cNvSpPr txBox="1"/>
          <p:nvPr/>
        </p:nvSpPr>
        <p:spPr>
          <a:xfrm>
            <a:off x="400049" y="247650"/>
            <a:ext cx="11006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여러 알고리즘을 이용한 대출 위험도 예측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DB1E05-3CA4-4154-8529-2DD51FDBFCD8}"/>
              </a:ext>
            </a:extLst>
          </p:cNvPr>
          <p:cNvSpPr txBox="1"/>
          <p:nvPr/>
        </p:nvSpPr>
        <p:spPr>
          <a:xfrm>
            <a:off x="231371" y="1630234"/>
            <a:ext cx="4097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 4. </a:t>
            </a:r>
            <a:r>
              <a:rPr lang="ko-KR" altLang="en-US" sz="1400" b="1"/>
              <a:t>결과 확인 </a:t>
            </a:r>
            <a:endParaRPr lang="en-US" altLang="ko-KR" sz="1400" b="1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CC9C87-8C86-4559-B92C-EE70BE1CDFF5}"/>
              </a:ext>
            </a:extLst>
          </p:cNvPr>
          <p:cNvSpPr/>
          <p:nvPr/>
        </p:nvSpPr>
        <p:spPr>
          <a:xfrm>
            <a:off x="400049" y="2027915"/>
            <a:ext cx="10564591" cy="4446774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BB843AA-49A8-4CD6-ABB1-DA12440E90AA}"/>
              </a:ext>
            </a:extLst>
          </p:cNvPr>
          <p:cNvGrpSpPr/>
          <p:nvPr/>
        </p:nvGrpSpPr>
        <p:grpSpPr>
          <a:xfrm>
            <a:off x="217546" y="1125183"/>
            <a:ext cx="655290" cy="307776"/>
            <a:chOff x="217546" y="1125180"/>
            <a:chExt cx="1507082" cy="335348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3B71F71-2D91-44B4-A3C5-C19CE3A0C854}"/>
                </a:ext>
              </a:extLst>
            </p:cNvPr>
            <p:cNvSpPr/>
            <p:nvPr/>
          </p:nvSpPr>
          <p:spPr>
            <a:xfrm>
              <a:off x="231371" y="1125180"/>
              <a:ext cx="1493257" cy="307769"/>
            </a:xfrm>
            <a:prstGeom prst="rect">
              <a:avLst/>
            </a:prstGeom>
            <a:solidFill>
              <a:schemeClr val="bg2">
                <a:lumMod val="90000"/>
                <a:alpha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688C260-1612-44D3-8208-AF0C539AB8B2}"/>
                </a:ext>
              </a:extLst>
            </p:cNvPr>
            <p:cNvSpPr txBox="1"/>
            <p:nvPr/>
          </p:nvSpPr>
          <p:spPr>
            <a:xfrm>
              <a:off x="217546" y="1126400"/>
              <a:ext cx="1493257" cy="3341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>
                  <a:solidFill>
                    <a:schemeClr val="accent3">
                      <a:lumMod val="75000"/>
                    </a:schemeClr>
                  </a:solidFill>
                </a:rPr>
                <a:t> SVM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39193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C928B47-21F5-4E42-B424-0FF039DD6237}"/>
              </a:ext>
            </a:extLst>
          </p:cNvPr>
          <p:cNvCxnSpPr>
            <a:cxnSpLocks/>
          </p:cNvCxnSpPr>
          <p:nvPr/>
        </p:nvCxnSpPr>
        <p:spPr>
          <a:xfrm>
            <a:off x="0" y="898225"/>
            <a:ext cx="12192000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C91737-A4AD-43EA-9723-D986FBA811AC}"/>
              </a:ext>
            </a:extLst>
          </p:cNvPr>
          <p:cNvSpPr txBox="1"/>
          <p:nvPr/>
        </p:nvSpPr>
        <p:spPr>
          <a:xfrm>
            <a:off x="400049" y="247650"/>
            <a:ext cx="11006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여러 알고리즘을 이용한 대출 위험도 예측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1A40D9C-FF51-412E-944E-1FFA2ED94386}"/>
              </a:ext>
            </a:extLst>
          </p:cNvPr>
          <p:cNvGrpSpPr/>
          <p:nvPr/>
        </p:nvGrpSpPr>
        <p:grpSpPr>
          <a:xfrm>
            <a:off x="217546" y="1125183"/>
            <a:ext cx="1814454" cy="307769"/>
            <a:chOff x="217546" y="1125180"/>
            <a:chExt cx="1507082" cy="33534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25B5FB44-EF57-43E4-8A64-057A774E2DFF}"/>
                </a:ext>
              </a:extLst>
            </p:cNvPr>
            <p:cNvSpPr/>
            <p:nvPr/>
          </p:nvSpPr>
          <p:spPr>
            <a:xfrm>
              <a:off x="231371" y="1125180"/>
              <a:ext cx="1493257" cy="307769"/>
            </a:xfrm>
            <a:prstGeom prst="rect">
              <a:avLst/>
            </a:prstGeom>
            <a:solidFill>
              <a:schemeClr val="bg2">
                <a:lumMod val="90000"/>
                <a:alpha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DA7D62B-EB96-48E6-8484-C89C9D6AC44B}"/>
                </a:ext>
              </a:extLst>
            </p:cNvPr>
            <p:cNvSpPr txBox="1"/>
            <p:nvPr/>
          </p:nvSpPr>
          <p:spPr>
            <a:xfrm>
              <a:off x="217546" y="1126400"/>
              <a:ext cx="1493257" cy="3341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>
                  <a:solidFill>
                    <a:schemeClr val="accent3">
                      <a:lumMod val="75000"/>
                    </a:schemeClr>
                  </a:solidFill>
                </a:rPr>
                <a:t> Logistic Regression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1DB1E05-3CA4-4154-8529-2DD51FDBFCD8}"/>
              </a:ext>
            </a:extLst>
          </p:cNvPr>
          <p:cNvSpPr txBox="1"/>
          <p:nvPr/>
        </p:nvSpPr>
        <p:spPr>
          <a:xfrm>
            <a:off x="231371" y="1630234"/>
            <a:ext cx="2069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 1. Train-Test Set </a:t>
            </a:r>
            <a:r>
              <a:rPr lang="ko-KR" altLang="en-US" sz="1400" b="1"/>
              <a:t>분리</a:t>
            </a:r>
            <a:endParaRPr lang="en-US" altLang="ko-KR" sz="1400" b="1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EF5D7B9-3815-4592-B435-91F5C5CC0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50" y="1998169"/>
            <a:ext cx="11467699" cy="4612181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B68D71-4DE7-4791-95B2-119F94ED2C16}"/>
              </a:ext>
            </a:extLst>
          </p:cNvPr>
          <p:cNvSpPr/>
          <p:nvPr/>
        </p:nvSpPr>
        <p:spPr>
          <a:xfrm>
            <a:off x="362149" y="1998169"/>
            <a:ext cx="11467699" cy="4659339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9948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356F90E-E800-4FD7-9A31-722B0A82E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43" y="2160597"/>
            <a:ext cx="10506075" cy="2217439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C928B47-21F5-4E42-B424-0FF039DD6237}"/>
              </a:ext>
            </a:extLst>
          </p:cNvPr>
          <p:cNvCxnSpPr>
            <a:cxnSpLocks/>
          </p:cNvCxnSpPr>
          <p:nvPr/>
        </p:nvCxnSpPr>
        <p:spPr>
          <a:xfrm>
            <a:off x="0" y="898225"/>
            <a:ext cx="12192000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C91737-A4AD-43EA-9723-D986FBA811AC}"/>
              </a:ext>
            </a:extLst>
          </p:cNvPr>
          <p:cNvSpPr txBox="1"/>
          <p:nvPr/>
        </p:nvSpPr>
        <p:spPr>
          <a:xfrm>
            <a:off x="400049" y="247650"/>
            <a:ext cx="11006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여러 알고리즘을 이용한 대출 위험도 예측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DB1E05-3CA4-4154-8529-2DD51FDBFCD8}"/>
              </a:ext>
            </a:extLst>
          </p:cNvPr>
          <p:cNvSpPr txBox="1"/>
          <p:nvPr/>
        </p:nvSpPr>
        <p:spPr>
          <a:xfrm>
            <a:off x="231371" y="1630234"/>
            <a:ext cx="2069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 2. Pipeline </a:t>
            </a:r>
            <a:r>
              <a:rPr lang="ko-KR" altLang="en-US" sz="1400" b="1"/>
              <a:t>생성</a:t>
            </a:r>
            <a:endParaRPr lang="en-US" altLang="ko-KR" sz="1400" b="1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CC9C87-8C86-4559-B92C-EE70BE1CDFF5}"/>
              </a:ext>
            </a:extLst>
          </p:cNvPr>
          <p:cNvSpPr/>
          <p:nvPr/>
        </p:nvSpPr>
        <p:spPr>
          <a:xfrm>
            <a:off x="400049" y="2135286"/>
            <a:ext cx="10550525" cy="224275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4DB1CF1-74D0-42D4-A639-9A6D086571DB}"/>
              </a:ext>
            </a:extLst>
          </p:cNvPr>
          <p:cNvGrpSpPr/>
          <p:nvPr/>
        </p:nvGrpSpPr>
        <p:grpSpPr>
          <a:xfrm>
            <a:off x="217546" y="1125183"/>
            <a:ext cx="1814454" cy="307769"/>
            <a:chOff x="217546" y="1125180"/>
            <a:chExt cx="1507082" cy="335348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5E18B74-E3DA-42D0-9262-082893918A40}"/>
                </a:ext>
              </a:extLst>
            </p:cNvPr>
            <p:cNvSpPr/>
            <p:nvPr/>
          </p:nvSpPr>
          <p:spPr>
            <a:xfrm>
              <a:off x="231371" y="1125180"/>
              <a:ext cx="1493257" cy="307769"/>
            </a:xfrm>
            <a:prstGeom prst="rect">
              <a:avLst/>
            </a:prstGeom>
            <a:solidFill>
              <a:schemeClr val="bg2">
                <a:lumMod val="90000"/>
                <a:alpha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B9E206E-BCC8-4AF5-859A-6F3E320DD141}"/>
                </a:ext>
              </a:extLst>
            </p:cNvPr>
            <p:cNvSpPr txBox="1"/>
            <p:nvPr/>
          </p:nvSpPr>
          <p:spPr>
            <a:xfrm>
              <a:off x="217546" y="1126400"/>
              <a:ext cx="1493257" cy="3341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>
                  <a:solidFill>
                    <a:schemeClr val="accent3">
                      <a:lumMod val="75000"/>
                    </a:schemeClr>
                  </a:solidFill>
                </a:rPr>
                <a:t> Logistic Regression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5490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7BDF336-B818-49FC-A259-9357E71BD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40" y="2027916"/>
            <a:ext cx="11200936" cy="3597027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C928B47-21F5-4E42-B424-0FF039DD6237}"/>
              </a:ext>
            </a:extLst>
          </p:cNvPr>
          <p:cNvCxnSpPr>
            <a:cxnSpLocks/>
          </p:cNvCxnSpPr>
          <p:nvPr/>
        </p:nvCxnSpPr>
        <p:spPr>
          <a:xfrm>
            <a:off x="0" y="898225"/>
            <a:ext cx="12192000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C91737-A4AD-43EA-9723-D986FBA811AC}"/>
              </a:ext>
            </a:extLst>
          </p:cNvPr>
          <p:cNvSpPr txBox="1"/>
          <p:nvPr/>
        </p:nvSpPr>
        <p:spPr>
          <a:xfrm>
            <a:off x="400049" y="247650"/>
            <a:ext cx="11006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여러 알고리즘을 이용한 대출 위험도 예측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DB1E05-3CA4-4154-8529-2DD51FDBFCD8}"/>
              </a:ext>
            </a:extLst>
          </p:cNvPr>
          <p:cNvSpPr txBox="1"/>
          <p:nvPr/>
        </p:nvSpPr>
        <p:spPr>
          <a:xfrm>
            <a:off x="231371" y="1630234"/>
            <a:ext cx="4097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 3. GirdSearch</a:t>
            </a:r>
            <a:r>
              <a:rPr lang="ko-KR" altLang="en-US" sz="1400" b="1"/>
              <a:t>를 이용한 </a:t>
            </a:r>
            <a:r>
              <a:rPr lang="en-US" altLang="ko-KR" sz="1400" b="1"/>
              <a:t>Pipeline </a:t>
            </a:r>
            <a:r>
              <a:rPr lang="ko-KR" altLang="en-US" sz="1400" b="1"/>
              <a:t>학습</a:t>
            </a:r>
            <a:endParaRPr lang="en-US" altLang="ko-KR" sz="1400" b="1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CC9C87-8C86-4559-B92C-EE70BE1CDFF5}"/>
              </a:ext>
            </a:extLst>
          </p:cNvPr>
          <p:cNvSpPr/>
          <p:nvPr/>
        </p:nvSpPr>
        <p:spPr>
          <a:xfrm>
            <a:off x="449040" y="2027916"/>
            <a:ext cx="11200936" cy="3597027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80C9F31-5AC4-4965-A3E1-B46BC7922FDE}"/>
              </a:ext>
            </a:extLst>
          </p:cNvPr>
          <p:cNvGrpSpPr/>
          <p:nvPr/>
        </p:nvGrpSpPr>
        <p:grpSpPr>
          <a:xfrm>
            <a:off x="217546" y="1125183"/>
            <a:ext cx="1814454" cy="307769"/>
            <a:chOff x="217546" y="1125180"/>
            <a:chExt cx="1507082" cy="335348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C796D4A-854D-4C46-A356-67B08F6D8AFE}"/>
                </a:ext>
              </a:extLst>
            </p:cNvPr>
            <p:cNvSpPr/>
            <p:nvPr/>
          </p:nvSpPr>
          <p:spPr>
            <a:xfrm>
              <a:off x="231371" y="1125180"/>
              <a:ext cx="1493257" cy="307769"/>
            </a:xfrm>
            <a:prstGeom prst="rect">
              <a:avLst/>
            </a:prstGeom>
            <a:solidFill>
              <a:schemeClr val="bg2">
                <a:lumMod val="90000"/>
                <a:alpha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A34492D-BADE-49DD-A1B9-F18203BFAF03}"/>
                </a:ext>
              </a:extLst>
            </p:cNvPr>
            <p:cNvSpPr txBox="1"/>
            <p:nvPr/>
          </p:nvSpPr>
          <p:spPr>
            <a:xfrm>
              <a:off x="217546" y="1126400"/>
              <a:ext cx="1493257" cy="3341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>
                  <a:solidFill>
                    <a:schemeClr val="accent3">
                      <a:lumMod val="75000"/>
                    </a:schemeClr>
                  </a:solidFill>
                </a:rPr>
                <a:t> Logistic Regression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61428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8530567-FCDB-4A70-9B76-4190E91B4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89" y="5299331"/>
            <a:ext cx="10525125" cy="13049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6632860-56CF-4040-AB7A-3D91CF57B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88" y="3903529"/>
            <a:ext cx="10450549" cy="9656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F02DECE-E6B7-4443-B54B-BBE06E540C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040" y="2028398"/>
            <a:ext cx="10544175" cy="135255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C928B47-21F5-4E42-B424-0FF039DD6237}"/>
              </a:ext>
            </a:extLst>
          </p:cNvPr>
          <p:cNvCxnSpPr>
            <a:cxnSpLocks/>
          </p:cNvCxnSpPr>
          <p:nvPr/>
        </p:nvCxnSpPr>
        <p:spPr>
          <a:xfrm>
            <a:off x="0" y="898225"/>
            <a:ext cx="12192000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C91737-A4AD-43EA-9723-D986FBA811AC}"/>
              </a:ext>
            </a:extLst>
          </p:cNvPr>
          <p:cNvSpPr txBox="1"/>
          <p:nvPr/>
        </p:nvSpPr>
        <p:spPr>
          <a:xfrm>
            <a:off x="400049" y="247650"/>
            <a:ext cx="11006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여러 알고리즘을 이용한 대출 위험도 예측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DB1E05-3CA4-4154-8529-2DD51FDBFCD8}"/>
              </a:ext>
            </a:extLst>
          </p:cNvPr>
          <p:cNvSpPr txBox="1"/>
          <p:nvPr/>
        </p:nvSpPr>
        <p:spPr>
          <a:xfrm>
            <a:off x="231371" y="1630234"/>
            <a:ext cx="4097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 4. </a:t>
            </a:r>
            <a:r>
              <a:rPr lang="ko-KR" altLang="en-US" sz="1400" b="1"/>
              <a:t>결과 확인 </a:t>
            </a:r>
            <a:endParaRPr lang="en-US" altLang="ko-KR" sz="1400" b="1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CC9C87-8C86-4559-B92C-EE70BE1CDFF5}"/>
              </a:ext>
            </a:extLst>
          </p:cNvPr>
          <p:cNvSpPr/>
          <p:nvPr/>
        </p:nvSpPr>
        <p:spPr>
          <a:xfrm>
            <a:off x="449040" y="2027916"/>
            <a:ext cx="10544174" cy="4576339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66224C-018F-4753-ACA2-DFFB923AA2E0}"/>
              </a:ext>
            </a:extLst>
          </p:cNvPr>
          <p:cNvSpPr txBox="1"/>
          <p:nvPr/>
        </p:nvSpPr>
        <p:spPr>
          <a:xfrm>
            <a:off x="449040" y="3534020"/>
            <a:ext cx="3173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· </a:t>
            </a:r>
            <a:r>
              <a:rPr lang="ko-KR" altLang="en-US" sz="1400"/>
              <a:t>혼동 행렬 </a:t>
            </a:r>
            <a:r>
              <a:rPr lang="en-US" altLang="ko-KR" sz="1400"/>
              <a:t>(confusion matrix)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5B31AA-4285-44EE-9FB8-1B9E17AA4F34}"/>
              </a:ext>
            </a:extLst>
          </p:cNvPr>
          <p:cNvSpPr txBox="1"/>
          <p:nvPr/>
        </p:nvSpPr>
        <p:spPr>
          <a:xfrm>
            <a:off x="449040" y="5020520"/>
            <a:ext cx="10404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· roc-auc score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10ADE0-02DB-498C-A600-E0DC361172CD}"/>
              </a:ext>
            </a:extLst>
          </p:cNvPr>
          <p:cNvSpPr txBox="1"/>
          <p:nvPr/>
        </p:nvSpPr>
        <p:spPr>
          <a:xfrm>
            <a:off x="7407744" y="6296479"/>
            <a:ext cx="3510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roc-auc score: 0.70  -&gt; </a:t>
            </a:r>
            <a:r>
              <a:rPr lang="ko-KR" altLang="en-US" sz="1400"/>
              <a:t>상당히 떨어짐</a:t>
            </a:r>
            <a:endParaRPr lang="en-US" altLang="ko-KR" sz="1400">
              <a:solidFill>
                <a:srgbClr val="FF0000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0F016B2-F6A9-4655-8099-6B161992C0DC}"/>
              </a:ext>
            </a:extLst>
          </p:cNvPr>
          <p:cNvGrpSpPr/>
          <p:nvPr/>
        </p:nvGrpSpPr>
        <p:grpSpPr>
          <a:xfrm>
            <a:off x="217546" y="1125183"/>
            <a:ext cx="1814454" cy="307769"/>
            <a:chOff x="217546" y="1125180"/>
            <a:chExt cx="1507082" cy="335348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4FDECB5-4B0D-45C4-B336-FFE03EFB3190}"/>
                </a:ext>
              </a:extLst>
            </p:cNvPr>
            <p:cNvSpPr/>
            <p:nvPr/>
          </p:nvSpPr>
          <p:spPr>
            <a:xfrm>
              <a:off x="231371" y="1125180"/>
              <a:ext cx="1493257" cy="307769"/>
            </a:xfrm>
            <a:prstGeom prst="rect">
              <a:avLst/>
            </a:prstGeom>
            <a:solidFill>
              <a:schemeClr val="bg2">
                <a:lumMod val="90000"/>
                <a:alpha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BD054CC-2332-4A5B-B018-2D386DF44327}"/>
                </a:ext>
              </a:extLst>
            </p:cNvPr>
            <p:cNvSpPr txBox="1"/>
            <p:nvPr/>
          </p:nvSpPr>
          <p:spPr>
            <a:xfrm>
              <a:off x="217546" y="1126400"/>
              <a:ext cx="1493257" cy="3341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>
                  <a:solidFill>
                    <a:schemeClr val="accent3">
                      <a:lumMod val="75000"/>
                    </a:schemeClr>
                  </a:solidFill>
                </a:rPr>
                <a:t> Logistic Regression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61598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9508125-F30F-40F6-89F3-D3AF44DDA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49" y="2027914"/>
            <a:ext cx="10564591" cy="4446775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C928B47-21F5-4E42-B424-0FF039DD6237}"/>
              </a:ext>
            </a:extLst>
          </p:cNvPr>
          <p:cNvCxnSpPr>
            <a:cxnSpLocks/>
          </p:cNvCxnSpPr>
          <p:nvPr/>
        </p:nvCxnSpPr>
        <p:spPr>
          <a:xfrm>
            <a:off x="0" y="898225"/>
            <a:ext cx="12192000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C91737-A4AD-43EA-9723-D986FBA811AC}"/>
              </a:ext>
            </a:extLst>
          </p:cNvPr>
          <p:cNvSpPr txBox="1"/>
          <p:nvPr/>
        </p:nvSpPr>
        <p:spPr>
          <a:xfrm>
            <a:off x="400049" y="247650"/>
            <a:ext cx="11006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여러 알고리즘을 이용한 대출 위험도 예측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DB1E05-3CA4-4154-8529-2DD51FDBFCD8}"/>
              </a:ext>
            </a:extLst>
          </p:cNvPr>
          <p:cNvSpPr txBox="1"/>
          <p:nvPr/>
        </p:nvSpPr>
        <p:spPr>
          <a:xfrm>
            <a:off x="231371" y="1630234"/>
            <a:ext cx="4097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 4. </a:t>
            </a:r>
            <a:r>
              <a:rPr lang="ko-KR" altLang="en-US" sz="1400" b="1"/>
              <a:t>결과 확인 </a:t>
            </a:r>
            <a:endParaRPr lang="en-US" altLang="ko-KR" sz="1400" b="1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CC9C87-8C86-4559-B92C-EE70BE1CDFF5}"/>
              </a:ext>
            </a:extLst>
          </p:cNvPr>
          <p:cNvSpPr/>
          <p:nvPr/>
        </p:nvSpPr>
        <p:spPr>
          <a:xfrm>
            <a:off x="400049" y="2027915"/>
            <a:ext cx="10564591" cy="4446774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92A511A-C92B-481A-90A9-69058D424EA7}"/>
              </a:ext>
            </a:extLst>
          </p:cNvPr>
          <p:cNvGrpSpPr/>
          <p:nvPr/>
        </p:nvGrpSpPr>
        <p:grpSpPr>
          <a:xfrm>
            <a:off x="217546" y="1125183"/>
            <a:ext cx="1814454" cy="307769"/>
            <a:chOff x="217546" y="1125180"/>
            <a:chExt cx="1507082" cy="335348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EA2F7A9-B533-47EF-9DB0-2B11C29AD5CA}"/>
                </a:ext>
              </a:extLst>
            </p:cNvPr>
            <p:cNvSpPr/>
            <p:nvPr/>
          </p:nvSpPr>
          <p:spPr>
            <a:xfrm>
              <a:off x="231371" y="1125180"/>
              <a:ext cx="1493257" cy="307769"/>
            </a:xfrm>
            <a:prstGeom prst="rect">
              <a:avLst/>
            </a:prstGeom>
            <a:solidFill>
              <a:schemeClr val="bg2">
                <a:lumMod val="90000"/>
                <a:alpha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6404CE0-535F-4358-BD9E-521A7434C1FA}"/>
                </a:ext>
              </a:extLst>
            </p:cNvPr>
            <p:cNvSpPr txBox="1"/>
            <p:nvPr/>
          </p:nvSpPr>
          <p:spPr>
            <a:xfrm>
              <a:off x="217546" y="1126400"/>
              <a:ext cx="1493257" cy="3341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>
                  <a:solidFill>
                    <a:schemeClr val="accent3">
                      <a:lumMod val="75000"/>
                    </a:schemeClr>
                  </a:solidFill>
                </a:rPr>
                <a:t> Logistic Regression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88038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C928B47-21F5-4E42-B424-0FF039DD6237}"/>
              </a:ext>
            </a:extLst>
          </p:cNvPr>
          <p:cNvCxnSpPr>
            <a:cxnSpLocks/>
          </p:cNvCxnSpPr>
          <p:nvPr/>
        </p:nvCxnSpPr>
        <p:spPr>
          <a:xfrm>
            <a:off x="0" y="898225"/>
            <a:ext cx="12192000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C91737-A4AD-43EA-9723-D986FBA811AC}"/>
              </a:ext>
            </a:extLst>
          </p:cNvPr>
          <p:cNvSpPr txBox="1"/>
          <p:nvPr/>
        </p:nvSpPr>
        <p:spPr>
          <a:xfrm>
            <a:off x="400049" y="247650"/>
            <a:ext cx="11006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결론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DB1E05-3CA4-4154-8529-2DD51FDBFCD8}"/>
              </a:ext>
            </a:extLst>
          </p:cNvPr>
          <p:cNvSpPr txBox="1"/>
          <p:nvPr/>
        </p:nvSpPr>
        <p:spPr>
          <a:xfrm>
            <a:off x="231371" y="1630235"/>
            <a:ext cx="116188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 · </a:t>
            </a:r>
            <a:r>
              <a:rPr lang="ko-KR" altLang="en-US" sz="1400"/>
              <a:t>이번 프로젝트는 은행에서 대출 대상자 데이터를 기반으로 </a:t>
            </a:r>
            <a:r>
              <a:rPr lang="en-US" altLang="ko-KR" sz="1400"/>
              <a:t>2</a:t>
            </a:r>
            <a:r>
              <a:rPr lang="ko-KR" altLang="en-US" sz="1400"/>
              <a:t>년내에 연체할 가능성이 있는지 여부를 예측하는 알고리즘을 개발하되</a:t>
            </a:r>
            <a:r>
              <a:rPr lang="en-US" altLang="ko-KR" sz="1400"/>
              <a:t>, </a:t>
            </a:r>
          </a:p>
          <a:p>
            <a:r>
              <a:rPr lang="en-US" altLang="ko-KR" sz="1400"/>
              <a:t>   roc_auc </a:t>
            </a:r>
            <a:r>
              <a:rPr lang="ko-KR" altLang="en-US" sz="1400"/>
              <a:t>점수가 </a:t>
            </a:r>
            <a:r>
              <a:rPr lang="en-US" altLang="ko-KR" sz="1400"/>
              <a:t>0.85 </a:t>
            </a:r>
            <a:r>
              <a:rPr lang="ko-KR" altLang="en-US" sz="1400"/>
              <a:t>이상이 되도록 하는 것을 목표로 한다</a:t>
            </a:r>
            <a:r>
              <a:rPr lang="en-US" altLang="ko-KR" sz="1400"/>
              <a:t>.</a:t>
            </a:r>
          </a:p>
          <a:p>
            <a:endParaRPr lang="en-US" altLang="ko-KR" sz="1400"/>
          </a:p>
          <a:p>
            <a:r>
              <a:rPr lang="en-US" altLang="ko-KR" sz="1400"/>
              <a:t>   </a:t>
            </a:r>
            <a:r>
              <a:rPr lang="ko-KR" altLang="en-US" sz="1400"/>
              <a:t>여러 알고리즘을 사용하여 연체 가능성에 대해 예측해 보았지만 </a:t>
            </a:r>
            <a:r>
              <a:rPr lang="en-US" altLang="ko-KR" sz="1400"/>
              <a:t>roc_auc </a:t>
            </a:r>
            <a:r>
              <a:rPr lang="ko-KR" altLang="en-US" sz="1400"/>
              <a:t>점수가 </a:t>
            </a:r>
            <a:r>
              <a:rPr lang="en-US" altLang="ko-KR" sz="1400"/>
              <a:t>0.85</a:t>
            </a:r>
            <a:r>
              <a:rPr lang="ko-KR" altLang="en-US" sz="1400"/>
              <a:t> 이상 나왔던 알고리즘은 </a:t>
            </a:r>
            <a:r>
              <a:rPr lang="en-US" altLang="ko-KR" sz="1400"/>
              <a:t>Random Forest</a:t>
            </a:r>
            <a:r>
              <a:rPr lang="ko-KR" altLang="en-US" sz="1400"/>
              <a:t> 뿐이었다</a:t>
            </a:r>
            <a:r>
              <a:rPr lang="en-US" altLang="ko-KR" sz="1400"/>
              <a:t>.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92A511A-C92B-481A-90A9-69058D424EA7}"/>
              </a:ext>
            </a:extLst>
          </p:cNvPr>
          <p:cNvGrpSpPr/>
          <p:nvPr/>
        </p:nvGrpSpPr>
        <p:grpSpPr>
          <a:xfrm>
            <a:off x="217546" y="1125183"/>
            <a:ext cx="1047836" cy="307777"/>
            <a:chOff x="217546" y="1125180"/>
            <a:chExt cx="1507082" cy="335348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EA2F7A9-B533-47EF-9DB0-2B11C29AD5CA}"/>
                </a:ext>
              </a:extLst>
            </p:cNvPr>
            <p:cNvSpPr/>
            <p:nvPr/>
          </p:nvSpPr>
          <p:spPr>
            <a:xfrm>
              <a:off x="231371" y="1125180"/>
              <a:ext cx="1493257" cy="307769"/>
            </a:xfrm>
            <a:prstGeom prst="rect">
              <a:avLst/>
            </a:prstGeom>
            <a:solidFill>
              <a:schemeClr val="bg2">
                <a:lumMod val="90000"/>
                <a:alpha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6404CE0-535F-4358-BD9E-521A7434C1FA}"/>
                </a:ext>
              </a:extLst>
            </p:cNvPr>
            <p:cNvSpPr txBox="1"/>
            <p:nvPr/>
          </p:nvSpPr>
          <p:spPr>
            <a:xfrm>
              <a:off x="217546" y="1126400"/>
              <a:ext cx="1493257" cy="3341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ko-KR" altLang="en-US" sz="1400">
                  <a:solidFill>
                    <a:schemeClr val="accent3">
                      <a:lumMod val="75000"/>
                    </a:schemeClr>
                  </a:solidFill>
                </a:rPr>
                <a:t>내용 정리</a:t>
              </a:r>
              <a:endParaRPr lang="en-US" altLang="ko-KR" sz="140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8EB7B8EE-EF2E-4282-825D-95C01FB7B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63" y="2781617"/>
            <a:ext cx="5156456" cy="379297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88C0FEA5-C362-4209-8EFE-FEBFD06DEB76}"/>
              </a:ext>
            </a:extLst>
          </p:cNvPr>
          <p:cNvSpPr/>
          <p:nvPr/>
        </p:nvSpPr>
        <p:spPr>
          <a:xfrm>
            <a:off x="473364" y="2806928"/>
            <a:ext cx="5156455" cy="3767659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E38A56-E285-42A8-98AA-83A5323FD740}"/>
              </a:ext>
            </a:extLst>
          </p:cNvPr>
          <p:cNvSpPr txBox="1"/>
          <p:nvPr/>
        </p:nvSpPr>
        <p:spPr>
          <a:xfrm>
            <a:off x="1255770" y="5089265"/>
            <a:ext cx="4191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solidFill>
                  <a:srgbClr val="FF0000"/>
                </a:solidFill>
              </a:rPr>
              <a:t>   RandomForest Classifier</a:t>
            </a:r>
            <a:r>
              <a:rPr lang="ko-KR" altLang="en-US" sz="1200" b="1">
                <a:solidFill>
                  <a:srgbClr val="FF0000"/>
                </a:solidFill>
              </a:rPr>
              <a:t>를 이용한 </a:t>
            </a:r>
            <a:r>
              <a:rPr lang="en-US" altLang="ko-KR" sz="1200" b="1">
                <a:solidFill>
                  <a:srgbClr val="FF0000"/>
                </a:solidFill>
              </a:rPr>
              <a:t>roc_auc </a:t>
            </a:r>
            <a:r>
              <a:rPr lang="ko-KR" altLang="en-US" sz="1200" b="1">
                <a:solidFill>
                  <a:srgbClr val="FF0000"/>
                </a:solidFill>
              </a:rPr>
              <a:t>점수 측정</a:t>
            </a:r>
            <a:endParaRPr lang="en-US" altLang="ko-KR" sz="1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8787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C928B47-21F5-4E42-B424-0FF039DD6237}"/>
              </a:ext>
            </a:extLst>
          </p:cNvPr>
          <p:cNvCxnSpPr>
            <a:cxnSpLocks/>
          </p:cNvCxnSpPr>
          <p:nvPr/>
        </p:nvCxnSpPr>
        <p:spPr>
          <a:xfrm>
            <a:off x="0" y="898225"/>
            <a:ext cx="12192000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C91737-A4AD-43EA-9723-D986FBA811AC}"/>
              </a:ext>
            </a:extLst>
          </p:cNvPr>
          <p:cNvSpPr txBox="1"/>
          <p:nvPr/>
        </p:nvSpPr>
        <p:spPr>
          <a:xfrm>
            <a:off x="400049" y="247650"/>
            <a:ext cx="11006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결론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DB1E05-3CA4-4154-8529-2DD51FDBFCD8}"/>
              </a:ext>
            </a:extLst>
          </p:cNvPr>
          <p:cNvSpPr txBox="1"/>
          <p:nvPr/>
        </p:nvSpPr>
        <p:spPr>
          <a:xfrm>
            <a:off x="231371" y="2396854"/>
            <a:ext cx="11618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 · Random Forest</a:t>
            </a:r>
            <a:r>
              <a:rPr lang="ko-KR" altLang="en-US" sz="1400"/>
              <a:t>를 사용하여 예측한 결과값에 대해 혼동 행렬을 적용해 보았을 때</a:t>
            </a:r>
            <a:r>
              <a:rPr lang="en-US" altLang="ko-KR" sz="1400"/>
              <a:t>, </a:t>
            </a:r>
            <a:r>
              <a:rPr lang="ko-KR" altLang="en-US" sz="1400"/>
              <a:t>소수 클래스 </a:t>
            </a:r>
            <a:r>
              <a:rPr lang="en-US" altLang="ko-KR" sz="1400"/>
              <a:t>(</a:t>
            </a:r>
            <a:r>
              <a:rPr lang="ko-KR" altLang="en-US" sz="1400"/>
              <a:t>연체한 적 있음</a:t>
            </a:r>
            <a:r>
              <a:rPr lang="en-US" altLang="ko-KR" sz="1400"/>
              <a:t>)</a:t>
            </a:r>
            <a:r>
              <a:rPr lang="ko-KR" altLang="en-US" sz="1400"/>
              <a:t>의 예측 결과가 좋지 않았다</a:t>
            </a:r>
            <a:r>
              <a:rPr lang="en-US" altLang="ko-KR" sz="1400"/>
              <a:t>.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92A511A-C92B-481A-90A9-69058D424EA7}"/>
              </a:ext>
            </a:extLst>
          </p:cNvPr>
          <p:cNvGrpSpPr/>
          <p:nvPr/>
        </p:nvGrpSpPr>
        <p:grpSpPr>
          <a:xfrm>
            <a:off x="217546" y="1125183"/>
            <a:ext cx="1583546" cy="326817"/>
            <a:chOff x="217546" y="1125180"/>
            <a:chExt cx="1507082" cy="335348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EA2F7A9-B533-47EF-9DB0-2B11C29AD5CA}"/>
                </a:ext>
              </a:extLst>
            </p:cNvPr>
            <p:cNvSpPr/>
            <p:nvPr/>
          </p:nvSpPr>
          <p:spPr>
            <a:xfrm>
              <a:off x="231371" y="1125180"/>
              <a:ext cx="1493257" cy="307769"/>
            </a:xfrm>
            <a:prstGeom prst="rect">
              <a:avLst/>
            </a:prstGeom>
            <a:solidFill>
              <a:schemeClr val="bg2">
                <a:lumMod val="90000"/>
                <a:alpha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6404CE0-535F-4358-BD9E-521A7434C1FA}"/>
                </a:ext>
              </a:extLst>
            </p:cNvPr>
            <p:cNvSpPr txBox="1"/>
            <p:nvPr/>
          </p:nvSpPr>
          <p:spPr>
            <a:xfrm>
              <a:off x="217546" y="1126400"/>
              <a:ext cx="1493257" cy="3341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ko-KR" altLang="en-US" sz="1400">
                  <a:solidFill>
                    <a:schemeClr val="accent3">
                      <a:lumMod val="75000"/>
                    </a:schemeClr>
                  </a:solidFill>
                </a:rPr>
                <a:t>당면했던 문제점</a:t>
              </a:r>
              <a:endParaRPr lang="en-US" altLang="ko-KR" sz="140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2B23A3DA-312F-4FA5-BD5B-DB78A5D41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96" y="2841200"/>
            <a:ext cx="2639512" cy="656659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6C4A6A7F-D196-4032-BD18-CADBED62DC7A}"/>
              </a:ext>
            </a:extLst>
          </p:cNvPr>
          <p:cNvSpPr/>
          <p:nvPr/>
        </p:nvSpPr>
        <p:spPr>
          <a:xfrm>
            <a:off x="1539551" y="3188001"/>
            <a:ext cx="563418" cy="2326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84794D-B68D-49C5-A337-CB0008A11C29}"/>
              </a:ext>
            </a:extLst>
          </p:cNvPr>
          <p:cNvSpPr txBox="1"/>
          <p:nvPr/>
        </p:nvSpPr>
        <p:spPr>
          <a:xfrm>
            <a:off x="217546" y="3676091"/>
            <a:ext cx="11618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 · </a:t>
            </a:r>
            <a:r>
              <a:rPr lang="ko-KR" altLang="en-US" sz="1400"/>
              <a:t>데이터 불균형이 있는 문제의 경우</a:t>
            </a:r>
            <a:r>
              <a:rPr lang="en-US" altLang="ko-KR" sz="1400"/>
              <a:t>, </a:t>
            </a:r>
            <a:r>
              <a:rPr lang="ko-KR" altLang="en-US" sz="1400">
                <a:solidFill>
                  <a:srgbClr val="FF0000"/>
                </a:solidFill>
              </a:rPr>
              <a:t>데이터 불균형 문제</a:t>
            </a:r>
            <a:r>
              <a:rPr lang="ko-KR" altLang="en-US" sz="1400"/>
              <a:t>부터 해결하고 모델 학습 과정을 진행해야 한다</a:t>
            </a:r>
            <a:r>
              <a:rPr lang="en-US" altLang="ko-KR" sz="140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5C16C5-D9BB-49EA-9D27-827899125FFF}"/>
              </a:ext>
            </a:extLst>
          </p:cNvPr>
          <p:cNvSpPr txBox="1"/>
          <p:nvPr/>
        </p:nvSpPr>
        <p:spPr>
          <a:xfrm>
            <a:off x="217545" y="1588570"/>
            <a:ext cx="11618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 · roc_auc score</a:t>
            </a:r>
            <a:r>
              <a:rPr lang="ko-KR" altLang="en-US" sz="1400"/>
              <a:t>를 측정할 때</a:t>
            </a:r>
            <a:r>
              <a:rPr lang="en-US" altLang="ko-KR" sz="1400"/>
              <a:t>, accuracy_score</a:t>
            </a:r>
            <a:r>
              <a:rPr lang="ko-KR" altLang="en-US" sz="1400"/>
              <a:t>를 측정할 때와 마찬가지로 점수 값을 인자로 주었더니 상당히 성능이 떨어지는 것처럼 나왔다</a:t>
            </a:r>
            <a:r>
              <a:rPr lang="en-US" altLang="ko-KR" sz="140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DA367E-46AF-47D6-A378-DB419E857A04}"/>
              </a:ext>
            </a:extLst>
          </p:cNvPr>
          <p:cNvSpPr txBox="1"/>
          <p:nvPr/>
        </p:nvSpPr>
        <p:spPr>
          <a:xfrm>
            <a:off x="217545" y="1915118"/>
            <a:ext cx="11618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 -&gt; roc_auc score</a:t>
            </a:r>
            <a:r>
              <a:rPr lang="ko-KR" altLang="en-US" sz="1400"/>
              <a:t>는 </a:t>
            </a:r>
            <a:r>
              <a:rPr lang="en-US" altLang="ko-KR" sz="1400"/>
              <a:t>predict_proba() </a:t>
            </a:r>
            <a:r>
              <a:rPr lang="ko-KR" altLang="en-US" sz="1400"/>
              <a:t>함수를 통해 얻은 확률 값을 사용하여 점수를 측정해야 함</a:t>
            </a:r>
            <a:endParaRPr lang="en-US" altLang="ko-KR" sz="14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59A756-81CB-4318-A9FD-7662A1229FB2}"/>
              </a:ext>
            </a:extLst>
          </p:cNvPr>
          <p:cNvSpPr/>
          <p:nvPr/>
        </p:nvSpPr>
        <p:spPr>
          <a:xfrm>
            <a:off x="473797" y="2841200"/>
            <a:ext cx="2639512" cy="656659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1153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C928B47-21F5-4E42-B424-0FF039DD6237}"/>
              </a:ext>
            </a:extLst>
          </p:cNvPr>
          <p:cNvCxnSpPr>
            <a:cxnSpLocks/>
          </p:cNvCxnSpPr>
          <p:nvPr/>
        </p:nvCxnSpPr>
        <p:spPr>
          <a:xfrm>
            <a:off x="0" y="898225"/>
            <a:ext cx="12192000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C91737-A4AD-43EA-9723-D986FBA811AC}"/>
              </a:ext>
            </a:extLst>
          </p:cNvPr>
          <p:cNvSpPr txBox="1"/>
          <p:nvPr/>
        </p:nvSpPr>
        <p:spPr>
          <a:xfrm>
            <a:off x="400049" y="247650"/>
            <a:ext cx="11006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결론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92A511A-C92B-481A-90A9-69058D424EA7}"/>
              </a:ext>
            </a:extLst>
          </p:cNvPr>
          <p:cNvGrpSpPr/>
          <p:nvPr/>
        </p:nvGrpSpPr>
        <p:grpSpPr>
          <a:xfrm>
            <a:off x="217546" y="1125183"/>
            <a:ext cx="1038599" cy="307771"/>
            <a:chOff x="217546" y="1125180"/>
            <a:chExt cx="1507082" cy="317031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EA2F7A9-B533-47EF-9DB0-2B11C29AD5CA}"/>
                </a:ext>
              </a:extLst>
            </p:cNvPr>
            <p:cNvSpPr/>
            <p:nvPr/>
          </p:nvSpPr>
          <p:spPr>
            <a:xfrm>
              <a:off x="231371" y="1125180"/>
              <a:ext cx="1493257" cy="307769"/>
            </a:xfrm>
            <a:prstGeom prst="rect">
              <a:avLst/>
            </a:prstGeom>
            <a:solidFill>
              <a:schemeClr val="bg2">
                <a:lumMod val="90000"/>
                <a:alpha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6404CE0-535F-4358-BD9E-521A7434C1FA}"/>
                </a:ext>
              </a:extLst>
            </p:cNvPr>
            <p:cNvSpPr txBox="1"/>
            <p:nvPr/>
          </p:nvSpPr>
          <p:spPr>
            <a:xfrm>
              <a:off x="217546" y="1126400"/>
              <a:ext cx="1493257" cy="315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ko-KR" altLang="en-US" sz="1400">
                  <a:solidFill>
                    <a:schemeClr val="accent3">
                      <a:lumMod val="75000"/>
                    </a:schemeClr>
                  </a:solidFill>
                </a:rPr>
                <a:t>해결 방법</a:t>
              </a:r>
              <a:endParaRPr lang="en-US" altLang="ko-KR" sz="140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B5C16C5-D9BB-49EA-9D27-827899125FFF}"/>
              </a:ext>
            </a:extLst>
          </p:cNvPr>
          <p:cNvSpPr txBox="1"/>
          <p:nvPr/>
        </p:nvSpPr>
        <p:spPr>
          <a:xfrm>
            <a:off x="217545" y="1588570"/>
            <a:ext cx="11618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 · SMOTE</a:t>
            </a:r>
            <a:r>
              <a:rPr lang="ko-KR" altLang="en-US" sz="1400" b="1"/>
              <a:t>를 이용한 오버 샘플링 기법</a:t>
            </a:r>
            <a:endParaRPr lang="en-US" altLang="ko-KR" sz="1400" b="1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FD0320-A2DC-4968-A390-FBCDDD784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18" y="2051963"/>
            <a:ext cx="9077325" cy="30099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18948E96-A3C7-4B9D-8347-AF388548DC6B}"/>
              </a:ext>
            </a:extLst>
          </p:cNvPr>
          <p:cNvSpPr/>
          <p:nvPr/>
        </p:nvSpPr>
        <p:spPr>
          <a:xfrm>
            <a:off x="334917" y="2051963"/>
            <a:ext cx="9077325" cy="30099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2C800A-8430-457A-9F55-CF29D502D849}"/>
              </a:ext>
            </a:extLst>
          </p:cNvPr>
          <p:cNvSpPr txBox="1"/>
          <p:nvPr/>
        </p:nvSpPr>
        <p:spPr>
          <a:xfrm>
            <a:off x="2457334" y="5061863"/>
            <a:ext cx="5652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b="1"/>
              <a:t> </a:t>
            </a:r>
            <a:r>
              <a:rPr lang="ko-KR" altLang="en-US" sz="1000" b="1"/>
              <a:t>출처</a:t>
            </a:r>
            <a:r>
              <a:rPr lang="en-US" altLang="ko-KR" sz="1000" b="1"/>
              <a:t>: </a:t>
            </a:r>
            <a:r>
              <a:rPr lang="en-US" altLang="ko-KR" sz="1000"/>
              <a:t>https://www.kaggle.com/rafjaa/resampling-strategies-for-imbalanced-datasets</a:t>
            </a:r>
            <a:endParaRPr lang="en-US" altLang="ko-KR" sz="1000" b="0" i="0">
              <a:solidFill>
                <a:srgbClr val="666666"/>
              </a:solidFill>
              <a:effectLst/>
              <a:latin typeface="Noto Sans KR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84524F1-7F06-4F30-A357-8A604070AF13}"/>
              </a:ext>
            </a:extLst>
          </p:cNvPr>
          <p:cNvGrpSpPr/>
          <p:nvPr/>
        </p:nvGrpSpPr>
        <p:grpSpPr>
          <a:xfrm>
            <a:off x="199073" y="5466251"/>
            <a:ext cx="11637356" cy="628940"/>
            <a:chOff x="199073" y="5466251"/>
            <a:chExt cx="11637356" cy="62894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B0BAD84-E756-41D4-8E2C-50FC33A714A2}"/>
                </a:ext>
              </a:extLst>
            </p:cNvPr>
            <p:cNvSpPr txBox="1"/>
            <p:nvPr/>
          </p:nvSpPr>
          <p:spPr>
            <a:xfrm>
              <a:off x="217545" y="5466251"/>
              <a:ext cx="116188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/>
                <a:t> </a:t>
              </a:r>
              <a:r>
                <a:rPr lang="ko-KR" altLang="en-US" sz="1400" b="1" i="0">
                  <a:solidFill>
                    <a:srgbClr val="333333"/>
                  </a:solidFill>
                  <a:effectLst/>
                  <a:latin typeface="-apple-system"/>
                </a:rPr>
                <a:t>① 소수 클래스에서 각각의 샘플들의 </a:t>
              </a:r>
              <a:r>
                <a:rPr lang="en-US" altLang="ko-KR" sz="1400" b="1" i="0">
                  <a:solidFill>
                    <a:srgbClr val="333333"/>
                  </a:solidFill>
                  <a:effectLst/>
                  <a:latin typeface="-apple-system"/>
                </a:rPr>
                <a:t>knn</a:t>
              </a:r>
              <a:r>
                <a:rPr lang="ko-KR" altLang="en-US" sz="1400" b="1" i="0">
                  <a:solidFill>
                    <a:srgbClr val="333333"/>
                  </a:solidFill>
                  <a:effectLst/>
                  <a:latin typeface="-apple-system"/>
                </a:rPr>
                <a:t>을 찾는다</a:t>
              </a:r>
              <a:r>
                <a:rPr lang="en-US" altLang="ko-KR" sz="1400" b="1" i="0">
                  <a:solidFill>
                    <a:srgbClr val="333333"/>
                  </a:solidFill>
                  <a:effectLst/>
                  <a:latin typeface="-apple-system"/>
                </a:rPr>
                <a:t>. 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4BC1470-5A23-4E0F-B2CB-74F996934FC8}"/>
                </a:ext>
              </a:extLst>
            </p:cNvPr>
            <p:cNvSpPr txBox="1"/>
            <p:nvPr/>
          </p:nvSpPr>
          <p:spPr>
            <a:xfrm>
              <a:off x="199073" y="5787414"/>
              <a:ext cx="116188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/>
                <a:t> </a:t>
              </a:r>
              <a:r>
                <a:rPr lang="ko-KR" altLang="en-US" sz="1400" b="1">
                  <a:effectLst/>
                </a:rPr>
                <a:t>② 그 이웃들 사이에 선을 그어 무작위 점을 생성한다</a:t>
              </a:r>
              <a:r>
                <a:rPr lang="en-US" altLang="ko-KR" sz="1400" b="1">
                  <a:effectLst/>
                </a:rPr>
                <a:t>.</a:t>
              </a:r>
              <a:endParaRPr lang="ko-KR" altLang="en-US" sz="1400"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1521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C928B47-21F5-4E42-B424-0FF039DD6237}"/>
              </a:ext>
            </a:extLst>
          </p:cNvPr>
          <p:cNvCxnSpPr>
            <a:cxnSpLocks/>
          </p:cNvCxnSpPr>
          <p:nvPr/>
        </p:nvCxnSpPr>
        <p:spPr>
          <a:xfrm>
            <a:off x="0" y="898225"/>
            <a:ext cx="12192000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C91737-A4AD-43EA-9723-D986FBA811AC}"/>
              </a:ext>
            </a:extLst>
          </p:cNvPr>
          <p:cNvSpPr txBox="1"/>
          <p:nvPr/>
        </p:nvSpPr>
        <p:spPr>
          <a:xfrm>
            <a:off x="400049" y="247650"/>
            <a:ext cx="2343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 </a:t>
            </a:r>
            <a:r>
              <a:rPr lang="ko-KR" altLang="en-US" sz="2800"/>
              <a:t>문제 정의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67D30A-1B57-494D-8548-06F9767254EB}"/>
              </a:ext>
            </a:extLst>
          </p:cNvPr>
          <p:cNvSpPr txBox="1"/>
          <p:nvPr/>
        </p:nvSpPr>
        <p:spPr>
          <a:xfrm>
            <a:off x="205969" y="1556096"/>
            <a:ext cx="11711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· </a:t>
            </a:r>
            <a:r>
              <a:rPr lang="ko-KR" altLang="en-US"/>
              <a:t>대출 대상자 데이터를 기반으로 </a:t>
            </a:r>
            <a:r>
              <a:rPr lang="en-US" altLang="ko-KR"/>
              <a:t>2</a:t>
            </a:r>
            <a:r>
              <a:rPr lang="ko-KR" altLang="en-US"/>
              <a:t>년 내에 대출금을 연체할 가능성이 있는지 여부를 예측하는 알고리즘 개발</a:t>
            </a:r>
            <a:endParaRPr lang="en-US" altLang="ko-K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502125-89D4-4CD9-8BC5-33BF912C6F55}"/>
              </a:ext>
            </a:extLst>
          </p:cNvPr>
          <p:cNvSpPr txBox="1"/>
          <p:nvPr/>
        </p:nvSpPr>
        <p:spPr>
          <a:xfrm>
            <a:off x="205970" y="2692486"/>
            <a:ext cx="117117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· </a:t>
            </a:r>
            <a:r>
              <a:rPr lang="ko-KR" altLang="en-US"/>
              <a:t>현재 수입</a:t>
            </a:r>
            <a:r>
              <a:rPr lang="en-US" altLang="ko-KR"/>
              <a:t>, </a:t>
            </a:r>
            <a:r>
              <a:rPr lang="ko-KR" altLang="en-US"/>
              <a:t>지출 등의 데이터에 대해 은행 자체의 분석을 진행하여 대출자가 미래에 돈을 갚을 수 있는지 확인 </a:t>
            </a:r>
            <a:endParaRPr lang="en-US" altLang="ko-KR"/>
          </a:p>
          <a:p>
            <a:r>
              <a:rPr lang="en-US" altLang="ko-KR"/>
              <a:t> </a:t>
            </a:r>
          </a:p>
          <a:p>
            <a:r>
              <a:rPr lang="en-US" altLang="ko-KR"/>
              <a:t> · </a:t>
            </a:r>
            <a:r>
              <a:rPr lang="ko-KR" altLang="en-US"/>
              <a:t>수동적이고 시간이 소요되는 이러한 분석을 자동화</a:t>
            </a:r>
            <a:endParaRPr lang="en-US" altLang="ko-K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BAEE56-F216-4CE2-8777-1794B458525B}"/>
              </a:ext>
            </a:extLst>
          </p:cNvPr>
          <p:cNvSpPr txBox="1"/>
          <p:nvPr/>
        </p:nvSpPr>
        <p:spPr>
          <a:xfrm>
            <a:off x="231371" y="4401042"/>
            <a:ext cx="11711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· roc_auc score:</a:t>
            </a:r>
            <a:r>
              <a:rPr lang="ko-KR" altLang="en-US"/>
              <a:t> </a:t>
            </a:r>
            <a:r>
              <a:rPr lang="en-US" altLang="ko-KR"/>
              <a:t>85</a:t>
            </a:r>
            <a:r>
              <a:rPr lang="ko-KR" altLang="en-US"/>
              <a:t> 이상 나오는 알고리즘을 개발할 것 </a:t>
            </a:r>
            <a:endParaRPr lang="en-US" altLang="ko-KR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74484C4-323D-42D6-8E23-F2958115B291}"/>
              </a:ext>
            </a:extLst>
          </p:cNvPr>
          <p:cNvGrpSpPr/>
          <p:nvPr/>
        </p:nvGrpSpPr>
        <p:grpSpPr>
          <a:xfrm>
            <a:off x="231371" y="1125180"/>
            <a:ext cx="1487171" cy="334127"/>
            <a:chOff x="231371" y="1125180"/>
            <a:chExt cx="1487171" cy="334127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DA8E74C-F8AA-4BAA-A8D7-B9E9346C0FA9}"/>
                </a:ext>
              </a:extLst>
            </p:cNvPr>
            <p:cNvSpPr/>
            <p:nvPr/>
          </p:nvSpPr>
          <p:spPr>
            <a:xfrm>
              <a:off x="231371" y="1125180"/>
              <a:ext cx="1267229" cy="307778"/>
            </a:xfrm>
            <a:prstGeom prst="rect">
              <a:avLst/>
            </a:prstGeom>
            <a:solidFill>
              <a:schemeClr val="bg2">
                <a:lumMod val="90000"/>
                <a:alpha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496F205-0F58-4FAA-BD1F-510F3705ECA5}"/>
                </a:ext>
              </a:extLst>
            </p:cNvPr>
            <p:cNvSpPr txBox="1"/>
            <p:nvPr/>
          </p:nvSpPr>
          <p:spPr>
            <a:xfrm>
              <a:off x="320271" y="1151530"/>
              <a:ext cx="13982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>
                  <a:solidFill>
                    <a:schemeClr val="accent3">
                      <a:lumMod val="75000"/>
                    </a:schemeClr>
                  </a:solidFill>
                </a:rPr>
                <a:t> Problems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763523B-667F-4611-83DA-418D86993EC1}"/>
              </a:ext>
            </a:extLst>
          </p:cNvPr>
          <p:cNvGrpSpPr/>
          <p:nvPr/>
        </p:nvGrpSpPr>
        <p:grpSpPr>
          <a:xfrm>
            <a:off x="231371" y="2280880"/>
            <a:ext cx="1576071" cy="321427"/>
            <a:chOff x="231371" y="1125180"/>
            <a:chExt cx="1576071" cy="321427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6193240-B422-4FE3-B543-5D87420504E4}"/>
                </a:ext>
              </a:extLst>
            </p:cNvPr>
            <p:cNvSpPr/>
            <p:nvPr/>
          </p:nvSpPr>
          <p:spPr>
            <a:xfrm>
              <a:off x="231371" y="1125180"/>
              <a:ext cx="1267229" cy="307778"/>
            </a:xfrm>
            <a:prstGeom prst="rect">
              <a:avLst/>
            </a:prstGeom>
            <a:solidFill>
              <a:schemeClr val="bg2">
                <a:lumMod val="90000"/>
                <a:alpha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13BB569-D1ED-4E04-8382-D453FC8A83CC}"/>
                </a:ext>
              </a:extLst>
            </p:cNvPr>
            <p:cNvSpPr txBox="1"/>
            <p:nvPr/>
          </p:nvSpPr>
          <p:spPr>
            <a:xfrm>
              <a:off x="409171" y="1138830"/>
              <a:ext cx="13982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>
                  <a:solidFill>
                    <a:schemeClr val="accent3">
                      <a:lumMod val="75000"/>
                    </a:schemeClr>
                  </a:solidFill>
                </a:rPr>
                <a:t> Details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DC3FB16-2CE4-4148-9C4F-A39A1144289A}"/>
              </a:ext>
            </a:extLst>
          </p:cNvPr>
          <p:cNvGrpSpPr/>
          <p:nvPr/>
        </p:nvGrpSpPr>
        <p:grpSpPr>
          <a:xfrm>
            <a:off x="231371" y="4004023"/>
            <a:ext cx="1664971" cy="308727"/>
            <a:chOff x="231371" y="1125180"/>
            <a:chExt cx="1664971" cy="308727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AE32E5E-BDBD-45EB-B608-463F24DD9134}"/>
                </a:ext>
              </a:extLst>
            </p:cNvPr>
            <p:cNvSpPr/>
            <p:nvPr/>
          </p:nvSpPr>
          <p:spPr>
            <a:xfrm>
              <a:off x="231371" y="1125180"/>
              <a:ext cx="1267229" cy="307778"/>
            </a:xfrm>
            <a:prstGeom prst="rect">
              <a:avLst/>
            </a:prstGeom>
            <a:solidFill>
              <a:schemeClr val="bg2">
                <a:lumMod val="90000"/>
                <a:alpha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10F028A-D9D1-4900-A8F7-7660A09CA1C0}"/>
                </a:ext>
              </a:extLst>
            </p:cNvPr>
            <p:cNvSpPr txBox="1"/>
            <p:nvPr/>
          </p:nvSpPr>
          <p:spPr>
            <a:xfrm>
              <a:off x="498071" y="1126130"/>
              <a:ext cx="13982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>
                  <a:solidFill>
                    <a:schemeClr val="accent3">
                      <a:lumMod val="75000"/>
                    </a:schemeClr>
                  </a:solidFill>
                </a:rPr>
                <a:t> Goal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42315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C928B47-21F5-4E42-B424-0FF039DD6237}"/>
              </a:ext>
            </a:extLst>
          </p:cNvPr>
          <p:cNvCxnSpPr>
            <a:cxnSpLocks/>
          </p:cNvCxnSpPr>
          <p:nvPr/>
        </p:nvCxnSpPr>
        <p:spPr>
          <a:xfrm>
            <a:off x="0" y="898225"/>
            <a:ext cx="12192000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C91737-A4AD-43EA-9723-D986FBA811AC}"/>
              </a:ext>
            </a:extLst>
          </p:cNvPr>
          <p:cNvSpPr txBox="1"/>
          <p:nvPr/>
        </p:nvSpPr>
        <p:spPr>
          <a:xfrm>
            <a:off x="400049" y="247650"/>
            <a:ext cx="11006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결론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92A511A-C92B-481A-90A9-69058D424EA7}"/>
              </a:ext>
            </a:extLst>
          </p:cNvPr>
          <p:cNvGrpSpPr/>
          <p:nvPr/>
        </p:nvGrpSpPr>
        <p:grpSpPr>
          <a:xfrm>
            <a:off x="217546" y="1125183"/>
            <a:ext cx="1038599" cy="307771"/>
            <a:chOff x="217546" y="1125180"/>
            <a:chExt cx="1507082" cy="317031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EA2F7A9-B533-47EF-9DB0-2B11C29AD5CA}"/>
                </a:ext>
              </a:extLst>
            </p:cNvPr>
            <p:cNvSpPr/>
            <p:nvPr/>
          </p:nvSpPr>
          <p:spPr>
            <a:xfrm>
              <a:off x="231371" y="1125180"/>
              <a:ext cx="1493257" cy="307769"/>
            </a:xfrm>
            <a:prstGeom prst="rect">
              <a:avLst/>
            </a:prstGeom>
            <a:solidFill>
              <a:schemeClr val="bg2">
                <a:lumMod val="90000"/>
                <a:alpha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6404CE0-535F-4358-BD9E-521A7434C1FA}"/>
                </a:ext>
              </a:extLst>
            </p:cNvPr>
            <p:cNvSpPr txBox="1"/>
            <p:nvPr/>
          </p:nvSpPr>
          <p:spPr>
            <a:xfrm>
              <a:off x="217546" y="1126400"/>
              <a:ext cx="1493257" cy="315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ko-KR" altLang="en-US" sz="1400">
                  <a:solidFill>
                    <a:schemeClr val="accent3">
                      <a:lumMod val="75000"/>
                    </a:schemeClr>
                  </a:solidFill>
                </a:rPr>
                <a:t>해결 방법</a:t>
              </a:r>
              <a:endParaRPr lang="en-US" altLang="ko-KR" sz="140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B5C16C5-D9BB-49EA-9D27-827899125FFF}"/>
              </a:ext>
            </a:extLst>
          </p:cNvPr>
          <p:cNvSpPr txBox="1"/>
          <p:nvPr/>
        </p:nvSpPr>
        <p:spPr>
          <a:xfrm>
            <a:off x="217545" y="1588570"/>
            <a:ext cx="11618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 · SMOTE</a:t>
            </a:r>
            <a:r>
              <a:rPr lang="ko-KR" altLang="en-US" sz="1400" b="1"/>
              <a:t>를 이용한 오버 샘플링 기법</a:t>
            </a:r>
            <a:endParaRPr lang="en-US" altLang="ko-KR" sz="1400" b="1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932E246-1647-4BF8-A291-B3E6508AE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36" y="1966191"/>
            <a:ext cx="11618884" cy="449580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BECB65F8-E4D6-40DC-95FA-6D1B34231CF4}"/>
              </a:ext>
            </a:extLst>
          </p:cNvPr>
          <p:cNvSpPr/>
          <p:nvPr/>
        </p:nvSpPr>
        <p:spPr>
          <a:xfrm>
            <a:off x="314036" y="1951754"/>
            <a:ext cx="11618884" cy="4510238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8744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3D9F9AD-0812-4A78-BFDD-4EC281C27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37" y="1951753"/>
            <a:ext cx="11563927" cy="4510239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EA9833EA-9B25-43EC-926F-BF9E4FB953F1}"/>
              </a:ext>
            </a:extLst>
          </p:cNvPr>
          <p:cNvSpPr/>
          <p:nvPr/>
        </p:nvSpPr>
        <p:spPr>
          <a:xfrm>
            <a:off x="314036" y="1951754"/>
            <a:ext cx="11618884" cy="4510238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C928B47-21F5-4E42-B424-0FF039DD6237}"/>
              </a:ext>
            </a:extLst>
          </p:cNvPr>
          <p:cNvCxnSpPr>
            <a:cxnSpLocks/>
          </p:cNvCxnSpPr>
          <p:nvPr/>
        </p:nvCxnSpPr>
        <p:spPr>
          <a:xfrm>
            <a:off x="0" y="898225"/>
            <a:ext cx="12192000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C91737-A4AD-43EA-9723-D986FBA811AC}"/>
              </a:ext>
            </a:extLst>
          </p:cNvPr>
          <p:cNvSpPr txBox="1"/>
          <p:nvPr/>
        </p:nvSpPr>
        <p:spPr>
          <a:xfrm>
            <a:off x="400049" y="247650"/>
            <a:ext cx="11006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결론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92A511A-C92B-481A-90A9-69058D424EA7}"/>
              </a:ext>
            </a:extLst>
          </p:cNvPr>
          <p:cNvGrpSpPr/>
          <p:nvPr/>
        </p:nvGrpSpPr>
        <p:grpSpPr>
          <a:xfrm>
            <a:off x="217546" y="1125183"/>
            <a:ext cx="1038599" cy="307771"/>
            <a:chOff x="217546" y="1125180"/>
            <a:chExt cx="1507082" cy="317031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EA2F7A9-B533-47EF-9DB0-2B11C29AD5CA}"/>
                </a:ext>
              </a:extLst>
            </p:cNvPr>
            <p:cNvSpPr/>
            <p:nvPr/>
          </p:nvSpPr>
          <p:spPr>
            <a:xfrm>
              <a:off x="231371" y="1125180"/>
              <a:ext cx="1493257" cy="307769"/>
            </a:xfrm>
            <a:prstGeom prst="rect">
              <a:avLst/>
            </a:prstGeom>
            <a:solidFill>
              <a:schemeClr val="bg2">
                <a:lumMod val="90000"/>
                <a:alpha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6404CE0-535F-4358-BD9E-521A7434C1FA}"/>
                </a:ext>
              </a:extLst>
            </p:cNvPr>
            <p:cNvSpPr txBox="1"/>
            <p:nvPr/>
          </p:nvSpPr>
          <p:spPr>
            <a:xfrm>
              <a:off x="217546" y="1126400"/>
              <a:ext cx="1493257" cy="315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ko-KR" altLang="en-US" sz="1400">
                  <a:solidFill>
                    <a:schemeClr val="accent3">
                      <a:lumMod val="75000"/>
                    </a:schemeClr>
                  </a:solidFill>
                </a:rPr>
                <a:t>해결 방법</a:t>
              </a:r>
              <a:endParaRPr lang="en-US" altLang="ko-KR" sz="140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B5C16C5-D9BB-49EA-9D27-827899125FFF}"/>
              </a:ext>
            </a:extLst>
          </p:cNvPr>
          <p:cNvSpPr txBox="1"/>
          <p:nvPr/>
        </p:nvSpPr>
        <p:spPr>
          <a:xfrm>
            <a:off x="217545" y="1588570"/>
            <a:ext cx="11618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 · SMOTE</a:t>
            </a:r>
            <a:r>
              <a:rPr lang="ko-KR" altLang="en-US" sz="1400" b="1"/>
              <a:t>를 이용한 오버 샘플링 기법</a:t>
            </a:r>
            <a:endParaRPr lang="en-US" altLang="ko-KR" sz="1400" b="1"/>
          </a:p>
        </p:txBody>
      </p:sp>
    </p:spTree>
    <p:extLst>
      <p:ext uri="{BB962C8B-B14F-4D97-AF65-F5344CB8AC3E}">
        <p14:creationId xmlns:p14="http://schemas.microsoft.com/office/powerpoint/2010/main" val="29965310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EA9833EA-9B25-43EC-926F-BF9E4FB953F1}"/>
              </a:ext>
            </a:extLst>
          </p:cNvPr>
          <p:cNvSpPr/>
          <p:nvPr/>
        </p:nvSpPr>
        <p:spPr>
          <a:xfrm>
            <a:off x="314036" y="1951754"/>
            <a:ext cx="11618884" cy="308469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C928B47-21F5-4E42-B424-0FF039DD6237}"/>
              </a:ext>
            </a:extLst>
          </p:cNvPr>
          <p:cNvCxnSpPr>
            <a:cxnSpLocks/>
          </p:cNvCxnSpPr>
          <p:nvPr/>
        </p:nvCxnSpPr>
        <p:spPr>
          <a:xfrm>
            <a:off x="0" y="898225"/>
            <a:ext cx="12192000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C91737-A4AD-43EA-9723-D986FBA811AC}"/>
              </a:ext>
            </a:extLst>
          </p:cNvPr>
          <p:cNvSpPr txBox="1"/>
          <p:nvPr/>
        </p:nvSpPr>
        <p:spPr>
          <a:xfrm>
            <a:off x="400049" y="247650"/>
            <a:ext cx="11006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결론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92A511A-C92B-481A-90A9-69058D424EA7}"/>
              </a:ext>
            </a:extLst>
          </p:cNvPr>
          <p:cNvGrpSpPr/>
          <p:nvPr/>
        </p:nvGrpSpPr>
        <p:grpSpPr>
          <a:xfrm>
            <a:off x="217546" y="1125183"/>
            <a:ext cx="1038599" cy="307771"/>
            <a:chOff x="217546" y="1125180"/>
            <a:chExt cx="1507082" cy="317031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EA2F7A9-B533-47EF-9DB0-2B11C29AD5CA}"/>
                </a:ext>
              </a:extLst>
            </p:cNvPr>
            <p:cNvSpPr/>
            <p:nvPr/>
          </p:nvSpPr>
          <p:spPr>
            <a:xfrm>
              <a:off x="231371" y="1125180"/>
              <a:ext cx="1493257" cy="307769"/>
            </a:xfrm>
            <a:prstGeom prst="rect">
              <a:avLst/>
            </a:prstGeom>
            <a:solidFill>
              <a:schemeClr val="bg2">
                <a:lumMod val="90000"/>
                <a:alpha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6404CE0-535F-4358-BD9E-521A7434C1FA}"/>
                </a:ext>
              </a:extLst>
            </p:cNvPr>
            <p:cNvSpPr txBox="1"/>
            <p:nvPr/>
          </p:nvSpPr>
          <p:spPr>
            <a:xfrm>
              <a:off x="217546" y="1126400"/>
              <a:ext cx="1493257" cy="315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ko-KR" altLang="en-US" sz="1400">
                  <a:solidFill>
                    <a:schemeClr val="accent3">
                      <a:lumMod val="75000"/>
                    </a:schemeClr>
                  </a:solidFill>
                </a:rPr>
                <a:t>해결 방법</a:t>
              </a:r>
              <a:endParaRPr lang="en-US" altLang="ko-KR" sz="140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B5C16C5-D9BB-49EA-9D27-827899125FFF}"/>
              </a:ext>
            </a:extLst>
          </p:cNvPr>
          <p:cNvSpPr txBox="1"/>
          <p:nvPr/>
        </p:nvSpPr>
        <p:spPr>
          <a:xfrm>
            <a:off x="217545" y="1588570"/>
            <a:ext cx="11618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 · SMOTE</a:t>
            </a:r>
            <a:r>
              <a:rPr lang="ko-KR" altLang="en-US" sz="1400" b="1"/>
              <a:t>를 이용한 오버 샘플링 기법</a:t>
            </a:r>
            <a:endParaRPr lang="en-US" altLang="ko-KR" sz="1400" b="1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68D8B2-EA97-49D2-A745-BD83EC58D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36" y="1945270"/>
            <a:ext cx="11563927" cy="316244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85F86DD-89E6-4D8A-939E-18EFCEB6C255}"/>
              </a:ext>
            </a:extLst>
          </p:cNvPr>
          <p:cNvSpPr/>
          <p:nvPr/>
        </p:nvSpPr>
        <p:spPr>
          <a:xfrm>
            <a:off x="314036" y="1951754"/>
            <a:ext cx="11582400" cy="3155956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7795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08CF88EF-71B0-41D1-ABB3-F2B456D85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40" y="4051006"/>
            <a:ext cx="10544174" cy="134303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178ACD2-79C6-41AB-80D1-634CEA69F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90" y="2373428"/>
            <a:ext cx="10544174" cy="127635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C928B47-21F5-4E42-B424-0FF039DD6237}"/>
              </a:ext>
            </a:extLst>
          </p:cNvPr>
          <p:cNvCxnSpPr>
            <a:cxnSpLocks/>
          </p:cNvCxnSpPr>
          <p:nvPr/>
        </p:nvCxnSpPr>
        <p:spPr>
          <a:xfrm>
            <a:off x="0" y="898225"/>
            <a:ext cx="12192000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C91737-A4AD-43EA-9723-D986FBA811AC}"/>
              </a:ext>
            </a:extLst>
          </p:cNvPr>
          <p:cNvSpPr txBox="1"/>
          <p:nvPr/>
        </p:nvSpPr>
        <p:spPr>
          <a:xfrm>
            <a:off x="400049" y="247650"/>
            <a:ext cx="11006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여러 알고리즘을 이용한 대출 위험도 예측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CC9C87-8C86-4559-B92C-EE70BE1CDFF5}"/>
              </a:ext>
            </a:extLst>
          </p:cNvPr>
          <p:cNvSpPr/>
          <p:nvPr/>
        </p:nvSpPr>
        <p:spPr>
          <a:xfrm>
            <a:off x="449040" y="2027916"/>
            <a:ext cx="10544174" cy="336612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66224C-018F-4753-ACA2-DFFB923AA2E0}"/>
              </a:ext>
            </a:extLst>
          </p:cNvPr>
          <p:cNvSpPr txBox="1"/>
          <p:nvPr/>
        </p:nvSpPr>
        <p:spPr>
          <a:xfrm>
            <a:off x="449040" y="2037735"/>
            <a:ext cx="3173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· </a:t>
            </a:r>
            <a:r>
              <a:rPr lang="ko-KR" altLang="en-US" sz="1400"/>
              <a:t>혼동 행렬 </a:t>
            </a:r>
            <a:r>
              <a:rPr lang="en-US" altLang="ko-KR" sz="1400"/>
              <a:t>(confusion matrix)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5B31AA-4285-44EE-9FB8-1B9E17AA4F34}"/>
              </a:ext>
            </a:extLst>
          </p:cNvPr>
          <p:cNvSpPr txBox="1"/>
          <p:nvPr/>
        </p:nvSpPr>
        <p:spPr>
          <a:xfrm>
            <a:off x="468089" y="3737523"/>
            <a:ext cx="10404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· roc-auc score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10ADE0-02DB-498C-A600-E0DC361172CD}"/>
              </a:ext>
            </a:extLst>
          </p:cNvPr>
          <p:cNvSpPr txBox="1"/>
          <p:nvPr/>
        </p:nvSpPr>
        <p:spPr>
          <a:xfrm>
            <a:off x="3482289" y="5453865"/>
            <a:ext cx="6430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 SMOTE </a:t>
            </a:r>
            <a:r>
              <a:rPr lang="ko-KR" altLang="en-US" sz="1400"/>
              <a:t>기법을 적용하기 전의 </a:t>
            </a:r>
            <a:r>
              <a:rPr lang="en-US" altLang="ko-KR" sz="1400"/>
              <a:t>KNN roc-auc</a:t>
            </a:r>
            <a:r>
              <a:rPr lang="ko-KR" altLang="en-US" sz="1400"/>
              <a:t> </a:t>
            </a:r>
            <a:r>
              <a:rPr lang="en-US" altLang="ko-KR" sz="1400"/>
              <a:t>score: </a:t>
            </a:r>
            <a:r>
              <a:rPr lang="en-US" altLang="ko-KR" sz="1400">
                <a:solidFill>
                  <a:srgbClr val="FF0000"/>
                </a:solidFill>
              </a:rPr>
              <a:t>0.70</a:t>
            </a:r>
            <a:r>
              <a:rPr lang="en-US" altLang="ko-KR" sz="1400"/>
              <a:t> </a:t>
            </a:r>
          </a:p>
          <a:p>
            <a:r>
              <a:rPr lang="en-US" altLang="ko-KR" sz="1400">
                <a:solidFill>
                  <a:srgbClr val="FF0000"/>
                </a:solidFill>
              </a:rPr>
              <a:t> </a:t>
            </a:r>
            <a:r>
              <a:rPr lang="en-US" altLang="ko-KR" sz="1400"/>
              <a:t>SMOTE </a:t>
            </a:r>
            <a:r>
              <a:rPr lang="ko-KR" altLang="en-US" sz="1400"/>
              <a:t>기법을 적용하고 난 후의 </a:t>
            </a:r>
            <a:r>
              <a:rPr lang="en-US" altLang="ko-KR" sz="1400"/>
              <a:t>KNN roc-auc score: </a:t>
            </a:r>
            <a:r>
              <a:rPr lang="en-US" altLang="ko-KR" sz="1400" b="1">
                <a:solidFill>
                  <a:srgbClr val="FF0000"/>
                </a:solidFill>
              </a:rPr>
              <a:t>0.82</a:t>
            </a:r>
            <a:r>
              <a:rPr lang="en-US" altLang="ko-KR" sz="1400">
                <a:solidFill>
                  <a:srgbClr val="FF0000"/>
                </a:solidFill>
              </a:rPr>
              <a:t> 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A3FEC42-0C28-4455-BC01-7D3C8FAAAFE3}"/>
              </a:ext>
            </a:extLst>
          </p:cNvPr>
          <p:cNvGrpSpPr/>
          <p:nvPr/>
        </p:nvGrpSpPr>
        <p:grpSpPr>
          <a:xfrm>
            <a:off x="217546" y="1125183"/>
            <a:ext cx="1038599" cy="307771"/>
            <a:chOff x="217546" y="1125180"/>
            <a:chExt cx="1507082" cy="317031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80B0288-9442-4262-BCB8-B084668D5666}"/>
                </a:ext>
              </a:extLst>
            </p:cNvPr>
            <p:cNvSpPr/>
            <p:nvPr/>
          </p:nvSpPr>
          <p:spPr>
            <a:xfrm>
              <a:off x="231371" y="1125180"/>
              <a:ext cx="1493257" cy="307769"/>
            </a:xfrm>
            <a:prstGeom prst="rect">
              <a:avLst/>
            </a:prstGeom>
            <a:solidFill>
              <a:schemeClr val="bg2">
                <a:lumMod val="90000"/>
                <a:alpha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4694AC-D454-4AD4-9D48-0FADD338001D}"/>
                </a:ext>
              </a:extLst>
            </p:cNvPr>
            <p:cNvSpPr txBox="1"/>
            <p:nvPr/>
          </p:nvSpPr>
          <p:spPr>
            <a:xfrm>
              <a:off x="217546" y="1126400"/>
              <a:ext cx="1493257" cy="315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ko-KR" altLang="en-US" sz="1400">
                  <a:solidFill>
                    <a:schemeClr val="accent3">
                      <a:lumMod val="75000"/>
                    </a:schemeClr>
                  </a:solidFill>
                </a:rPr>
                <a:t>해결 방법</a:t>
              </a:r>
              <a:endParaRPr lang="en-US" altLang="ko-KR" sz="140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0882F12-16EB-4F3A-BB1B-F82DB6FCF923}"/>
              </a:ext>
            </a:extLst>
          </p:cNvPr>
          <p:cNvSpPr txBox="1"/>
          <p:nvPr/>
        </p:nvSpPr>
        <p:spPr>
          <a:xfrm>
            <a:off x="217545" y="1588570"/>
            <a:ext cx="11618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 · SMOTE</a:t>
            </a:r>
            <a:r>
              <a:rPr lang="ko-KR" altLang="en-US" sz="1400" b="1"/>
              <a:t>를 이용한 오버 샘플링 기법</a:t>
            </a:r>
            <a:endParaRPr lang="en-US" altLang="ko-KR" sz="1400" b="1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15368B8-8176-4A8B-AB95-98E708A22841}"/>
              </a:ext>
            </a:extLst>
          </p:cNvPr>
          <p:cNvSpPr/>
          <p:nvPr/>
        </p:nvSpPr>
        <p:spPr>
          <a:xfrm>
            <a:off x="1099126" y="3169492"/>
            <a:ext cx="1016001" cy="50820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FC44A1-5A64-4BA0-ADD7-4BF0E5BB50FD}"/>
              </a:ext>
            </a:extLst>
          </p:cNvPr>
          <p:cNvSpPr txBox="1"/>
          <p:nvPr/>
        </p:nvSpPr>
        <p:spPr>
          <a:xfrm>
            <a:off x="3394165" y="3366768"/>
            <a:ext cx="623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 * </a:t>
            </a:r>
            <a:r>
              <a:rPr lang="ko-KR" altLang="en-US" sz="1200"/>
              <a:t>소수 클래스 </a:t>
            </a:r>
            <a:r>
              <a:rPr lang="en-US" altLang="ko-KR" sz="1200"/>
              <a:t>(1: </a:t>
            </a:r>
            <a:r>
              <a:rPr lang="ko-KR" altLang="en-US" sz="1200"/>
              <a:t>연체한 적 있음</a:t>
            </a:r>
            <a:r>
              <a:rPr lang="en-US" altLang="ko-KR" sz="1200"/>
              <a:t>)</a:t>
            </a:r>
            <a:r>
              <a:rPr lang="ko-KR" altLang="en-US" sz="1200"/>
              <a:t>의 예측 정확도도 엄청나게 올라간 것을 볼 수 있다</a:t>
            </a:r>
            <a:r>
              <a:rPr lang="en-US" altLang="ko-KR" sz="1200"/>
              <a:t>.</a:t>
            </a:r>
            <a:endParaRPr lang="en-US" altLang="ko-KR" sz="1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9167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C928B47-21F5-4E42-B424-0FF039DD6237}"/>
              </a:ext>
            </a:extLst>
          </p:cNvPr>
          <p:cNvCxnSpPr>
            <a:cxnSpLocks/>
          </p:cNvCxnSpPr>
          <p:nvPr/>
        </p:nvCxnSpPr>
        <p:spPr>
          <a:xfrm>
            <a:off x="0" y="898225"/>
            <a:ext cx="12192000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C91737-A4AD-43EA-9723-D986FBA811AC}"/>
              </a:ext>
            </a:extLst>
          </p:cNvPr>
          <p:cNvSpPr txBox="1"/>
          <p:nvPr/>
        </p:nvSpPr>
        <p:spPr>
          <a:xfrm>
            <a:off x="400049" y="247650"/>
            <a:ext cx="11006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결론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92A511A-C92B-481A-90A9-69058D424EA7}"/>
              </a:ext>
            </a:extLst>
          </p:cNvPr>
          <p:cNvGrpSpPr/>
          <p:nvPr/>
        </p:nvGrpSpPr>
        <p:grpSpPr>
          <a:xfrm>
            <a:off x="217546" y="1125183"/>
            <a:ext cx="1038599" cy="307771"/>
            <a:chOff x="217546" y="1125180"/>
            <a:chExt cx="1507082" cy="317031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EA2F7A9-B533-47EF-9DB0-2B11C29AD5CA}"/>
                </a:ext>
              </a:extLst>
            </p:cNvPr>
            <p:cNvSpPr/>
            <p:nvPr/>
          </p:nvSpPr>
          <p:spPr>
            <a:xfrm>
              <a:off x="231371" y="1125180"/>
              <a:ext cx="1493257" cy="307769"/>
            </a:xfrm>
            <a:prstGeom prst="rect">
              <a:avLst/>
            </a:prstGeom>
            <a:solidFill>
              <a:schemeClr val="bg2">
                <a:lumMod val="90000"/>
                <a:alpha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6404CE0-535F-4358-BD9E-521A7434C1FA}"/>
                </a:ext>
              </a:extLst>
            </p:cNvPr>
            <p:cNvSpPr txBox="1"/>
            <p:nvPr/>
          </p:nvSpPr>
          <p:spPr>
            <a:xfrm>
              <a:off x="217546" y="1126400"/>
              <a:ext cx="1493257" cy="315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ko-KR" altLang="en-US" sz="1400">
                  <a:solidFill>
                    <a:schemeClr val="accent3">
                      <a:lumMod val="75000"/>
                    </a:schemeClr>
                  </a:solidFill>
                </a:rPr>
                <a:t>해결 방법</a:t>
              </a:r>
              <a:endParaRPr lang="en-US" altLang="ko-KR" sz="140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B5C16C5-D9BB-49EA-9D27-827899125FFF}"/>
              </a:ext>
            </a:extLst>
          </p:cNvPr>
          <p:cNvSpPr txBox="1"/>
          <p:nvPr/>
        </p:nvSpPr>
        <p:spPr>
          <a:xfrm>
            <a:off x="217545" y="1588570"/>
            <a:ext cx="11618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 · Cost-sensitive Learning </a:t>
            </a:r>
            <a:r>
              <a:rPr lang="ko-KR" altLang="en-US" sz="1400" b="1"/>
              <a:t>기법을 이용한 데이터 불균형 해결</a:t>
            </a:r>
            <a:endParaRPr lang="en-US" altLang="ko-KR" sz="1400" b="1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E629CE-16F1-466D-89C4-9AD316F31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36" y="1935602"/>
            <a:ext cx="11618884" cy="16859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81762EC-8151-43DD-A1AE-7FCEAF3000E7}"/>
              </a:ext>
            </a:extLst>
          </p:cNvPr>
          <p:cNvSpPr txBox="1"/>
          <p:nvPr/>
        </p:nvSpPr>
        <p:spPr>
          <a:xfrm>
            <a:off x="9384323" y="1981782"/>
            <a:ext cx="20502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solidFill>
                  <a:srgbClr val="FF0000"/>
                </a:solidFill>
              </a:rPr>
              <a:t> </a:t>
            </a:r>
            <a:r>
              <a:rPr lang="ko-KR" altLang="en-US" sz="1100">
                <a:solidFill>
                  <a:srgbClr val="FF0000"/>
                </a:solidFill>
              </a:rPr>
              <a:t>클래스 별 가중치 적용 </a:t>
            </a:r>
            <a:endParaRPr lang="en-US" altLang="ko-KR" sz="1100">
              <a:solidFill>
                <a:srgbClr val="FF0000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A047601-52D5-4B77-B128-054AFDC8F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36" y="4066297"/>
            <a:ext cx="11618884" cy="109537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81B9C9D-F1B7-4690-805E-1899218368CD}"/>
              </a:ext>
            </a:extLst>
          </p:cNvPr>
          <p:cNvSpPr txBox="1"/>
          <p:nvPr/>
        </p:nvSpPr>
        <p:spPr>
          <a:xfrm>
            <a:off x="314036" y="3738892"/>
            <a:ext cx="6430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· </a:t>
            </a:r>
            <a:r>
              <a:rPr lang="ko-KR" altLang="en-US" sz="1400"/>
              <a:t>모델 평가</a:t>
            </a:r>
            <a:endParaRPr lang="en-US" altLang="ko-KR" sz="14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8EBCAD-2DFA-4C40-B92E-F746D3BE2E93}"/>
              </a:ext>
            </a:extLst>
          </p:cNvPr>
          <p:cNvSpPr txBox="1"/>
          <p:nvPr/>
        </p:nvSpPr>
        <p:spPr>
          <a:xfrm>
            <a:off x="314036" y="5279037"/>
            <a:ext cx="11522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 * Cost-sensitive Learning </a:t>
            </a:r>
            <a:r>
              <a:rPr lang="ko-KR" altLang="en-US" sz="1400"/>
              <a:t>기법은 데이터 자체를 생성하지는 않지만</a:t>
            </a:r>
            <a:r>
              <a:rPr lang="en-US" altLang="ko-KR" sz="1400"/>
              <a:t>,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3F0C5C-3171-49A9-8725-3EFB6237826F}"/>
              </a:ext>
            </a:extLst>
          </p:cNvPr>
          <p:cNvSpPr txBox="1"/>
          <p:nvPr/>
        </p:nvSpPr>
        <p:spPr>
          <a:xfrm>
            <a:off x="448764" y="5614688"/>
            <a:ext cx="11349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 </a:t>
            </a:r>
            <a:r>
              <a:rPr lang="ko-KR" altLang="en-US" sz="1400"/>
              <a:t>머신러닝을 학습할 때 소수의 클래스에 대한 </a:t>
            </a:r>
            <a:r>
              <a:rPr lang="en-US" altLang="ko-KR" sz="1400"/>
              <a:t>cost </a:t>
            </a:r>
            <a:r>
              <a:rPr lang="ko-KR" altLang="en-US" sz="1400"/>
              <a:t>값에 가중치를 더 많이 주어 균형 잡힌 학습이 가능하게 한다</a:t>
            </a:r>
            <a:r>
              <a:rPr lang="en-US" altLang="ko-KR" sz="1400"/>
              <a:t>. 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3881E8E5-4A01-4DB4-95E2-58914751CE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2243" y="4304145"/>
            <a:ext cx="3162300" cy="51435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2FDEA31-667A-4A9D-B59B-BB50B8AA8296}"/>
              </a:ext>
            </a:extLst>
          </p:cNvPr>
          <p:cNvSpPr txBox="1"/>
          <p:nvPr/>
        </p:nvSpPr>
        <p:spPr>
          <a:xfrm>
            <a:off x="9747900" y="4846369"/>
            <a:ext cx="12618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>
                <a:solidFill>
                  <a:srgbClr val="FF0000"/>
                </a:solidFill>
              </a:rPr>
              <a:t> [</a:t>
            </a:r>
            <a:r>
              <a:rPr lang="ko-KR" altLang="en-US" sz="1100" b="1">
                <a:solidFill>
                  <a:srgbClr val="FF0000"/>
                </a:solidFill>
              </a:rPr>
              <a:t>혼동 행렬</a:t>
            </a:r>
            <a:r>
              <a:rPr lang="en-US" altLang="ko-KR" sz="1100" b="1">
                <a:solidFill>
                  <a:srgbClr val="FF0000"/>
                </a:solidFill>
              </a:rPr>
              <a:t>]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A9833EA-9B25-43EC-926F-BF9E4FB953F1}"/>
              </a:ext>
            </a:extLst>
          </p:cNvPr>
          <p:cNvSpPr/>
          <p:nvPr/>
        </p:nvSpPr>
        <p:spPr>
          <a:xfrm>
            <a:off x="314036" y="1935602"/>
            <a:ext cx="11618884" cy="322607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2238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C928B47-21F5-4E42-B424-0FF039DD6237}"/>
              </a:ext>
            </a:extLst>
          </p:cNvPr>
          <p:cNvCxnSpPr>
            <a:cxnSpLocks/>
          </p:cNvCxnSpPr>
          <p:nvPr/>
        </p:nvCxnSpPr>
        <p:spPr>
          <a:xfrm>
            <a:off x="0" y="898225"/>
            <a:ext cx="12192000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C91737-A4AD-43EA-9723-D986FBA811AC}"/>
              </a:ext>
            </a:extLst>
          </p:cNvPr>
          <p:cNvSpPr txBox="1"/>
          <p:nvPr/>
        </p:nvSpPr>
        <p:spPr>
          <a:xfrm>
            <a:off x="400049" y="247650"/>
            <a:ext cx="11006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결론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92A511A-C92B-481A-90A9-69058D424EA7}"/>
              </a:ext>
            </a:extLst>
          </p:cNvPr>
          <p:cNvGrpSpPr/>
          <p:nvPr/>
        </p:nvGrpSpPr>
        <p:grpSpPr>
          <a:xfrm>
            <a:off x="217546" y="1125183"/>
            <a:ext cx="1038599" cy="307771"/>
            <a:chOff x="217546" y="1125180"/>
            <a:chExt cx="1507082" cy="317031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EA2F7A9-B533-47EF-9DB0-2B11C29AD5CA}"/>
                </a:ext>
              </a:extLst>
            </p:cNvPr>
            <p:cNvSpPr/>
            <p:nvPr/>
          </p:nvSpPr>
          <p:spPr>
            <a:xfrm>
              <a:off x="231371" y="1125180"/>
              <a:ext cx="1493257" cy="307769"/>
            </a:xfrm>
            <a:prstGeom prst="rect">
              <a:avLst/>
            </a:prstGeom>
            <a:solidFill>
              <a:schemeClr val="bg2">
                <a:lumMod val="90000"/>
                <a:alpha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6404CE0-535F-4358-BD9E-521A7434C1FA}"/>
                </a:ext>
              </a:extLst>
            </p:cNvPr>
            <p:cNvSpPr txBox="1"/>
            <p:nvPr/>
          </p:nvSpPr>
          <p:spPr>
            <a:xfrm>
              <a:off x="217546" y="1126400"/>
              <a:ext cx="1493257" cy="315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ko-KR" altLang="en-US" sz="1400">
                  <a:solidFill>
                    <a:schemeClr val="accent3">
                      <a:lumMod val="75000"/>
                    </a:schemeClr>
                  </a:solidFill>
                </a:rPr>
                <a:t>해결 방법</a:t>
              </a:r>
              <a:endParaRPr lang="en-US" altLang="ko-KR" sz="140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B5C16C5-D9BB-49EA-9D27-827899125FFF}"/>
              </a:ext>
            </a:extLst>
          </p:cNvPr>
          <p:cNvSpPr txBox="1"/>
          <p:nvPr/>
        </p:nvSpPr>
        <p:spPr>
          <a:xfrm>
            <a:off x="217545" y="1588570"/>
            <a:ext cx="11618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 · Cost-sensitive Learning </a:t>
            </a:r>
            <a:r>
              <a:rPr lang="ko-KR" altLang="en-US" sz="1400" b="1"/>
              <a:t>기법을 이용한 데이터 불균형 해결</a:t>
            </a:r>
            <a:endParaRPr lang="en-US" altLang="ko-KR" sz="1400" b="1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E629CE-16F1-466D-89C4-9AD316F31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36" y="1935602"/>
            <a:ext cx="11618884" cy="16859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81762EC-8151-43DD-A1AE-7FCEAF3000E7}"/>
              </a:ext>
            </a:extLst>
          </p:cNvPr>
          <p:cNvSpPr txBox="1"/>
          <p:nvPr/>
        </p:nvSpPr>
        <p:spPr>
          <a:xfrm>
            <a:off x="9384323" y="1981782"/>
            <a:ext cx="20502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solidFill>
                  <a:srgbClr val="FF0000"/>
                </a:solidFill>
              </a:rPr>
              <a:t> </a:t>
            </a:r>
            <a:r>
              <a:rPr lang="ko-KR" altLang="en-US" sz="1100">
                <a:solidFill>
                  <a:srgbClr val="FF0000"/>
                </a:solidFill>
              </a:rPr>
              <a:t>클래스 별 가중치 적용 </a:t>
            </a:r>
            <a:endParaRPr lang="en-US" altLang="ko-KR" sz="1100">
              <a:solidFill>
                <a:srgbClr val="FF0000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A047601-52D5-4B77-B128-054AFDC8F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36" y="4066297"/>
            <a:ext cx="11618884" cy="109537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81B9C9D-F1B7-4690-805E-1899218368CD}"/>
              </a:ext>
            </a:extLst>
          </p:cNvPr>
          <p:cNvSpPr txBox="1"/>
          <p:nvPr/>
        </p:nvSpPr>
        <p:spPr>
          <a:xfrm>
            <a:off x="314036" y="3738892"/>
            <a:ext cx="6430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· </a:t>
            </a:r>
            <a:r>
              <a:rPr lang="ko-KR" altLang="en-US" sz="1400"/>
              <a:t>모델 평가</a:t>
            </a:r>
            <a:endParaRPr lang="en-US" altLang="ko-KR" sz="140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A9833EA-9B25-43EC-926F-BF9E4FB953F1}"/>
              </a:ext>
            </a:extLst>
          </p:cNvPr>
          <p:cNvSpPr/>
          <p:nvPr/>
        </p:nvSpPr>
        <p:spPr>
          <a:xfrm>
            <a:off x="314036" y="1935602"/>
            <a:ext cx="11618884" cy="322607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8EBCAD-2DFA-4C40-B92E-F746D3BE2E93}"/>
              </a:ext>
            </a:extLst>
          </p:cNvPr>
          <p:cNvSpPr txBox="1"/>
          <p:nvPr/>
        </p:nvSpPr>
        <p:spPr>
          <a:xfrm>
            <a:off x="314036" y="5279037"/>
            <a:ext cx="11522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 * Cost-sensitive Learning </a:t>
            </a:r>
            <a:r>
              <a:rPr lang="ko-KR" altLang="en-US" sz="1400"/>
              <a:t>기법은 데이터 자체를 생성하지는 않지만</a:t>
            </a:r>
            <a:r>
              <a:rPr lang="en-US" altLang="ko-KR" sz="1400"/>
              <a:t>,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3F0C5C-3171-49A9-8725-3EFB6237826F}"/>
              </a:ext>
            </a:extLst>
          </p:cNvPr>
          <p:cNvSpPr txBox="1"/>
          <p:nvPr/>
        </p:nvSpPr>
        <p:spPr>
          <a:xfrm>
            <a:off x="448764" y="5614688"/>
            <a:ext cx="11349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 </a:t>
            </a:r>
            <a:r>
              <a:rPr lang="ko-KR" altLang="en-US" sz="1400"/>
              <a:t>머신러닝을 학습할 때 소수의 클래스에 대한 </a:t>
            </a:r>
            <a:r>
              <a:rPr lang="en-US" altLang="ko-KR" sz="1400"/>
              <a:t>cost </a:t>
            </a:r>
            <a:r>
              <a:rPr lang="ko-KR" altLang="en-US" sz="1400"/>
              <a:t>값에 가중치를 더 많이 주어 균형 잡힌 학습이 가능하게 한다</a:t>
            </a:r>
            <a:r>
              <a:rPr lang="en-US" altLang="ko-KR" sz="140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806164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EA9833EA-9B25-43EC-926F-BF9E4FB953F1}"/>
              </a:ext>
            </a:extLst>
          </p:cNvPr>
          <p:cNvSpPr/>
          <p:nvPr/>
        </p:nvSpPr>
        <p:spPr>
          <a:xfrm>
            <a:off x="238125" y="2051963"/>
            <a:ext cx="5857875" cy="435408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4E99EE2-0468-4DFA-BE3E-335E599D2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2051963"/>
            <a:ext cx="5857875" cy="4314825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C928B47-21F5-4E42-B424-0FF039DD6237}"/>
              </a:ext>
            </a:extLst>
          </p:cNvPr>
          <p:cNvCxnSpPr>
            <a:cxnSpLocks/>
          </p:cNvCxnSpPr>
          <p:nvPr/>
        </p:nvCxnSpPr>
        <p:spPr>
          <a:xfrm>
            <a:off x="0" y="898225"/>
            <a:ext cx="12192000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C91737-A4AD-43EA-9723-D986FBA811AC}"/>
              </a:ext>
            </a:extLst>
          </p:cNvPr>
          <p:cNvSpPr txBox="1"/>
          <p:nvPr/>
        </p:nvSpPr>
        <p:spPr>
          <a:xfrm>
            <a:off x="400049" y="247650"/>
            <a:ext cx="11006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결론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92A511A-C92B-481A-90A9-69058D424EA7}"/>
              </a:ext>
            </a:extLst>
          </p:cNvPr>
          <p:cNvGrpSpPr/>
          <p:nvPr/>
        </p:nvGrpSpPr>
        <p:grpSpPr>
          <a:xfrm>
            <a:off x="217546" y="1125183"/>
            <a:ext cx="1038599" cy="307771"/>
            <a:chOff x="217546" y="1125180"/>
            <a:chExt cx="1507082" cy="317031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EA2F7A9-B533-47EF-9DB0-2B11C29AD5CA}"/>
                </a:ext>
              </a:extLst>
            </p:cNvPr>
            <p:cNvSpPr/>
            <p:nvPr/>
          </p:nvSpPr>
          <p:spPr>
            <a:xfrm>
              <a:off x="231371" y="1125180"/>
              <a:ext cx="1493257" cy="307769"/>
            </a:xfrm>
            <a:prstGeom prst="rect">
              <a:avLst/>
            </a:prstGeom>
            <a:solidFill>
              <a:schemeClr val="bg2">
                <a:lumMod val="90000"/>
                <a:alpha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6404CE0-535F-4358-BD9E-521A7434C1FA}"/>
                </a:ext>
              </a:extLst>
            </p:cNvPr>
            <p:cNvSpPr txBox="1"/>
            <p:nvPr/>
          </p:nvSpPr>
          <p:spPr>
            <a:xfrm>
              <a:off x="217546" y="1126400"/>
              <a:ext cx="1493257" cy="315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ko-KR" altLang="en-US" sz="1400">
                  <a:solidFill>
                    <a:schemeClr val="accent3">
                      <a:lumMod val="75000"/>
                    </a:schemeClr>
                  </a:solidFill>
                </a:rPr>
                <a:t>해결 방법</a:t>
              </a:r>
              <a:endParaRPr lang="en-US" altLang="ko-KR" sz="140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B5C16C5-D9BB-49EA-9D27-827899125FFF}"/>
              </a:ext>
            </a:extLst>
          </p:cNvPr>
          <p:cNvSpPr txBox="1"/>
          <p:nvPr/>
        </p:nvSpPr>
        <p:spPr>
          <a:xfrm>
            <a:off x="217545" y="1588570"/>
            <a:ext cx="11618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 · Cost-sensitive Learning </a:t>
            </a:r>
            <a:r>
              <a:rPr lang="ko-KR" altLang="en-US" sz="1400" b="1"/>
              <a:t>기법을 이용한 데이터 불균형 해결</a:t>
            </a:r>
            <a:endParaRPr lang="en-US" altLang="ko-KR" sz="1400" b="1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E4B6E6C-6392-4859-A246-77D404E0C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151" y="4146319"/>
            <a:ext cx="130492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427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C928B47-21F5-4E42-B424-0FF039DD6237}"/>
              </a:ext>
            </a:extLst>
          </p:cNvPr>
          <p:cNvCxnSpPr>
            <a:cxnSpLocks/>
          </p:cNvCxnSpPr>
          <p:nvPr/>
        </p:nvCxnSpPr>
        <p:spPr>
          <a:xfrm>
            <a:off x="0" y="898225"/>
            <a:ext cx="12192000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C91737-A4AD-43EA-9723-D986FBA811AC}"/>
              </a:ext>
            </a:extLst>
          </p:cNvPr>
          <p:cNvSpPr txBox="1"/>
          <p:nvPr/>
        </p:nvSpPr>
        <p:spPr>
          <a:xfrm>
            <a:off x="400049" y="247650"/>
            <a:ext cx="11006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사용 데이터셋 분석 </a:t>
            </a:r>
            <a:r>
              <a:rPr lang="en-US" altLang="ko-KR" sz="2800"/>
              <a:t>(EDA)</a:t>
            </a:r>
            <a:endParaRPr lang="ko-KR" altLang="en-US" sz="2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67D30A-1B57-494D-8548-06F9767254EB}"/>
              </a:ext>
            </a:extLst>
          </p:cNvPr>
          <p:cNvSpPr txBox="1"/>
          <p:nvPr/>
        </p:nvSpPr>
        <p:spPr>
          <a:xfrm>
            <a:off x="205971" y="1513401"/>
            <a:ext cx="114780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· RevolvingUtilizationOfUnsecuredLines</a:t>
            </a:r>
          </a:p>
          <a:p>
            <a:r>
              <a:rPr lang="en-US" altLang="ko-KR" sz="1600"/>
              <a:t> </a:t>
            </a:r>
            <a:r>
              <a:rPr lang="en-US" altLang="ko-KR" sz="1400"/>
              <a:t>- </a:t>
            </a:r>
            <a:r>
              <a:rPr lang="ko-KR" altLang="en-US" sz="1400"/>
              <a:t>부동산 </a:t>
            </a:r>
            <a:r>
              <a:rPr lang="en-US" altLang="ko-KR" sz="1400"/>
              <a:t>&amp; </a:t>
            </a:r>
            <a:r>
              <a:rPr lang="ko-KR" altLang="en-US" sz="1400"/>
              <a:t>할부 부채를 제외한 보유 자산 및 신용 대비 현재 운용할 수 있는 돈의 비율 </a:t>
            </a:r>
            <a:r>
              <a:rPr lang="en-US" altLang="ko-KR" sz="1400"/>
              <a:t>(float)</a:t>
            </a:r>
            <a:endParaRPr lang="en-US" altLang="ko-KR" sz="16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5892F0-02C0-4BBE-B880-ACC44DB4C4E2}"/>
              </a:ext>
            </a:extLst>
          </p:cNvPr>
          <p:cNvSpPr txBox="1"/>
          <p:nvPr/>
        </p:nvSpPr>
        <p:spPr>
          <a:xfrm>
            <a:off x="205971" y="2270897"/>
            <a:ext cx="114780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· Age </a:t>
            </a:r>
          </a:p>
          <a:p>
            <a:r>
              <a:rPr lang="en-US" altLang="ko-KR" sz="1600"/>
              <a:t> </a:t>
            </a:r>
            <a:r>
              <a:rPr lang="en-US" altLang="ko-KR" sz="1400"/>
              <a:t>- </a:t>
            </a:r>
            <a:r>
              <a:rPr lang="ko-KR" altLang="en-US" sz="1400"/>
              <a:t>대출자의 나이 </a:t>
            </a:r>
            <a:r>
              <a:rPr lang="en-US" altLang="ko-KR" sz="1400"/>
              <a:t>(integer)</a:t>
            </a:r>
            <a:endParaRPr lang="en-US" altLang="ko-KR" sz="1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1396F2-74D5-4C44-8137-8E4BDF075526}"/>
              </a:ext>
            </a:extLst>
          </p:cNvPr>
          <p:cNvSpPr txBox="1"/>
          <p:nvPr/>
        </p:nvSpPr>
        <p:spPr>
          <a:xfrm>
            <a:off x="205971" y="3025990"/>
            <a:ext cx="114780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· NumberOfTime30-59DaysPastDueNotWorse</a:t>
            </a:r>
          </a:p>
          <a:p>
            <a:r>
              <a:rPr lang="en-US" altLang="ko-KR" sz="1600"/>
              <a:t> </a:t>
            </a:r>
            <a:r>
              <a:rPr lang="en-US" altLang="ko-KR" sz="1400"/>
              <a:t>- </a:t>
            </a:r>
            <a:r>
              <a:rPr lang="ko-KR" altLang="en-US" sz="1400"/>
              <a:t>최근 </a:t>
            </a:r>
            <a:r>
              <a:rPr lang="en-US" altLang="ko-KR" sz="1400"/>
              <a:t>2</a:t>
            </a:r>
            <a:r>
              <a:rPr lang="ko-KR" altLang="en-US" sz="1400"/>
              <a:t>년 동안 </a:t>
            </a:r>
            <a:r>
              <a:rPr lang="en-US" altLang="ko-KR" sz="1400"/>
              <a:t>30</a:t>
            </a:r>
            <a:r>
              <a:rPr lang="ko-KR" altLang="en-US" sz="1400"/>
              <a:t>일 </a:t>
            </a:r>
            <a:r>
              <a:rPr lang="en-US" altLang="ko-KR" sz="1400"/>
              <a:t>~ 59</a:t>
            </a:r>
            <a:r>
              <a:rPr lang="ko-KR" altLang="en-US" sz="1400"/>
              <a:t>일 연체한 횟수 </a:t>
            </a:r>
            <a:r>
              <a:rPr lang="en-US" altLang="ko-KR" sz="1400"/>
              <a:t>(integer)</a:t>
            </a:r>
            <a:endParaRPr lang="en-US" altLang="ko-KR" sz="16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BB4FED-A0C3-4E1E-9B84-40F2497DDAF3}"/>
              </a:ext>
            </a:extLst>
          </p:cNvPr>
          <p:cNvSpPr txBox="1"/>
          <p:nvPr/>
        </p:nvSpPr>
        <p:spPr>
          <a:xfrm>
            <a:off x="205970" y="3781083"/>
            <a:ext cx="114780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· DebtRatio </a:t>
            </a:r>
          </a:p>
          <a:p>
            <a:r>
              <a:rPr lang="en-US" altLang="ko-KR" sz="1600"/>
              <a:t> </a:t>
            </a:r>
            <a:r>
              <a:rPr lang="en-US" altLang="ko-KR" sz="1400"/>
              <a:t>- </a:t>
            </a:r>
            <a:r>
              <a:rPr lang="ko-KR" altLang="en-US" sz="1400"/>
              <a:t>전체 수입 대비 월 부채 상환과 월 지출 합계의 비율 </a:t>
            </a:r>
            <a:r>
              <a:rPr lang="en-US" altLang="ko-KR" sz="1400"/>
              <a:t>(float)</a:t>
            </a:r>
            <a:endParaRPr lang="en-US" altLang="ko-KR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CE32DF-A5DD-4217-8D27-258E6690007B}"/>
              </a:ext>
            </a:extLst>
          </p:cNvPr>
          <p:cNvSpPr txBox="1"/>
          <p:nvPr/>
        </p:nvSpPr>
        <p:spPr>
          <a:xfrm>
            <a:off x="205969" y="4539816"/>
            <a:ext cx="114780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· MonthlyIncome</a:t>
            </a:r>
          </a:p>
          <a:p>
            <a:r>
              <a:rPr lang="en-US" altLang="ko-KR" sz="1600"/>
              <a:t> </a:t>
            </a:r>
            <a:r>
              <a:rPr lang="en-US" altLang="ko-KR" sz="1400"/>
              <a:t>- </a:t>
            </a:r>
            <a:r>
              <a:rPr lang="ko-KR" altLang="en-US" sz="1400"/>
              <a:t>월 수입 </a:t>
            </a:r>
            <a:r>
              <a:rPr lang="en-US" altLang="ko-KR" sz="1400"/>
              <a:t>(integer)</a:t>
            </a:r>
            <a:endParaRPr lang="en-US" altLang="ko-KR" sz="16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FC7EC0-BB8C-4D22-B212-227710087E12}"/>
              </a:ext>
            </a:extLst>
          </p:cNvPr>
          <p:cNvSpPr txBox="1"/>
          <p:nvPr/>
        </p:nvSpPr>
        <p:spPr>
          <a:xfrm>
            <a:off x="205969" y="5296075"/>
            <a:ext cx="114780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· NumberOfOpenCreditLinesAndLoans</a:t>
            </a:r>
          </a:p>
          <a:p>
            <a:r>
              <a:rPr lang="en-US" altLang="ko-KR" sz="1600"/>
              <a:t> </a:t>
            </a:r>
            <a:r>
              <a:rPr lang="en-US" altLang="ko-KR" sz="1400"/>
              <a:t>- </a:t>
            </a:r>
            <a:r>
              <a:rPr lang="ko-KR" altLang="en-US" sz="1400"/>
              <a:t>대출자가 보유중인 담보 대출 및 신용 대출 건수 </a:t>
            </a:r>
            <a:r>
              <a:rPr lang="en-US" altLang="ko-KR" sz="1400"/>
              <a:t>(integer)</a:t>
            </a:r>
            <a:endParaRPr lang="en-US" altLang="ko-KR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F84238-6A5B-4365-8585-16F4424D4C59}"/>
              </a:ext>
            </a:extLst>
          </p:cNvPr>
          <p:cNvSpPr txBox="1"/>
          <p:nvPr/>
        </p:nvSpPr>
        <p:spPr>
          <a:xfrm>
            <a:off x="205969" y="6047358"/>
            <a:ext cx="114780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· NumberOfTimes90DaysLate</a:t>
            </a:r>
          </a:p>
          <a:p>
            <a:r>
              <a:rPr lang="en-US" altLang="ko-KR" sz="1600"/>
              <a:t> </a:t>
            </a:r>
            <a:r>
              <a:rPr lang="en-US" altLang="ko-KR" sz="1400"/>
              <a:t>- </a:t>
            </a:r>
            <a:r>
              <a:rPr lang="ko-KR" altLang="en-US" sz="1400"/>
              <a:t>과거 </a:t>
            </a:r>
            <a:r>
              <a:rPr lang="en-US" altLang="ko-KR" sz="1400"/>
              <a:t>90</a:t>
            </a:r>
            <a:r>
              <a:rPr lang="ko-KR" altLang="en-US" sz="1400"/>
              <a:t>일 이상 연체한 횟수 </a:t>
            </a:r>
            <a:r>
              <a:rPr lang="en-US" altLang="ko-KR" sz="1400"/>
              <a:t>(integer)</a:t>
            </a:r>
            <a:endParaRPr lang="en-US" altLang="ko-KR" sz="160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C97F541-A256-4A9B-B463-CA40636E813B}"/>
              </a:ext>
            </a:extLst>
          </p:cNvPr>
          <p:cNvGrpSpPr/>
          <p:nvPr/>
        </p:nvGrpSpPr>
        <p:grpSpPr>
          <a:xfrm>
            <a:off x="231371" y="1125180"/>
            <a:ext cx="1525271" cy="334127"/>
            <a:chOff x="231371" y="1125180"/>
            <a:chExt cx="1525271" cy="334127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318E71B-1274-4E36-9697-47D363DA272B}"/>
                </a:ext>
              </a:extLst>
            </p:cNvPr>
            <p:cNvSpPr/>
            <p:nvPr/>
          </p:nvSpPr>
          <p:spPr>
            <a:xfrm>
              <a:off x="231371" y="1125180"/>
              <a:ext cx="1267229" cy="307778"/>
            </a:xfrm>
            <a:prstGeom prst="rect">
              <a:avLst/>
            </a:prstGeom>
            <a:solidFill>
              <a:schemeClr val="bg2">
                <a:lumMod val="90000"/>
                <a:alpha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5BFFE21-1A0F-4998-B8D9-73D93A0645DC}"/>
                </a:ext>
              </a:extLst>
            </p:cNvPr>
            <p:cNvSpPr txBox="1"/>
            <p:nvPr/>
          </p:nvSpPr>
          <p:spPr>
            <a:xfrm>
              <a:off x="358371" y="1151530"/>
              <a:ext cx="13982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>
                  <a:solidFill>
                    <a:schemeClr val="accent3">
                      <a:lumMod val="75000"/>
                    </a:schemeClr>
                  </a:solidFill>
                </a:rPr>
                <a:t> Columns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0638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D85F77AB-2FAD-40E1-9D1D-099DCEFDC5EC}"/>
              </a:ext>
            </a:extLst>
          </p:cNvPr>
          <p:cNvSpPr txBox="1"/>
          <p:nvPr/>
        </p:nvSpPr>
        <p:spPr>
          <a:xfrm>
            <a:off x="6309360" y="3735500"/>
            <a:ext cx="50975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 cs_df = pd.read_csv(‘./cs_data.csv’, header=0, names=cs_col)</a:t>
            </a:r>
          </a:p>
          <a:p>
            <a:r>
              <a:rPr lang="en-US" altLang="ko-KR" sz="1400"/>
              <a:t> cs_df.set_index(‘index’, inplace=True)</a:t>
            </a:r>
          </a:p>
          <a:p>
            <a:endParaRPr lang="en-US" altLang="ko-KR" sz="1400"/>
          </a:p>
          <a:p>
            <a:r>
              <a:rPr lang="en-US" altLang="ko-KR" sz="1400"/>
              <a:t> cs_df.head()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EDD456E-22DC-4620-A357-27153C7C7D13}"/>
              </a:ext>
            </a:extLst>
          </p:cNvPr>
          <p:cNvSpPr/>
          <p:nvPr/>
        </p:nvSpPr>
        <p:spPr>
          <a:xfrm>
            <a:off x="6334758" y="3735500"/>
            <a:ext cx="5072149" cy="954107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C928B47-21F5-4E42-B424-0FF039DD6237}"/>
              </a:ext>
            </a:extLst>
          </p:cNvPr>
          <p:cNvCxnSpPr>
            <a:cxnSpLocks/>
          </p:cNvCxnSpPr>
          <p:nvPr/>
        </p:nvCxnSpPr>
        <p:spPr>
          <a:xfrm>
            <a:off x="0" y="898225"/>
            <a:ext cx="12192000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C91737-A4AD-43EA-9723-D986FBA811AC}"/>
              </a:ext>
            </a:extLst>
          </p:cNvPr>
          <p:cNvSpPr txBox="1"/>
          <p:nvPr/>
        </p:nvSpPr>
        <p:spPr>
          <a:xfrm>
            <a:off x="400049" y="247650"/>
            <a:ext cx="11006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사용 데이터셋 분석 </a:t>
            </a:r>
            <a:r>
              <a:rPr lang="en-US" altLang="ko-KR" sz="2800"/>
              <a:t>(EDA)</a:t>
            </a:r>
            <a:endParaRPr lang="ko-KR" altLang="en-US" sz="2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67D30A-1B57-494D-8548-06F9767254EB}"/>
              </a:ext>
            </a:extLst>
          </p:cNvPr>
          <p:cNvSpPr txBox="1"/>
          <p:nvPr/>
        </p:nvSpPr>
        <p:spPr>
          <a:xfrm>
            <a:off x="205971" y="1513401"/>
            <a:ext cx="114780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· NumberRealEstateLoansOrLines</a:t>
            </a:r>
          </a:p>
          <a:p>
            <a:r>
              <a:rPr lang="en-US" altLang="ko-KR" sz="1600"/>
              <a:t> </a:t>
            </a:r>
            <a:r>
              <a:rPr lang="en-US" altLang="ko-KR" sz="1400"/>
              <a:t>- </a:t>
            </a:r>
            <a:r>
              <a:rPr lang="ko-KR" altLang="en-US" sz="1400"/>
              <a:t>주택 담보 대출을 포함한 부동산 담보 대출 건수 </a:t>
            </a:r>
            <a:r>
              <a:rPr lang="en-US" altLang="ko-KR" sz="1400"/>
              <a:t>(integer)</a:t>
            </a:r>
            <a:endParaRPr lang="en-US" altLang="ko-KR" sz="160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C97F541-A256-4A9B-B463-CA40636E813B}"/>
              </a:ext>
            </a:extLst>
          </p:cNvPr>
          <p:cNvGrpSpPr/>
          <p:nvPr/>
        </p:nvGrpSpPr>
        <p:grpSpPr>
          <a:xfrm>
            <a:off x="231371" y="1125180"/>
            <a:ext cx="1525271" cy="334127"/>
            <a:chOff x="231371" y="1125180"/>
            <a:chExt cx="1525271" cy="334127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318E71B-1274-4E36-9697-47D363DA272B}"/>
                </a:ext>
              </a:extLst>
            </p:cNvPr>
            <p:cNvSpPr/>
            <p:nvPr/>
          </p:nvSpPr>
          <p:spPr>
            <a:xfrm>
              <a:off x="231371" y="1125180"/>
              <a:ext cx="1267229" cy="307778"/>
            </a:xfrm>
            <a:prstGeom prst="rect">
              <a:avLst/>
            </a:prstGeom>
            <a:solidFill>
              <a:schemeClr val="bg2">
                <a:lumMod val="90000"/>
                <a:alpha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5BFFE21-1A0F-4998-B8D9-73D93A0645DC}"/>
                </a:ext>
              </a:extLst>
            </p:cNvPr>
            <p:cNvSpPr txBox="1"/>
            <p:nvPr/>
          </p:nvSpPr>
          <p:spPr>
            <a:xfrm>
              <a:off x="358371" y="1151530"/>
              <a:ext cx="13982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>
                  <a:solidFill>
                    <a:schemeClr val="accent3">
                      <a:lumMod val="75000"/>
                    </a:schemeClr>
                  </a:solidFill>
                </a:rPr>
                <a:t> Columns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F0508ED3-F805-4023-9396-ABAF1BDD6B6B}"/>
              </a:ext>
            </a:extLst>
          </p:cNvPr>
          <p:cNvSpPr txBox="1"/>
          <p:nvPr/>
        </p:nvSpPr>
        <p:spPr>
          <a:xfrm>
            <a:off x="205971" y="2347452"/>
            <a:ext cx="11478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· NumberOfTime60-89DaysPastDueNotWorse</a:t>
            </a:r>
          </a:p>
          <a:p>
            <a:r>
              <a:rPr lang="en-US" altLang="ko-KR" sz="1400"/>
              <a:t> - </a:t>
            </a:r>
            <a:r>
              <a:rPr lang="ko-KR" altLang="en-US" sz="1400"/>
              <a:t>최근 </a:t>
            </a:r>
            <a:r>
              <a:rPr lang="en-US" altLang="ko-KR" sz="1400"/>
              <a:t>2</a:t>
            </a:r>
            <a:r>
              <a:rPr lang="ko-KR" altLang="en-US" sz="1400"/>
              <a:t>년간 </a:t>
            </a:r>
            <a:r>
              <a:rPr lang="en-US" altLang="ko-KR" sz="1400"/>
              <a:t>60 ~ 89</a:t>
            </a:r>
            <a:r>
              <a:rPr lang="ko-KR" altLang="en-US" sz="1400"/>
              <a:t>일 연체한 횟수 </a:t>
            </a:r>
            <a:r>
              <a:rPr lang="en-US" altLang="ko-KR" sz="1400"/>
              <a:t>(integer)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9CD124-2652-4324-B0B9-DD683CBCA00A}"/>
              </a:ext>
            </a:extLst>
          </p:cNvPr>
          <p:cNvSpPr txBox="1"/>
          <p:nvPr/>
        </p:nvSpPr>
        <p:spPr>
          <a:xfrm>
            <a:off x="231371" y="3158779"/>
            <a:ext cx="114780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· NumberOfDependents</a:t>
            </a:r>
          </a:p>
          <a:p>
            <a:r>
              <a:rPr lang="en-US" altLang="ko-KR" sz="1600"/>
              <a:t> </a:t>
            </a:r>
            <a:r>
              <a:rPr lang="en-US" altLang="ko-KR" sz="1400"/>
              <a:t>- </a:t>
            </a:r>
            <a:r>
              <a:rPr lang="ko-KR" altLang="en-US" sz="1400"/>
              <a:t>대출자를 제외한 부양가족 수</a:t>
            </a:r>
            <a:r>
              <a:rPr lang="en-US" altLang="ko-KR" sz="1400"/>
              <a:t> (integer)</a:t>
            </a:r>
            <a:endParaRPr lang="en-US" altLang="ko-KR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BEB13C-AEBA-4987-931E-2C146F5A18CB}"/>
              </a:ext>
            </a:extLst>
          </p:cNvPr>
          <p:cNvSpPr txBox="1"/>
          <p:nvPr/>
        </p:nvSpPr>
        <p:spPr>
          <a:xfrm>
            <a:off x="231371" y="4000884"/>
            <a:ext cx="114780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· SeriousDlqin2yrs, </a:t>
            </a:r>
            <a:r>
              <a:rPr lang="ko-KR" altLang="en-US" b="1">
                <a:solidFill>
                  <a:srgbClr val="FF0000"/>
                </a:solidFill>
              </a:rPr>
              <a:t>목표 변수</a:t>
            </a:r>
            <a:endParaRPr lang="en-US" altLang="ko-KR" b="1">
              <a:solidFill>
                <a:srgbClr val="FF0000"/>
              </a:solidFill>
            </a:endParaRPr>
          </a:p>
          <a:p>
            <a:r>
              <a:rPr lang="en-US" altLang="ko-KR" sz="1600"/>
              <a:t> </a:t>
            </a:r>
            <a:r>
              <a:rPr lang="en-US" altLang="ko-KR" sz="1400"/>
              <a:t>- </a:t>
            </a:r>
            <a:r>
              <a:rPr lang="ko-KR" altLang="en-US" sz="1400"/>
              <a:t>최근 </a:t>
            </a:r>
            <a:r>
              <a:rPr lang="en-US" altLang="ko-KR" sz="1400"/>
              <a:t>2</a:t>
            </a:r>
            <a:r>
              <a:rPr lang="ko-KR" altLang="en-US" sz="1400"/>
              <a:t>년 동안 </a:t>
            </a:r>
            <a:r>
              <a:rPr lang="en-US" altLang="ko-KR" sz="1400"/>
              <a:t>90</a:t>
            </a:r>
            <a:r>
              <a:rPr lang="ko-KR" altLang="en-US" sz="1400"/>
              <a:t>일 이상 연체한 적이 있는지 여부</a:t>
            </a:r>
            <a:r>
              <a:rPr lang="en-US" altLang="ko-KR" sz="1400"/>
              <a:t> (integer)</a:t>
            </a:r>
          </a:p>
          <a:p>
            <a:r>
              <a:rPr lang="en-US" altLang="ko-KR" sz="1400"/>
              <a:t> -</a:t>
            </a:r>
            <a:r>
              <a:rPr lang="ko-KR" altLang="en-US" sz="1400"/>
              <a:t> 값</a:t>
            </a:r>
            <a:r>
              <a:rPr lang="en-US" altLang="ko-KR" sz="1400"/>
              <a:t>: 0 (</a:t>
            </a:r>
            <a:r>
              <a:rPr lang="ko-KR" altLang="en-US" sz="1400"/>
              <a:t>연체한 적 없음</a:t>
            </a:r>
            <a:r>
              <a:rPr lang="en-US" altLang="ko-KR" sz="1400"/>
              <a:t>), 1 (</a:t>
            </a:r>
            <a:r>
              <a:rPr lang="ko-KR" altLang="en-US" sz="1400"/>
              <a:t>연체한 적 있음</a:t>
            </a:r>
            <a:r>
              <a:rPr lang="en-US" altLang="ko-KR" sz="1400"/>
              <a:t>)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D3E7DFF-D38B-4E51-9D20-D21315A54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57" y="4831881"/>
            <a:ext cx="5097549" cy="1778469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FFFB5839-2D1E-4F8B-B848-1DD19F6C7A5E}"/>
              </a:ext>
            </a:extLst>
          </p:cNvPr>
          <p:cNvSpPr/>
          <p:nvPr/>
        </p:nvSpPr>
        <p:spPr>
          <a:xfrm>
            <a:off x="6309357" y="4789274"/>
            <a:ext cx="5097548" cy="1821076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546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:a16="http://schemas.microsoft.com/office/drawing/2014/main" id="{208E4883-2478-4204-8A0B-A556B2A68E93}"/>
              </a:ext>
            </a:extLst>
          </p:cNvPr>
          <p:cNvGrpSpPr/>
          <p:nvPr/>
        </p:nvGrpSpPr>
        <p:grpSpPr>
          <a:xfrm>
            <a:off x="205972" y="4550598"/>
            <a:ext cx="5097548" cy="954107"/>
            <a:chOff x="205972" y="4550598"/>
            <a:chExt cx="5097548" cy="95410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0470B27-0271-4E76-8322-30F0778E430B}"/>
                </a:ext>
              </a:extLst>
            </p:cNvPr>
            <p:cNvSpPr txBox="1"/>
            <p:nvPr/>
          </p:nvSpPr>
          <p:spPr>
            <a:xfrm>
              <a:off x="205972" y="4550598"/>
              <a:ext cx="509754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/>
                <a:t> cs_df = pd.read_csv(‘./cs_data.csv’, header=0, names=cs_col)</a:t>
              </a:r>
            </a:p>
            <a:p>
              <a:r>
                <a:rPr lang="en-US" altLang="ko-KR" sz="1400"/>
                <a:t> cs_df.set_index(‘index’, inplace=True)</a:t>
              </a:r>
            </a:p>
            <a:p>
              <a:endParaRPr lang="en-US" altLang="ko-KR" sz="1400"/>
            </a:p>
            <a:p>
              <a:r>
                <a:rPr lang="en-US" altLang="ko-KR" sz="1400"/>
                <a:t> cs_df.describe()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ADC5847-7F6A-4D0E-AB16-EA66B13DDFB6}"/>
                </a:ext>
              </a:extLst>
            </p:cNvPr>
            <p:cNvSpPr/>
            <p:nvPr/>
          </p:nvSpPr>
          <p:spPr>
            <a:xfrm>
              <a:off x="231370" y="4550598"/>
              <a:ext cx="5072149" cy="954107"/>
            </a:xfrm>
            <a:prstGeom prst="rect">
              <a:avLst/>
            </a:prstGeom>
            <a:solidFill>
              <a:schemeClr val="bg1">
                <a:lumMod val="8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C928B47-21F5-4E42-B424-0FF039DD6237}"/>
              </a:ext>
            </a:extLst>
          </p:cNvPr>
          <p:cNvCxnSpPr>
            <a:cxnSpLocks/>
          </p:cNvCxnSpPr>
          <p:nvPr/>
        </p:nvCxnSpPr>
        <p:spPr>
          <a:xfrm>
            <a:off x="0" y="898225"/>
            <a:ext cx="12192000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C91737-A4AD-43EA-9723-D986FBA811AC}"/>
              </a:ext>
            </a:extLst>
          </p:cNvPr>
          <p:cNvSpPr txBox="1"/>
          <p:nvPr/>
        </p:nvSpPr>
        <p:spPr>
          <a:xfrm>
            <a:off x="400049" y="247650"/>
            <a:ext cx="11006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사용 데이터셋 분석 </a:t>
            </a:r>
            <a:r>
              <a:rPr lang="en-US" altLang="ko-KR" sz="2800"/>
              <a:t>(EDA)</a:t>
            </a:r>
            <a:endParaRPr lang="ko-KR" altLang="en-US" sz="2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67D30A-1B57-494D-8548-06F9767254EB}"/>
              </a:ext>
            </a:extLst>
          </p:cNvPr>
          <p:cNvSpPr txBox="1"/>
          <p:nvPr/>
        </p:nvSpPr>
        <p:spPr>
          <a:xfrm>
            <a:off x="205971" y="1513401"/>
            <a:ext cx="1147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</a:t>
            </a:r>
            <a:endParaRPr lang="en-US" altLang="ko-KR" sz="160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C97F541-A256-4A9B-B463-CA40636E813B}"/>
              </a:ext>
            </a:extLst>
          </p:cNvPr>
          <p:cNvGrpSpPr/>
          <p:nvPr/>
        </p:nvGrpSpPr>
        <p:grpSpPr>
          <a:xfrm>
            <a:off x="231371" y="1125180"/>
            <a:ext cx="1525271" cy="334127"/>
            <a:chOff x="231371" y="1125180"/>
            <a:chExt cx="1525271" cy="334127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318E71B-1274-4E36-9697-47D363DA272B}"/>
                </a:ext>
              </a:extLst>
            </p:cNvPr>
            <p:cNvSpPr/>
            <p:nvPr/>
          </p:nvSpPr>
          <p:spPr>
            <a:xfrm>
              <a:off x="231371" y="1125180"/>
              <a:ext cx="1267229" cy="307778"/>
            </a:xfrm>
            <a:prstGeom prst="rect">
              <a:avLst/>
            </a:prstGeom>
            <a:solidFill>
              <a:schemeClr val="bg2">
                <a:lumMod val="90000"/>
                <a:alpha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5BFFE21-1A0F-4998-B8D9-73D93A0645DC}"/>
                </a:ext>
              </a:extLst>
            </p:cNvPr>
            <p:cNvSpPr txBox="1"/>
            <p:nvPr/>
          </p:nvSpPr>
          <p:spPr>
            <a:xfrm>
              <a:off x="358371" y="1151530"/>
              <a:ext cx="13982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>
                  <a:solidFill>
                    <a:schemeClr val="accent3">
                      <a:lumMod val="75000"/>
                    </a:schemeClr>
                  </a:solidFill>
                </a:rPr>
                <a:t> Statistics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93A925E-8698-49C4-A60C-7BDC8F909F1D}"/>
              </a:ext>
            </a:extLst>
          </p:cNvPr>
          <p:cNvGrpSpPr/>
          <p:nvPr/>
        </p:nvGrpSpPr>
        <p:grpSpPr>
          <a:xfrm>
            <a:off x="231371" y="1659912"/>
            <a:ext cx="11010936" cy="2652206"/>
            <a:chOff x="231371" y="1659912"/>
            <a:chExt cx="11649479" cy="277176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F33968C1-827F-4B59-BA71-9BF9FA1E9C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1371" y="1659912"/>
              <a:ext cx="10017529" cy="2762250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837CCCBE-3320-4338-9501-71D3E0D862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48899" y="1659912"/>
              <a:ext cx="1631951" cy="2771769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FA4F048-3899-4653-8CF5-AB6F8B60B4D8}"/>
              </a:ext>
            </a:extLst>
          </p:cNvPr>
          <p:cNvSpPr txBox="1"/>
          <p:nvPr/>
        </p:nvSpPr>
        <p:spPr>
          <a:xfrm>
            <a:off x="1432363" y="1403538"/>
            <a:ext cx="730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FF0000"/>
                </a:solidFill>
              </a:rPr>
              <a:t> target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406B63C1-46A5-40FB-91F7-BB0D84B83B6E}"/>
              </a:ext>
            </a:extLst>
          </p:cNvPr>
          <p:cNvSpPr/>
          <p:nvPr/>
        </p:nvSpPr>
        <p:spPr>
          <a:xfrm>
            <a:off x="1357162" y="1659912"/>
            <a:ext cx="298383" cy="22282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527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1AEFB82-CD2B-4187-A546-DA60C1999269}"/>
              </a:ext>
            </a:extLst>
          </p:cNvPr>
          <p:cNvGrpSpPr/>
          <p:nvPr/>
        </p:nvGrpSpPr>
        <p:grpSpPr>
          <a:xfrm>
            <a:off x="231371" y="1636600"/>
            <a:ext cx="1693682" cy="307774"/>
            <a:chOff x="205972" y="4550598"/>
            <a:chExt cx="5097548" cy="954107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ADC5847-7F6A-4D0E-AB16-EA66B13DDFB6}"/>
                </a:ext>
              </a:extLst>
            </p:cNvPr>
            <p:cNvSpPr/>
            <p:nvPr/>
          </p:nvSpPr>
          <p:spPr>
            <a:xfrm>
              <a:off x="231370" y="4550598"/>
              <a:ext cx="5072149" cy="954107"/>
            </a:xfrm>
            <a:prstGeom prst="rect">
              <a:avLst/>
            </a:prstGeom>
            <a:solidFill>
              <a:schemeClr val="bg1">
                <a:lumMod val="8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0470B27-0271-4E76-8322-30F0778E430B}"/>
                </a:ext>
              </a:extLst>
            </p:cNvPr>
            <p:cNvSpPr txBox="1"/>
            <p:nvPr/>
          </p:nvSpPr>
          <p:spPr>
            <a:xfrm>
              <a:off x="205972" y="4550598"/>
              <a:ext cx="50975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/>
                <a:t> cs_df.isnull().sum()</a:t>
              </a:r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C928B47-21F5-4E42-B424-0FF039DD6237}"/>
              </a:ext>
            </a:extLst>
          </p:cNvPr>
          <p:cNvCxnSpPr>
            <a:cxnSpLocks/>
          </p:cNvCxnSpPr>
          <p:nvPr/>
        </p:nvCxnSpPr>
        <p:spPr>
          <a:xfrm>
            <a:off x="0" y="898225"/>
            <a:ext cx="12192000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C91737-A4AD-43EA-9723-D986FBA811AC}"/>
              </a:ext>
            </a:extLst>
          </p:cNvPr>
          <p:cNvSpPr txBox="1"/>
          <p:nvPr/>
        </p:nvSpPr>
        <p:spPr>
          <a:xfrm>
            <a:off x="400049" y="247650"/>
            <a:ext cx="11006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사용 데이터셋 분석 </a:t>
            </a:r>
            <a:r>
              <a:rPr lang="en-US" altLang="ko-KR" sz="2800"/>
              <a:t>(EDA)</a:t>
            </a:r>
            <a:endParaRPr lang="ko-KR" altLang="en-US" sz="280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C97F541-A256-4A9B-B463-CA40636E813B}"/>
              </a:ext>
            </a:extLst>
          </p:cNvPr>
          <p:cNvGrpSpPr/>
          <p:nvPr/>
        </p:nvGrpSpPr>
        <p:grpSpPr>
          <a:xfrm>
            <a:off x="231371" y="1125180"/>
            <a:ext cx="1400142" cy="334127"/>
            <a:chOff x="231371" y="1125180"/>
            <a:chExt cx="1400142" cy="334127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318E71B-1274-4E36-9697-47D363DA272B}"/>
                </a:ext>
              </a:extLst>
            </p:cNvPr>
            <p:cNvSpPr/>
            <p:nvPr/>
          </p:nvSpPr>
          <p:spPr>
            <a:xfrm>
              <a:off x="231371" y="1125180"/>
              <a:ext cx="1267229" cy="307778"/>
            </a:xfrm>
            <a:prstGeom prst="rect">
              <a:avLst/>
            </a:prstGeom>
            <a:solidFill>
              <a:schemeClr val="bg2">
                <a:lumMod val="90000"/>
                <a:alpha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5BFFE21-1A0F-4998-B8D9-73D93A0645DC}"/>
                </a:ext>
              </a:extLst>
            </p:cNvPr>
            <p:cNvSpPr txBox="1"/>
            <p:nvPr/>
          </p:nvSpPr>
          <p:spPr>
            <a:xfrm>
              <a:off x="233242" y="1151530"/>
              <a:ext cx="13982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>
                  <a:solidFill>
                    <a:schemeClr val="accent3">
                      <a:lumMod val="75000"/>
                    </a:schemeClr>
                  </a:solidFill>
                </a:rPr>
                <a:t>Missing Value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6A60A8F-63C5-4783-BF6B-074BC139380B}"/>
              </a:ext>
            </a:extLst>
          </p:cNvPr>
          <p:cNvSpPr txBox="1"/>
          <p:nvPr/>
        </p:nvSpPr>
        <p:spPr>
          <a:xfrm>
            <a:off x="231371" y="4088840"/>
            <a:ext cx="1838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 1. </a:t>
            </a:r>
            <a:r>
              <a:rPr lang="ko-KR" altLang="en-US" sz="1400" b="1"/>
              <a:t>결측 값 제거</a:t>
            </a:r>
            <a:endParaRPr lang="en-US" altLang="ko-KR" sz="1400" b="1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BEABE28-FA86-4C9B-9F9E-D671319EA3E1}"/>
              </a:ext>
            </a:extLst>
          </p:cNvPr>
          <p:cNvGrpSpPr/>
          <p:nvPr/>
        </p:nvGrpSpPr>
        <p:grpSpPr>
          <a:xfrm>
            <a:off x="2229602" y="1636600"/>
            <a:ext cx="1476375" cy="2225561"/>
            <a:chOff x="2229602" y="1636600"/>
            <a:chExt cx="1476375" cy="222556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7F1F2CA-557B-4DD2-B98A-A8CA9A0EE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29602" y="1636600"/>
              <a:ext cx="1476375" cy="2201566"/>
            </a:xfrm>
            <a:prstGeom prst="rect">
              <a:avLst/>
            </a:prstGeom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737A33B-72A0-435C-B628-D15ECDE70DE7}"/>
                </a:ext>
              </a:extLst>
            </p:cNvPr>
            <p:cNvSpPr/>
            <p:nvPr/>
          </p:nvSpPr>
          <p:spPr>
            <a:xfrm>
              <a:off x="2229602" y="1636600"/>
              <a:ext cx="1476375" cy="2225561"/>
            </a:xfrm>
            <a:prstGeom prst="rect">
              <a:avLst/>
            </a:prstGeom>
            <a:solidFill>
              <a:schemeClr val="bg1">
                <a:lumMod val="8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605FF41-71DC-4420-9F5F-C87C80B4D57C}"/>
              </a:ext>
            </a:extLst>
          </p:cNvPr>
          <p:cNvSpPr txBox="1"/>
          <p:nvPr/>
        </p:nvSpPr>
        <p:spPr>
          <a:xfrm>
            <a:off x="4010526" y="3554384"/>
            <a:ext cx="4371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 </a:t>
            </a:r>
            <a:r>
              <a:rPr lang="ko-KR" altLang="en-US" sz="1400"/>
              <a:t>월 수입</a:t>
            </a:r>
            <a:r>
              <a:rPr lang="en-US" altLang="ko-KR" sz="1400"/>
              <a:t>, </a:t>
            </a:r>
            <a:r>
              <a:rPr lang="ko-KR" altLang="en-US" sz="1400"/>
              <a:t>부양자 수의 결측치가 존재한다</a:t>
            </a:r>
            <a:r>
              <a:rPr lang="en-US" altLang="ko-KR" sz="1400"/>
              <a:t>. 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7617F82-DC3B-4EA9-B1AF-30CAF8F99173}"/>
              </a:ext>
            </a:extLst>
          </p:cNvPr>
          <p:cNvSpPr/>
          <p:nvPr/>
        </p:nvSpPr>
        <p:spPr>
          <a:xfrm>
            <a:off x="2229602" y="2550694"/>
            <a:ext cx="1399122" cy="17325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A1563D7-602E-4BB2-9983-CB122568C3C2}"/>
              </a:ext>
            </a:extLst>
          </p:cNvPr>
          <p:cNvSpPr/>
          <p:nvPr/>
        </p:nvSpPr>
        <p:spPr>
          <a:xfrm>
            <a:off x="2229602" y="3429000"/>
            <a:ext cx="1399122" cy="17325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D02B65-E158-4875-BEF5-F24FD4D59BC7}"/>
              </a:ext>
            </a:extLst>
          </p:cNvPr>
          <p:cNvSpPr txBox="1"/>
          <p:nvPr/>
        </p:nvSpPr>
        <p:spPr>
          <a:xfrm>
            <a:off x="4803626" y="4088840"/>
            <a:ext cx="1838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 2. </a:t>
            </a:r>
            <a:r>
              <a:rPr lang="ko-KR" altLang="en-US" sz="1400" b="1"/>
              <a:t>결측 값 대체</a:t>
            </a:r>
            <a:endParaRPr lang="en-US" altLang="ko-KR" sz="1400" b="1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1B8B5FA-CE20-44F1-933E-099CBEF3EE28}"/>
              </a:ext>
            </a:extLst>
          </p:cNvPr>
          <p:cNvGrpSpPr/>
          <p:nvPr/>
        </p:nvGrpSpPr>
        <p:grpSpPr>
          <a:xfrm>
            <a:off x="4803626" y="4502472"/>
            <a:ext cx="6603282" cy="560412"/>
            <a:chOff x="205972" y="4550598"/>
            <a:chExt cx="5097548" cy="95410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1C0C69D-1514-4E5B-B382-96DFC93FB4E9}"/>
                </a:ext>
              </a:extLst>
            </p:cNvPr>
            <p:cNvSpPr/>
            <p:nvPr/>
          </p:nvSpPr>
          <p:spPr>
            <a:xfrm>
              <a:off x="231370" y="4550598"/>
              <a:ext cx="5072149" cy="954107"/>
            </a:xfrm>
            <a:prstGeom prst="rect">
              <a:avLst/>
            </a:prstGeom>
            <a:solidFill>
              <a:schemeClr val="bg1">
                <a:lumMod val="8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A8E0439-0440-42D2-89DA-A1EF8FABA76A}"/>
                </a:ext>
              </a:extLst>
            </p:cNvPr>
            <p:cNvSpPr txBox="1"/>
            <p:nvPr/>
          </p:nvSpPr>
          <p:spPr>
            <a:xfrm>
              <a:off x="205972" y="4550598"/>
              <a:ext cx="50975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/>
                <a:t> cs_df[‘MIncome’] = cs_df[‘MIncome’].fillna(cs_df[‘MIncome’].mean())</a:t>
              </a:r>
            </a:p>
            <a:p>
              <a:r>
                <a:rPr lang="en-US" altLang="ko-KR" sz="1400"/>
                <a:t> cs_df[‘NOD’] = cs_df[‘NOD’].fillna(cs_df[‘NOD’].mean())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ADEE84C4-8A47-47F9-AD15-9868937B9D7F}"/>
              </a:ext>
            </a:extLst>
          </p:cNvPr>
          <p:cNvGrpSpPr/>
          <p:nvPr/>
        </p:nvGrpSpPr>
        <p:grpSpPr>
          <a:xfrm>
            <a:off x="239810" y="4506327"/>
            <a:ext cx="1400142" cy="307323"/>
            <a:chOff x="205972" y="4550598"/>
            <a:chExt cx="5097548" cy="954107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C718126-2BE3-4667-9FA8-5424A117B54E}"/>
                </a:ext>
              </a:extLst>
            </p:cNvPr>
            <p:cNvSpPr/>
            <p:nvPr/>
          </p:nvSpPr>
          <p:spPr>
            <a:xfrm>
              <a:off x="231370" y="4550598"/>
              <a:ext cx="5072149" cy="954107"/>
            </a:xfrm>
            <a:prstGeom prst="rect">
              <a:avLst/>
            </a:prstGeom>
            <a:solidFill>
              <a:schemeClr val="bg1">
                <a:lumMod val="8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12C2E08-D64F-4232-8116-C53A71E189FC}"/>
                </a:ext>
              </a:extLst>
            </p:cNvPr>
            <p:cNvSpPr txBox="1"/>
            <p:nvPr/>
          </p:nvSpPr>
          <p:spPr>
            <a:xfrm>
              <a:off x="205972" y="4550598"/>
              <a:ext cx="5097548" cy="523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/>
                <a:t> cs_df.dropna()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8431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C928B47-21F5-4E42-B424-0FF039DD6237}"/>
              </a:ext>
            </a:extLst>
          </p:cNvPr>
          <p:cNvCxnSpPr>
            <a:cxnSpLocks/>
          </p:cNvCxnSpPr>
          <p:nvPr/>
        </p:nvCxnSpPr>
        <p:spPr>
          <a:xfrm>
            <a:off x="0" y="898225"/>
            <a:ext cx="12192000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C91737-A4AD-43EA-9723-D986FBA811AC}"/>
              </a:ext>
            </a:extLst>
          </p:cNvPr>
          <p:cNvSpPr txBox="1"/>
          <p:nvPr/>
        </p:nvSpPr>
        <p:spPr>
          <a:xfrm>
            <a:off x="400049" y="247650"/>
            <a:ext cx="11006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사용 데이터셋 분석 </a:t>
            </a:r>
            <a:r>
              <a:rPr lang="en-US" altLang="ko-KR" sz="2800"/>
              <a:t>(EDA)</a:t>
            </a:r>
            <a:endParaRPr lang="ko-KR" altLang="en-US" sz="280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C97F541-A256-4A9B-B463-CA40636E813B}"/>
              </a:ext>
            </a:extLst>
          </p:cNvPr>
          <p:cNvGrpSpPr/>
          <p:nvPr/>
        </p:nvGrpSpPr>
        <p:grpSpPr>
          <a:xfrm>
            <a:off x="231371" y="1125180"/>
            <a:ext cx="1486767" cy="334127"/>
            <a:chOff x="231371" y="1125180"/>
            <a:chExt cx="1486767" cy="334127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318E71B-1274-4E36-9697-47D363DA272B}"/>
                </a:ext>
              </a:extLst>
            </p:cNvPr>
            <p:cNvSpPr/>
            <p:nvPr/>
          </p:nvSpPr>
          <p:spPr>
            <a:xfrm>
              <a:off x="231371" y="1125180"/>
              <a:ext cx="1267229" cy="307778"/>
            </a:xfrm>
            <a:prstGeom prst="rect">
              <a:avLst/>
            </a:prstGeom>
            <a:solidFill>
              <a:schemeClr val="bg2">
                <a:lumMod val="90000"/>
                <a:alpha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5BFFE21-1A0F-4998-B8D9-73D93A0645DC}"/>
                </a:ext>
              </a:extLst>
            </p:cNvPr>
            <p:cNvSpPr txBox="1"/>
            <p:nvPr/>
          </p:nvSpPr>
          <p:spPr>
            <a:xfrm>
              <a:off x="319867" y="1151530"/>
              <a:ext cx="13982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>
                  <a:solidFill>
                    <a:schemeClr val="accent3">
                      <a:lumMod val="75000"/>
                    </a:schemeClr>
                  </a:solidFill>
                </a:rPr>
                <a:t>Extra Value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605FF41-71DC-4420-9F5F-C87C80B4D57C}"/>
              </a:ext>
            </a:extLst>
          </p:cNvPr>
          <p:cNvSpPr txBox="1"/>
          <p:nvPr/>
        </p:nvSpPr>
        <p:spPr>
          <a:xfrm>
            <a:off x="231370" y="1558722"/>
            <a:ext cx="7574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 </a:t>
            </a:r>
            <a:r>
              <a:rPr lang="en-US" altLang="ko-KR" sz="1400" b="1"/>
              <a:t>cs.describe()</a:t>
            </a:r>
            <a:r>
              <a:rPr lang="ko-KR" altLang="en-US" sz="1400" b="1"/>
              <a:t>로 조회한 통계값을 분석</a:t>
            </a:r>
            <a:r>
              <a:rPr lang="ko-KR" altLang="en-US" sz="1400"/>
              <a:t>하여</a:t>
            </a:r>
            <a:r>
              <a:rPr lang="en-US" altLang="ko-KR" sz="1400"/>
              <a:t>, </a:t>
            </a:r>
            <a:r>
              <a:rPr lang="ko-KR" altLang="en-US" sz="1400"/>
              <a:t>이상치가 존재한다고 생각되는 컬럼들을 추려봄</a:t>
            </a:r>
            <a:endParaRPr lang="en-US" altLang="ko-KR" sz="14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5CF34AD-4050-45A2-AF66-0DADC1D7F340}"/>
              </a:ext>
            </a:extLst>
          </p:cNvPr>
          <p:cNvSpPr txBox="1"/>
          <p:nvPr/>
        </p:nvSpPr>
        <p:spPr>
          <a:xfrm>
            <a:off x="231371" y="3184064"/>
            <a:ext cx="3666861" cy="319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 1. </a:t>
            </a:r>
            <a:r>
              <a:rPr lang="ko-KR" altLang="en-US" sz="1400" b="1"/>
              <a:t>이상치 제거  </a:t>
            </a:r>
            <a:r>
              <a:rPr lang="en-US" altLang="ko-KR" sz="1400" b="1"/>
              <a:t>- IQR </a:t>
            </a:r>
            <a:r>
              <a:rPr lang="ko-KR" altLang="en-US" sz="1400" b="1"/>
              <a:t>이용</a:t>
            </a:r>
            <a:endParaRPr lang="en-US" altLang="ko-KR" sz="1400" b="1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9239A5BA-8B80-4EE2-A641-90CEB854B2C0}"/>
              </a:ext>
            </a:extLst>
          </p:cNvPr>
          <p:cNvGrpSpPr/>
          <p:nvPr/>
        </p:nvGrpSpPr>
        <p:grpSpPr>
          <a:xfrm>
            <a:off x="319868" y="3625586"/>
            <a:ext cx="8968512" cy="1600439"/>
            <a:chOff x="205973" y="4550596"/>
            <a:chExt cx="7914883" cy="2724764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3C68207-36C1-4E1D-834E-49D28E89CCE5}"/>
                </a:ext>
              </a:extLst>
            </p:cNvPr>
            <p:cNvSpPr txBox="1"/>
            <p:nvPr/>
          </p:nvSpPr>
          <p:spPr>
            <a:xfrm>
              <a:off x="205973" y="4550598"/>
              <a:ext cx="7914883" cy="2724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/>
                <a:t>quartile_1 = cs_df['RUOUL'].quantile(0.25)</a:t>
              </a:r>
            </a:p>
            <a:p>
              <a:r>
                <a:rPr lang="en-US" altLang="ko-KR" sz="1400"/>
                <a:t>quartile_3 = cs_df['RUOUL'].quantile(0.75)</a:t>
              </a:r>
            </a:p>
            <a:p>
              <a:r>
                <a:rPr lang="en-US" altLang="ko-KR" sz="1400"/>
                <a:t>IQR = quartile_3 - quartile_1</a:t>
              </a:r>
            </a:p>
            <a:p>
              <a:r>
                <a:rPr lang="en-US" altLang="ko-KR" sz="1400"/>
                <a:t>search_df = cs_df[(cs_df['RUOUL'] &lt; (quartile_1 - 1.5 * IQR)) | (cs_df['RUOUL'] &gt; (quartile_3 + 1.5 * IQR))]</a:t>
              </a:r>
            </a:p>
            <a:p>
              <a:endParaRPr lang="en-US" altLang="ko-KR" sz="1400"/>
            </a:p>
            <a:p>
              <a:r>
                <a:rPr lang="en-US" altLang="ko-KR" sz="1400"/>
                <a:t>print(quartile_1 - 1.5 * IQR, quartile_3 + 1.5 * IQR, IQR)</a:t>
              </a:r>
            </a:p>
            <a:p>
              <a:r>
                <a:rPr lang="en-US" altLang="ko-KR" sz="1400"/>
                <a:t>search_df  # 763 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D2BFEE66-5E0D-4E9C-B34B-D4D907150C03}"/>
                </a:ext>
              </a:extLst>
            </p:cNvPr>
            <p:cNvSpPr/>
            <p:nvPr/>
          </p:nvSpPr>
          <p:spPr>
            <a:xfrm>
              <a:off x="231370" y="4550596"/>
              <a:ext cx="7677122" cy="2724762"/>
            </a:xfrm>
            <a:prstGeom prst="rect">
              <a:avLst/>
            </a:prstGeom>
            <a:solidFill>
              <a:schemeClr val="bg1">
                <a:lumMod val="8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38CC56AA-2DAF-4EC7-A630-F7D128E1E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46" y="5281926"/>
            <a:ext cx="8699100" cy="1417257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D70DE71D-31E2-4FA6-9042-448D72FB3CC4}"/>
              </a:ext>
            </a:extLst>
          </p:cNvPr>
          <p:cNvSpPr/>
          <p:nvPr/>
        </p:nvSpPr>
        <p:spPr>
          <a:xfrm>
            <a:off x="348646" y="5281926"/>
            <a:ext cx="8699100" cy="1417258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A90285-D2F1-41BD-ADCA-4ED8C1FC8221}"/>
              </a:ext>
            </a:extLst>
          </p:cNvPr>
          <p:cNvSpPr txBox="1"/>
          <p:nvPr/>
        </p:nvSpPr>
        <p:spPr>
          <a:xfrm>
            <a:off x="231370" y="1924956"/>
            <a:ext cx="104045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 · RUOUL (RevolvingUtilizationOfUnsecuredLines)  -&gt; max: 50708, min: 0, mean: 52.29, std: 249.75</a:t>
            </a:r>
          </a:p>
          <a:p>
            <a:r>
              <a:rPr lang="en-US" altLang="ko-KR" sz="1400"/>
              <a:t> · DR (DebtRatio)  -&gt; max: 329664, min: 0, mean: 353, std: 2038.81</a:t>
            </a:r>
          </a:p>
          <a:p>
            <a:endParaRPr lang="en-US" altLang="ko-KR" sz="1400"/>
          </a:p>
          <a:p>
            <a:r>
              <a:rPr lang="en-US" altLang="ko-KR" sz="1400"/>
              <a:t> * Mincome (MonthlyIncome) </a:t>
            </a:r>
            <a:r>
              <a:rPr lang="ko-KR" altLang="en-US" sz="1400"/>
              <a:t>데이터도 이상값이 있어보이지만</a:t>
            </a:r>
            <a:r>
              <a:rPr lang="en-US" altLang="ko-KR" sz="1400"/>
              <a:t>, </a:t>
            </a:r>
            <a:r>
              <a:rPr lang="ko-KR" altLang="en-US" sz="1400"/>
              <a:t>그럴 수도 있다고 생각하여 고려하지 않았음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092805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4870</TotalTime>
  <Words>2047</Words>
  <Application>Microsoft Office PowerPoint</Application>
  <PresentationFormat>와이드스크린</PresentationFormat>
  <Paragraphs>277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1" baseType="lpstr">
      <vt:lpstr>-apple-system</vt:lpstr>
      <vt:lpstr>Noto Sans KR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오재동</dc:creator>
  <cp:lastModifiedBy>오재동</cp:lastModifiedBy>
  <cp:revision>20</cp:revision>
  <dcterms:created xsi:type="dcterms:W3CDTF">2021-11-24T15:33:13Z</dcterms:created>
  <dcterms:modified xsi:type="dcterms:W3CDTF">2021-11-30T02:18:06Z</dcterms:modified>
</cp:coreProperties>
</file>