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3" r:id="rId9"/>
    <p:sldId id="264" r:id="rId10"/>
    <p:sldId id="269" r:id="rId11"/>
    <p:sldId id="262" r:id="rId12"/>
    <p:sldId id="266" r:id="rId13"/>
    <p:sldId id="261" r:id="rId14"/>
    <p:sldId id="272" r:id="rId15"/>
    <p:sldId id="268" r:id="rId16"/>
    <p:sldId id="267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B7B62-3771-489F-855F-BFBAC814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B9615-C418-45B3-A440-BA69A7D20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F1F54-AA8C-494A-B532-54086948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2669D-4109-42E3-B527-37450BD8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1AE5-4E2A-48D7-983C-E79D5C5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4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CD7CC-8A7B-4CC9-94A5-5CF554F6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EA702F-EB4E-4C04-963F-32281139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2E8A0-6C54-461E-8EA8-21C847E9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F3C5-B0FD-483A-A088-F1810693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2E109-7A6B-4864-8667-C37D3C01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9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BDF243-42EE-4F66-AD0A-24ECE0DC3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87ACB-77A1-4FF3-942E-A79B29E99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D1E9-45C8-4F09-A3BF-3820D7D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73F61-78A6-46AE-81B9-867D7AC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E4D68-01C0-4D2A-9459-C80B2125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1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B277E-1F9D-40C8-85CB-7F149C95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CA3B4-781A-4948-9087-996F6E58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32FF2-E281-4DD7-8970-AE60EE9A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BDCDD-94BB-4D87-ACFD-38A749A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DA413-D759-4251-BFA1-0BB7A59B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9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67A28-BE7F-475E-9EA3-E2C1136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D6F6-DBC5-41BF-ACE8-4F9E9798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66DA8-CCC7-4404-B6A6-3E3F4F91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404D2-98B2-4D9C-9364-D2071CB8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831F2-06C2-4D6E-BDA7-20F3AEA6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6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7DA8-EA04-4744-933E-8538FFD9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DCA48-6DDE-4606-9D17-F64224F74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F2CED-3BDA-4092-98E1-DA4D9363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414A2-5CB4-4B95-B9A7-4D18958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6FC19-CD5C-4189-8F7E-536588A0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5FFCA-393D-4F47-9FC4-8C35B911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9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65906-369E-42F1-9599-EE08B4AE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D6B4B-5B07-413D-B59D-DEE0389B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58FFC-3F8E-46E4-888C-F73E4B06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8EE82-CE44-4816-9486-E75900892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6459C3-20FC-4E5C-836C-CD195CEE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D2B78B-A4EA-4707-B599-8FF106E5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1F579-457C-40FB-B0B3-A923B1A2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4E3A1C-57D9-45B9-B2E6-96F4E41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8CF24-0113-4B5F-A6B8-1FD049EB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F84BFA-4D77-4A9B-BB86-5AC85EFC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70155-04D5-4505-9C5C-87295E5B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28F10-9869-42F1-8A17-5D86FA0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1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D7F74-C2C9-4388-A658-FA0C8BD7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1010D-9906-460A-946D-2298684C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24C49-4353-48F3-AFC9-9751D9F3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A495-954C-4233-9C8B-F4F8F1EA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02E98-526E-483B-9C3A-A73DA57A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548FA-D889-4150-B0E3-025A8A0B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87FEF-DF1F-4878-9485-FBB01843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82C81-5839-46CE-A696-16119B2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DAED3-BF81-468E-9C7B-FEA0D077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259E5-C7B4-4458-B63C-03459D73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597AE8-D233-4361-A528-04E91D8CD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45F09-7D86-4D57-986F-B7FC5FDB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ECB30-1993-468D-BD1C-639E8BE8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C4CD4-B4F9-4A72-866C-A366CBF3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3EE9B-7D03-412E-9E23-5EDD0C4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6C3DB-9866-4224-8126-27FBCD63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1883C-0B62-48E3-8445-4540693C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A733A-709F-40F3-AC5D-FFFBEAC3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80B7-B98D-4804-9D64-3CCDD86D4E3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1B92-8EF6-471B-B766-3F582E14A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E3C1B-612C-420A-9C83-A0B0F7D26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F368-1682-4E34-A099-CBCA41D9A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2BEB7-4AF4-4486-B154-C075345B0BFF}"/>
              </a:ext>
            </a:extLst>
          </p:cNvPr>
          <p:cNvSpPr txBox="1"/>
          <p:nvPr/>
        </p:nvSpPr>
        <p:spPr>
          <a:xfrm>
            <a:off x="443880" y="399984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신호등 판별 알고리즘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550414" y="928710"/>
            <a:ext cx="366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1. </a:t>
            </a:r>
            <a:r>
              <a:rPr lang="ko-KR" altLang="en-US"/>
              <a:t>교통 신호등 후보 영역 검출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25DCA-06E8-49A0-89B7-F8794EB00787}"/>
              </a:ext>
            </a:extLst>
          </p:cNvPr>
          <p:cNvSpPr txBox="1"/>
          <p:nvPr/>
        </p:nvSpPr>
        <p:spPr>
          <a:xfrm>
            <a:off x="443881" y="2960987"/>
            <a:ext cx="366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2. </a:t>
            </a:r>
            <a:r>
              <a:rPr lang="ko-KR" altLang="en-US"/>
              <a:t>신호등 배면판 후보군 검출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7903B-3192-4E5A-9827-E431797C81A6}"/>
              </a:ext>
            </a:extLst>
          </p:cNvPr>
          <p:cNvSpPr txBox="1"/>
          <p:nvPr/>
        </p:nvSpPr>
        <p:spPr>
          <a:xfrm>
            <a:off x="443881" y="5136013"/>
            <a:ext cx="366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3. </a:t>
            </a:r>
            <a:r>
              <a:rPr lang="ko-KR" altLang="en-US"/>
              <a:t>신호등 후보군 검출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E8CD1-8962-45CA-B511-2AAB0481EE26}"/>
              </a:ext>
            </a:extLst>
          </p:cNvPr>
          <p:cNvSpPr txBox="1"/>
          <p:nvPr/>
        </p:nvSpPr>
        <p:spPr>
          <a:xfrm>
            <a:off x="550414" y="1322147"/>
            <a:ext cx="10786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-&gt; </a:t>
            </a:r>
            <a:r>
              <a:rPr lang="ko-KR" altLang="en-US"/>
              <a:t>교통신호등의 경우 스스로 빛을 발하기 때문에</a:t>
            </a:r>
            <a:r>
              <a:rPr lang="en-US" altLang="ko-KR"/>
              <a:t>, </a:t>
            </a:r>
            <a:r>
              <a:rPr lang="ko-KR" altLang="en-US"/>
              <a:t>신호등의 적색</a:t>
            </a:r>
            <a:r>
              <a:rPr lang="en-US" altLang="ko-KR"/>
              <a:t>, </a:t>
            </a:r>
            <a:r>
              <a:rPr lang="ko-KR" altLang="en-US"/>
              <a:t>황색</a:t>
            </a:r>
            <a:r>
              <a:rPr lang="en-US" altLang="ko-KR"/>
              <a:t>, </a:t>
            </a:r>
            <a:r>
              <a:rPr lang="ko-KR" altLang="en-US"/>
              <a:t>녹색 점등 영역을 추출한다</a:t>
            </a:r>
            <a:r>
              <a:rPr lang="en-US" altLang="ko-KR"/>
              <a:t>. 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 1) BGR </a:t>
            </a:r>
            <a:r>
              <a:rPr lang="ko-KR" altLang="en-US"/>
              <a:t>색상 모델 </a:t>
            </a:r>
            <a:r>
              <a:rPr lang="en-US" altLang="ko-KR"/>
              <a:t>-&gt; hsv</a:t>
            </a:r>
            <a:r>
              <a:rPr lang="ko-KR" altLang="en-US"/>
              <a:t> 색상 모델 </a:t>
            </a:r>
            <a:endParaRPr lang="en-US" altLang="ko-KR"/>
          </a:p>
          <a:p>
            <a:r>
              <a:rPr lang="en-US" altLang="ko-KR"/>
              <a:t> 2) ROI </a:t>
            </a:r>
            <a:r>
              <a:rPr lang="ko-KR" altLang="en-US"/>
              <a:t>영역 설정 </a:t>
            </a:r>
            <a:r>
              <a:rPr lang="en-US" altLang="ko-KR"/>
              <a:t>(</a:t>
            </a:r>
            <a:r>
              <a:rPr lang="ko-KR" altLang="en-US"/>
              <a:t>처리속도 향상</a:t>
            </a:r>
            <a:r>
              <a:rPr lang="en-US" altLang="ko-KR"/>
              <a:t>)</a:t>
            </a:r>
          </a:p>
          <a:p>
            <a:r>
              <a:rPr lang="en-US" altLang="ko-KR"/>
              <a:t> 3) </a:t>
            </a:r>
            <a:r>
              <a:rPr lang="ko-KR" altLang="en-US"/>
              <a:t>적색</a:t>
            </a:r>
            <a:r>
              <a:rPr lang="en-US" altLang="ko-KR"/>
              <a:t>, </a:t>
            </a:r>
            <a:r>
              <a:rPr lang="ko-KR" altLang="en-US"/>
              <a:t>녹색 영역 추출 </a:t>
            </a:r>
            <a:r>
              <a:rPr lang="en-US" altLang="ko-KR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F83A7-D6F4-4C9F-B644-A5B012F02F60}"/>
              </a:ext>
            </a:extLst>
          </p:cNvPr>
          <p:cNvSpPr txBox="1"/>
          <p:nvPr/>
        </p:nvSpPr>
        <p:spPr>
          <a:xfrm>
            <a:off x="443881" y="3429516"/>
            <a:ext cx="10546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-&gt; </a:t>
            </a:r>
            <a:r>
              <a:rPr lang="ko-KR" altLang="en-US"/>
              <a:t>신호등 배면판의 경우 직사각형 형태의 무광 혹은 흑색 판으로 제작되어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 1) </a:t>
            </a:r>
            <a:r>
              <a:rPr lang="ko-KR" altLang="en-US"/>
              <a:t>입력 영상으로부터 흑색 영역 추출 </a:t>
            </a:r>
            <a:endParaRPr lang="en-US" altLang="ko-KR"/>
          </a:p>
          <a:p>
            <a:r>
              <a:rPr lang="en-US" altLang="ko-KR"/>
              <a:t> 2) </a:t>
            </a:r>
            <a:r>
              <a:rPr lang="ko-KR" altLang="en-US"/>
              <a:t>모폴로지 연산을 통해 배면판 내부 영역 채움  </a:t>
            </a:r>
            <a:r>
              <a:rPr lang="en-US" altLang="ko-KR"/>
              <a:t>-&gt; </a:t>
            </a:r>
            <a:r>
              <a:rPr lang="ko-KR" altLang="en-US"/>
              <a:t>적용 </a:t>
            </a:r>
            <a:r>
              <a:rPr lang="en-US" altLang="ko-KR"/>
              <a:t>x </a:t>
            </a:r>
          </a:p>
          <a:p>
            <a:r>
              <a:rPr lang="en-US" altLang="ko-KR"/>
              <a:t> 3) </a:t>
            </a:r>
            <a:r>
              <a:rPr lang="ko-KR" altLang="en-US"/>
              <a:t>직사각형 특징을 이용해 배면판 후보 검출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EA690-26DA-4820-AFCC-9659B85DB5FF}"/>
              </a:ext>
            </a:extLst>
          </p:cNvPr>
          <p:cNvSpPr txBox="1"/>
          <p:nvPr/>
        </p:nvSpPr>
        <p:spPr>
          <a:xfrm>
            <a:off x="443880" y="5556777"/>
            <a:ext cx="105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-&gt; </a:t>
            </a:r>
            <a:r>
              <a:rPr lang="ko-KR" altLang="en-US"/>
              <a:t>신호 점등영역 추출 과정을 통해 얻은 영역이 신호등 배면판 후보군 내에 존재하는지 여부 판단 </a:t>
            </a:r>
          </a:p>
        </p:txBody>
      </p:sp>
    </p:spTree>
    <p:extLst>
      <p:ext uri="{BB962C8B-B14F-4D97-AF65-F5344CB8AC3E}">
        <p14:creationId xmlns:p14="http://schemas.microsoft.com/office/powerpoint/2010/main" val="261217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2. </a:t>
            </a:r>
            <a:r>
              <a:rPr lang="ko-KR" altLang="en-US"/>
              <a:t>신호등 배면판 후보군 영역 검출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79443-06C2-4E14-8E14-0F51E9302A01}"/>
              </a:ext>
            </a:extLst>
          </p:cNvPr>
          <p:cNvSpPr txBox="1"/>
          <p:nvPr/>
        </p:nvSpPr>
        <p:spPr>
          <a:xfrm>
            <a:off x="635308" y="5697470"/>
            <a:ext cx="465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직접 범위 지정한 스레시홀드 </a:t>
            </a:r>
            <a:r>
              <a:rPr lang="en-US" altLang="ko-KR"/>
              <a:t>(55, 255)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17C0E-9EEF-4D58-95F5-19A6ED63A0EB}"/>
              </a:ext>
            </a:extLst>
          </p:cNvPr>
          <p:cNvSpPr txBox="1"/>
          <p:nvPr/>
        </p:nvSpPr>
        <p:spPr>
          <a:xfrm>
            <a:off x="5985663" y="5697470"/>
            <a:ext cx="484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적응형 스레시홀드 </a:t>
            </a:r>
            <a:r>
              <a:rPr lang="en-US" altLang="ko-KR"/>
              <a:t>(Adaptive Thresh Mean)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E0A7-704F-4048-B3B8-969F4C4536FC}"/>
              </a:ext>
            </a:extLst>
          </p:cNvPr>
          <p:cNvSpPr txBox="1"/>
          <p:nvPr/>
        </p:nvSpPr>
        <p:spPr>
          <a:xfrm>
            <a:off x="443880" y="850596"/>
            <a:ext cx="1038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* </a:t>
            </a:r>
            <a:r>
              <a:rPr lang="ko-KR" altLang="en-US"/>
              <a:t>다른 스레시홀드 적용한 결과 이미지 </a:t>
            </a:r>
          </a:p>
        </p:txBody>
      </p:sp>
      <p:pic>
        <p:nvPicPr>
          <p:cNvPr id="3" name="그림 2" descr="실루엣이(가) 표시된 사진&#10;&#10;자동 생성된 설명">
            <a:extLst>
              <a:ext uri="{FF2B5EF4-FFF2-40B4-BE49-F238E27FC236}">
                <a16:creationId xmlns:a16="http://schemas.microsoft.com/office/drawing/2014/main" id="{57C8AEBC-54D3-42BC-9A89-6CCD23C3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284459"/>
            <a:ext cx="4267200" cy="42671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2E3B07-A233-4DA3-9B74-2480AEA67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84458"/>
            <a:ext cx="4267198" cy="4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2) </a:t>
            </a:r>
            <a:r>
              <a:rPr lang="ko-KR" altLang="en-US"/>
              <a:t>모폴로지 연산을 이용해 배면판 내부 영역 채움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2. </a:t>
            </a:r>
            <a:r>
              <a:rPr lang="ko-KR" altLang="en-US"/>
              <a:t>신호등 배면판 후보군 영역 검출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E9FB72-1CFA-4956-8A12-207DE263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" y="1296042"/>
            <a:ext cx="4787583" cy="42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DA0524-8599-46AC-8A83-AF9525EC49FD}"/>
              </a:ext>
            </a:extLst>
          </p:cNvPr>
          <p:cNvSpPr txBox="1"/>
          <p:nvPr/>
        </p:nvSpPr>
        <p:spPr>
          <a:xfrm>
            <a:off x="2493168" y="5811685"/>
            <a:ext cx="720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* </a:t>
            </a:r>
            <a:r>
              <a:rPr lang="ko-KR" altLang="en-US"/>
              <a:t>참고 자료에서는 모폴로지 닫기 연산을 통해 배면판을 채웠지만</a:t>
            </a:r>
            <a:r>
              <a:rPr lang="en-US" altLang="ko-KR"/>
              <a:t>, </a:t>
            </a:r>
          </a:p>
          <a:p>
            <a:r>
              <a:rPr lang="en-US" altLang="ko-KR"/>
              <a:t>   </a:t>
            </a:r>
            <a:r>
              <a:rPr lang="ko-KR" altLang="en-US"/>
              <a:t>사용 영상에서는 채워야 할 배면판 영역이 검출되지 않아 적용 </a:t>
            </a:r>
            <a:r>
              <a:rPr lang="en-US" altLang="ko-KR"/>
              <a:t>x</a:t>
            </a:r>
            <a:endParaRPr lang="ko-KR" altLang="en-US"/>
          </a:p>
        </p:txBody>
      </p:sp>
      <p:pic>
        <p:nvPicPr>
          <p:cNvPr id="19" name="그림 18" descr="실루엣이(가) 표시된 사진&#10;&#10;자동 생성된 설명">
            <a:extLst>
              <a:ext uri="{FF2B5EF4-FFF2-40B4-BE49-F238E27FC236}">
                <a16:creationId xmlns:a16="http://schemas.microsoft.com/office/drawing/2014/main" id="{EB2C5264-C1D1-41A1-A713-E053ACC1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0" y="1284459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2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A21C35F7-FBF6-440F-9BA6-A39A50F35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" y="1300442"/>
            <a:ext cx="4456272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3) </a:t>
            </a:r>
            <a:r>
              <a:rPr lang="ko-KR" altLang="en-US"/>
              <a:t>직사각형 특징을 이용해 배면판 후보 검출 </a:t>
            </a:r>
            <a:r>
              <a:rPr lang="en-US" altLang="ko-KR"/>
              <a:t>(Laplacian</a:t>
            </a:r>
            <a:r>
              <a:rPr lang="ko-KR" altLang="en-US"/>
              <a:t> 필터 </a:t>
            </a:r>
            <a:r>
              <a:rPr lang="en-US" altLang="ko-KR"/>
              <a:t>-&gt; Blob </a:t>
            </a:r>
            <a:r>
              <a:rPr lang="ko-KR" altLang="en-US"/>
              <a:t>필터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2. </a:t>
            </a:r>
            <a:r>
              <a:rPr lang="ko-KR" altLang="en-US"/>
              <a:t>신호등 배면판 후보군 영역 검출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A0524-8599-46AC-8A83-AF9525EC49FD}"/>
              </a:ext>
            </a:extLst>
          </p:cNvPr>
          <p:cNvSpPr txBox="1"/>
          <p:nvPr/>
        </p:nvSpPr>
        <p:spPr>
          <a:xfrm>
            <a:off x="5473858" y="5729435"/>
            <a:ext cx="598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Blob </a:t>
            </a:r>
            <a:r>
              <a:rPr lang="ko-KR" altLang="en-US"/>
              <a:t>필터를 적용하여 조건에 맞는 후보군들만 추출 </a:t>
            </a:r>
          </a:p>
        </p:txBody>
      </p:sp>
      <p:pic>
        <p:nvPicPr>
          <p:cNvPr id="6" name="그림 5" descr="밤, 옅은이(가) 표시된 사진&#10;&#10;자동 생성된 설명">
            <a:extLst>
              <a:ext uri="{FF2B5EF4-FFF2-40B4-BE49-F238E27FC236}">
                <a16:creationId xmlns:a16="http://schemas.microsoft.com/office/drawing/2014/main" id="{952E1FBD-D951-48A8-A2B5-DF39FB37B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0441"/>
            <a:ext cx="4456272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1) </a:t>
            </a:r>
            <a:r>
              <a:rPr lang="ko-KR" altLang="en-US"/>
              <a:t>교통 신호등 후보군 </a:t>
            </a:r>
            <a:r>
              <a:rPr lang="en-US" altLang="ko-KR"/>
              <a:t>&amp; </a:t>
            </a:r>
            <a:r>
              <a:rPr lang="ko-KR" altLang="en-US"/>
              <a:t>신호등 배면판 후보군 검출 결과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3. </a:t>
            </a:r>
            <a:r>
              <a:rPr lang="ko-KR" altLang="en-US"/>
              <a:t>신호등 후보군 검출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2CF74A3-58EA-458C-9D17-28240C7E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357313"/>
            <a:ext cx="5995988" cy="2471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601C2C-C817-491A-A580-FD9745BA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081462"/>
            <a:ext cx="5995989" cy="24717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40BC2D-D6DF-4E67-8A96-DB8610BC200A}"/>
              </a:ext>
            </a:extLst>
          </p:cNvPr>
          <p:cNvSpPr txBox="1"/>
          <p:nvPr/>
        </p:nvSpPr>
        <p:spPr>
          <a:xfrm>
            <a:off x="6776252" y="3672571"/>
            <a:ext cx="426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두 영역의 </a:t>
            </a:r>
            <a:r>
              <a:rPr lang="en-US" altLang="ko-KR"/>
              <a:t>x, y, x2, y2 </a:t>
            </a:r>
            <a:r>
              <a:rPr lang="ko-KR" altLang="en-US"/>
              <a:t>좌표값을 이용해 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겹치는 영역 판단</a:t>
            </a:r>
          </a:p>
        </p:txBody>
      </p:sp>
    </p:spTree>
    <p:extLst>
      <p:ext uri="{BB962C8B-B14F-4D97-AF65-F5344CB8AC3E}">
        <p14:creationId xmlns:p14="http://schemas.microsoft.com/office/powerpoint/2010/main" val="26995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길, 옅은, 도로이(가) 표시된 사진&#10;&#10;자동 생성된 설명">
            <a:extLst>
              <a:ext uri="{FF2B5EF4-FFF2-40B4-BE49-F238E27FC236}">
                <a16:creationId xmlns:a16="http://schemas.microsoft.com/office/drawing/2014/main" id="{CA50AFF6-F9A1-4D6B-9886-6A0AAF78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9" y="1283425"/>
            <a:ext cx="5383905" cy="516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1) </a:t>
            </a:r>
            <a:r>
              <a:rPr lang="ko-KR" altLang="en-US"/>
              <a:t>교통 신호등 후보군 </a:t>
            </a:r>
            <a:r>
              <a:rPr lang="en-US" altLang="ko-KR"/>
              <a:t>&amp; </a:t>
            </a:r>
            <a:r>
              <a:rPr lang="ko-KR" altLang="en-US"/>
              <a:t>신호등 배면판 후보군 검출 결과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3. </a:t>
            </a:r>
            <a:r>
              <a:rPr lang="ko-KR" altLang="en-US"/>
              <a:t>신호등 후보군 검출 </a:t>
            </a:r>
          </a:p>
        </p:txBody>
      </p:sp>
      <p:pic>
        <p:nvPicPr>
          <p:cNvPr id="13" name="그림 12" descr="옅은, 교통, 켜진, 실외이(가) 표시된 사진&#10;&#10;자동 생성된 설명">
            <a:extLst>
              <a:ext uri="{FF2B5EF4-FFF2-40B4-BE49-F238E27FC236}">
                <a16:creationId xmlns:a16="http://schemas.microsoft.com/office/drawing/2014/main" id="{7ABD795B-6028-4835-91E5-1B7A25805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3" y="1283425"/>
            <a:ext cx="5383905" cy="51676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EB7F9D6-379E-4348-87DD-BB5D713B1E1A}"/>
              </a:ext>
            </a:extLst>
          </p:cNvPr>
          <p:cNvSpPr/>
          <p:nvPr/>
        </p:nvSpPr>
        <p:spPr>
          <a:xfrm>
            <a:off x="2428876" y="2686050"/>
            <a:ext cx="457200" cy="50482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725F25-4734-470A-8033-87E4DC95CE95}"/>
              </a:ext>
            </a:extLst>
          </p:cNvPr>
          <p:cNvSpPr/>
          <p:nvPr/>
        </p:nvSpPr>
        <p:spPr>
          <a:xfrm>
            <a:off x="2638426" y="3886304"/>
            <a:ext cx="457200" cy="50482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292C3-5287-4475-B957-44E5C94A58E7}"/>
              </a:ext>
            </a:extLst>
          </p:cNvPr>
          <p:cNvSpPr/>
          <p:nvPr/>
        </p:nvSpPr>
        <p:spPr>
          <a:xfrm>
            <a:off x="8362951" y="3752850"/>
            <a:ext cx="457200" cy="50482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2) </a:t>
            </a:r>
            <a:r>
              <a:rPr lang="ko-KR" altLang="en-US"/>
              <a:t>검출 영역 위치 확인</a:t>
            </a:r>
            <a:r>
              <a:rPr lang="en-US" altLang="ko-KR"/>
              <a:t>, </a:t>
            </a:r>
            <a:r>
              <a:rPr lang="ko-KR" altLang="en-US"/>
              <a:t>교통 신호등 알림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3. </a:t>
            </a:r>
            <a:r>
              <a:rPr lang="ko-KR" altLang="en-US"/>
              <a:t>신호등 후보군 검출 </a:t>
            </a:r>
          </a:p>
        </p:txBody>
      </p:sp>
      <p:pic>
        <p:nvPicPr>
          <p:cNvPr id="4" name="그림 3" descr="실외, 길, 옅은, 도로이(가) 표시된 사진&#10;&#10;자동 생성된 설명">
            <a:extLst>
              <a:ext uri="{FF2B5EF4-FFF2-40B4-BE49-F238E27FC236}">
                <a16:creationId xmlns:a16="http://schemas.microsoft.com/office/drawing/2014/main" id="{E5161085-0EE2-4E27-AA70-186A9537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5" y="1290358"/>
            <a:ext cx="5193343" cy="4798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7CBE47-9484-4797-98B4-944C74B0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11" y="1290358"/>
            <a:ext cx="6169769" cy="173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9BD60-6661-47EE-B887-63DEFFA5A249}"/>
              </a:ext>
            </a:extLst>
          </p:cNvPr>
          <p:cNvSpPr txBox="1"/>
          <p:nvPr/>
        </p:nvSpPr>
        <p:spPr>
          <a:xfrm>
            <a:off x="5951111" y="3079098"/>
            <a:ext cx="585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* </a:t>
            </a:r>
            <a:r>
              <a:rPr lang="ko-KR" altLang="en-US"/>
              <a:t>검출한 색상 </a:t>
            </a:r>
            <a:r>
              <a:rPr lang="en-US" altLang="ko-KR"/>
              <a:t>blob</a:t>
            </a:r>
            <a:r>
              <a:rPr lang="ko-KR" altLang="en-US"/>
              <a:t>의 </a:t>
            </a:r>
            <a:r>
              <a:rPr lang="en-US" altLang="ko-KR"/>
              <a:t>x, y </a:t>
            </a:r>
            <a:r>
              <a:rPr lang="ko-KR" altLang="en-US"/>
              <a:t>좌표 값이 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형태 </a:t>
            </a:r>
            <a:r>
              <a:rPr lang="en-US" altLang="ko-KR"/>
              <a:t>blob</a:t>
            </a:r>
            <a:r>
              <a:rPr lang="ko-KR" altLang="en-US"/>
              <a:t>의 </a:t>
            </a:r>
            <a:r>
              <a:rPr lang="en-US" altLang="ko-KR"/>
              <a:t>x, y, x2, y2 </a:t>
            </a:r>
            <a:r>
              <a:rPr lang="ko-KR" altLang="en-US"/>
              <a:t>좌표 값 내부에 있는지를 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판단</a:t>
            </a:r>
            <a:r>
              <a:rPr lang="en-US" altLang="ko-KR"/>
              <a:t>, </a:t>
            </a:r>
            <a:r>
              <a:rPr lang="ko-KR" altLang="en-US"/>
              <a:t>조건을 만족하면 신호등 검출 알림 </a:t>
            </a:r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5E614-13A8-4460-B5B4-B045E6B2DAFE}"/>
              </a:ext>
            </a:extLst>
          </p:cNvPr>
          <p:cNvSpPr/>
          <p:nvPr/>
        </p:nvSpPr>
        <p:spPr>
          <a:xfrm>
            <a:off x="6096000" y="1776607"/>
            <a:ext cx="5740892" cy="1195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6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4. Blob </a:t>
            </a:r>
            <a:r>
              <a:rPr lang="ko-KR" altLang="en-US"/>
              <a:t>필터 파라미터 설정하기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A0524-8599-46AC-8A83-AF9525EC49FD}"/>
              </a:ext>
            </a:extLst>
          </p:cNvPr>
          <p:cNvSpPr txBox="1"/>
          <p:nvPr/>
        </p:nvSpPr>
        <p:spPr>
          <a:xfrm>
            <a:off x="6628289" y="919797"/>
            <a:ext cx="52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filterByCircularity = True</a:t>
            </a:r>
            <a:r>
              <a:rPr lang="ko-KR" altLang="en-US"/>
              <a:t>를 설정하여 </a:t>
            </a:r>
            <a:r>
              <a:rPr lang="en-US" altLang="ko-KR"/>
              <a:t>Blob </a:t>
            </a:r>
            <a:r>
              <a:rPr lang="ko-KR" altLang="en-US"/>
              <a:t>검출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F3E334-7A08-4210-900D-0072A27F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0" y="919797"/>
            <a:ext cx="5838825" cy="5343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5A1C6A-C6AF-4838-A723-107C0563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63" y="2958147"/>
            <a:ext cx="4855681" cy="3295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F58181-4354-4E65-8D53-CAA5A3AC43D1}"/>
              </a:ext>
            </a:extLst>
          </p:cNvPr>
          <p:cNvSpPr txBox="1"/>
          <p:nvPr/>
        </p:nvSpPr>
        <p:spPr>
          <a:xfrm>
            <a:off x="6723540" y="2647300"/>
            <a:ext cx="140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* </a:t>
            </a:r>
            <a:r>
              <a:rPr lang="ko-KR" altLang="en-US" sz="1400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90264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5. </a:t>
            </a:r>
            <a:r>
              <a:rPr lang="ko-KR" altLang="en-US"/>
              <a:t>아쉬운 점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A0524-8599-46AC-8A83-AF9525EC49FD}"/>
              </a:ext>
            </a:extLst>
          </p:cNvPr>
          <p:cNvSpPr txBox="1"/>
          <p:nvPr/>
        </p:nvSpPr>
        <p:spPr>
          <a:xfrm>
            <a:off x="443880" y="948372"/>
            <a:ext cx="10786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* Blob </a:t>
            </a:r>
            <a:r>
              <a:rPr lang="ko-KR" altLang="en-US"/>
              <a:t>개체의 </a:t>
            </a:r>
            <a:r>
              <a:rPr lang="en-US" altLang="ko-KR"/>
              <a:t>width</a:t>
            </a:r>
            <a:r>
              <a:rPr lang="ko-KR" altLang="en-US"/>
              <a:t>와 </a:t>
            </a:r>
            <a:r>
              <a:rPr lang="en-US" altLang="ko-KR"/>
              <a:t>height</a:t>
            </a:r>
            <a:r>
              <a:rPr lang="ko-KR" altLang="en-US"/>
              <a:t>를 구하는 코드를 찾지 못하였다</a:t>
            </a:r>
            <a:r>
              <a:rPr lang="en-US" altLang="ko-KR"/>
              <a:t>. Width</a:t>
            </a:r>
            <a:r>
              <a:rPr lang="ko-KR" altLang="en-US"/>
              <a:t>와 </a:t>
            </a:r>
            <a:r>
              <a:rPr lang="en-US" altLang="ko-KR"/>
              <a:t>height </a:t>
            </a:r>
            <a:r>
              <a:rPr lang="ko-KR" altLang="en-US"/>
              <a:t>값을 구해 비율을 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기준으로 </a:t>
            </a:r>
            <a:r>
              <a:rPr lang="en-US" altLang="ko-KR"/>
              <a:t>shape blob </a:t>
            </a:r>
            <a:r>
              <a:rPr lang="ko-KR" altLang="en-US"/>
              <a:t>파라미터를 구할 수 있으면</a:t>
            </a:r>
            <a:r>
              <a:rPr lang="en-US" altLang="ko-KR"/>
              <a:t>, </a:t>
            </a:r>
            <a:r>
              <a:rPr lang="ko-KR" altLang="en-US"/>
              <a:t>좀 더 높은 정확도를 기대할 수 있을것으로 보임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주행 신호등과 보행자 신호등 구분도 가능할 듯 </a:t>
            </a:r>
            <a:r>
              <a:rPr lang="en-US" altLang="ko-KR"/>
              <a:t>!! </a:t>
            </a:r>
          </a:p>
          <a:p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신호등의 배경에 나무같은 것이 존재하면</a:t>
            </a:r>
            <a:r>
              <a:rPr lang="en-US" altLang="ko-KR"/>
              <a:t>, </a:t>
            </a:r>
            <a:r>
              <a:rPr lang="ko-KR" altLang="en-US"/>
              <a:t>인식을 잘 수행하지 못함 </a:t>
            </a:r>
            <a:r>
              <a:rPr lang="en-US" altLang="ko-KR"/>
              <a:t>.. </a:t>
            </a:r>
            <a:r>
              <a:rPr lang="ko-KR" altLang="en-US"/>
              <a:t>이에 대한 전처리 하는 방법을 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찾지 못한 것이 아쉬운 점으로 남았다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7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1) BGR </a:t>
            </a:r>
            <a:r>
              <a:rPr lang="ko-KR" altLang="en-US"/>
              <a:t>색상 모델 </a:t>
            </a:r>
            <a:r>
              <a:rPr lang="en-US" altLang="ko-KR"/>
              <a:t>-&gt; HSV </a:t>
            </a:r>
            <a:r>
              <a:rPr lang="ko-KR" altLang="en-US"/>
              <a:t>색상 모델 변환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1. </a:t>
            </a:r>
            <a:r>
              <a:rPr lang="ko-KR" altLang="en-US"/>
              <a:t>교통 신호등 후보 영역 검출 </a:t>
            </a:r>
          </a:p>
        </p:txBody>
      </p:sp>
      <p:pic>
        <p:nvPicPr>
          <p:cNvPr id="13" name="그림 12" descr="옅은, 교통, 켜진, 실외이(가) 표시된 사진&#10;&#10;자동 생성된 설명">
            <a:extLst>
              <a:ext uri="{FF2B5EF4-FFF2-40B4-BE49-F238E27FC236}">
                <a16:creationId xmlns:a16="http://schemas.microsoft.com/office/drawing/2014/main" id="{7D46CA03-65DE-4F7D-8282-2AF3E1CD4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67" y="1507980"/>
            <a:ext cx="5011445" cy="5011445"/>
          </a:xfrm>
          <a:prstGeom prst="rect">
            <a:avLst/>
          </a:prstGeom>
        </p:spPr>
      </p:pic>
      <p:pic>
        <p:nvPicPr>
          <p:cNvPr id="15" name="그림 14" descr="길, 실외, 장면, 도로이(가) 표시된 사진&#10;&#10;자동 생성된 설명">
            <a:extLst>
              <a:ext uri="{FF2B5EF4-FFF2-40B4-BE49-F238E27FC236}">
                <a16:creationId xmlns:a16="http://schemas.microsoft.com/office/drawing/2014/main" id="{CF55696C-1085-4666-A2CE-37915C42A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507980"/>
            <a:ext cx="5011445" cy="50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2) </a:t>
            </a:r>
            <a:r>
              <a:rPr lang="ko-KR" altLang="en-US"/>
              <a:t>관심 영역 설정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1. </a:t>
            </a:r>
            <a:r>
              <a:rPr lang="ko-KR" altLang="en-US"/>
              <a:t>교통 신호등 후보 영역 검출 </a:t>
            </a:r>
          </a:p>
        </p:txBody>
      </p:sp>
      <p:pic>
        <p:nvPicPr>
          <p:cNvPr id="3" name="그림 2" descr="텍스트, 교통, 옅은, 켜진이(가) 표시된 사진&#10;&#10;자동 생성된 설명">
            <a:extLst>
              <a:ext uri="{FF2B5EF4-FFF2-40B4-BE49-F238E27FC236}">
                <a16:creationId xmlns:a16="http://schemas.microsoft.com/office/drawing/2014/main" id="{00392324-7E72-4272-84BC-56D2CE092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1221420"/>
            <a:ext cx="5326602" cy="5326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45E925-EEBC-4492-9D49-ABAAE196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74" y="1221420"/>
            <a:ext cx="5740892" cy="126432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5EBE755-0161-4155-8F6B-62540622B297}"/>
              </a:ext>
            </a:extLst>
          </p:cNvPr>
          <p:cNvGrpSpPr/>
          <p:nvPr/>
        </p:nvGrpSpPr>
        <p:grpSpPr>
          <a:xfrm>
            <a:off x="6199574" y="3079859"/>
            <a:ext cx="4166586" cy="1098435"/>
            <a:chOff x="6199574" y="2653730"/>
            <a:chExt cx="4166586" cy="10984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F85058-E862-48CE-8E83-0DA58638ABC3}"/>
                </a:ext>
              </a:extLst>
            </p:cNvPr>
            <p:cNvSpPr txBox="1"/>
            <p:nvPr/>
          </p:nvSpPr>
          <p:spPr>
            <a:xfrm>
              <a:off x="6199574" y="3105834"/>
              <a:ext cx="4166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너비</a:t>
              </a:r>
              <a:r>
                <a:rPr lang="en-US" altLang="ko-KR"/>
                <a:t>: </a:t>
              </a:r>
              <a:r>
                <a:rPr lang="ko-KR" altLang="en-US"/>
                <a:t>전체 이미지의 </a:t>
              </a:r>
              <a:r>
                <a:rPr lang="en-US" altLang="ko-KR"/>
                <a:t>1/5 ~ 3/5 </a:t>
              </a:r>
              <a:r>
                <a:rPr lang="ko-KR" altLang="en-US"/>
                <a:t>지점 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높이</a:t>
              </a:r>
              <a:r>
                <a:rPr lang="en-US" altLang="ko-KR"/>
                <a:t>: </a:t>
              </a:r>
              <a:r>
                <a:rPr lang="ko-KR" altLang="en-US"/>
                <a:t>전체 이미지의 </a:t>
              </a:r>
              <a:r>
                <a:rPr lang="en-US" altLang="ko-KR"/>
                <a:t>1/5 ~ 3/5 </a:t>
              </a:r>
              <a:r>
                <a:rPr lang="ko-KR" altLang="en-US"/>
                <a:t>지점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29039E-5564-46C4-8B6F-53AB94846417}"/>
                </a:ext>
              </a:extLst>
            </p:cNvPr>
            <p:cNvSpPr txBox="1"/>
            <p:nvPr/>
          </p:nvSpPr>
          <p:spPr>
            <a:xfrm>
              <a:off x="6199574" y="2653730"/>
              <a:ext cx="416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관심 영역</a:t>
              </a:r>
              <a:r>
                <a:rPr lang="en-US" altLang="ko-KR"/>
                <a:t>] </a:t>
              </a:r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9DD376-DA30-44B2-8CDA-AA30BFD44823}"/>
              </a:ext>
            </a:extLst>
          </p:cNvPr>
          <p:cNvSpPr/>
          <p:nvPr/>
        </p:nvSpPr>
        <p:spPr>
          <a:xfrm>
            <a:off x="6199574" y="2041864"/>
            <a:ext cx="5740892" cy="443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A8D075-34EA-4950-8470-7828236F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74" y="1315719"/>
            <a:ext cx="5740892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3) </a:t>
            </a:r>
            <a:r>
              <a:rPr lang="ko-KR" altLang="en-US"/>
              <a:t>녹색 영역 추출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1. </a:t>
            </a:r>
            <a:r>
              <a:rPr lang="ko-KR" altLang="en-US"/>
              <a:t>교통 신호등 후보 영역 검출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9DD376-DA30-44B2-8CDA-AA30BFD44823}"/>
              </a:ext>
            </a:extLst>
          </p:cNvPr>
          <p:cNvSpPr/>
          <p:nvPr/>
        </p:nvSpPr>
        <p:spPr>
          <a:xfrm>
            <a:off x="6199574" y="2985115"/>
            <a:ext cx="5740892" cy="1273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97811-8899-40D7-93AE-0730BCE8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315720"/>
            <a:ext cx="5130800" cy="5130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BB1D35D-704B-4FF3-A3B4-C5CB4229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53" y="4916859"/>
            <a:ext cx="5663728" cy="1544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9B5FC0-39E9-4187-9F20-6A8D5CB7B14B}"/>
              </a:ext>
            </a:extLst>
          </p:cNvPr>
          <p:cNvSpPr txBox="1"/>
          <p:nvPr/>
        </p:nvSpPr>
        <p:spPr>
          <a:xfrm>
            <a:off x="6196953" y="4598327"/>
            <a:ext cx="544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* </a:t>
            </a:r>
            <a:r>
              <a:rPr lang="ko-KR" altLang="en-US" sz="1600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390693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1A4D3D7-4EDE-4666-9405-0F9597C4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5420"/>
            <a:ext cx="5740892" cy="914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37760-53BB-47B2-84C5-27B3BBC35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345420"/>
            <a:ext cx="5130800" cy="513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3) </a:t>
            </a:r>
            <a:r>
              <a:rPr lang="ko-KR" altLang="en-US"/>
              <a:t>녹색 영역 추출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1. </a:t>
            </a:r>
            <a:r>
              <a:rPr lang="ko-KR" altLang="en-US"/>
              <a:t>교통 신호등 후보 영역 검출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9DD376-DA30-44B2-8CDA-AA30BFD44823}"/>
              </a:ext>
            </a:extLst>
          </p:cNvPr>
          <p:cNvSpPr/>
          <p:nvPr/>
        </p:nvSpPr>
        <p:spPr>
          <a:xfrm>
            <a:off x="6096000" y="1921120"/>
            <a:ext cx="57408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B5FC0-39E9-4187-9F20-6A8D5CB7B14B}"/>
              </a:ext>
            </a:extLst>
          </p:cNvPr>
          <p:cNvSpPr txBox="1"/>
          <p:nvPr/>
        </p:nvSpPr>
        <p:spPr>
          <a:xfrm>
            <a:off x="6096001" y="266609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라플라시안 필터를 적용하여</a:t>
            </a:r>
            <a:r>
              <a:rPr lang="en-US" altLang="ko-KR" sz="1600"/>
              <a:t>, </a:t>
            </a:r>
            <a:r>
              <a:rPr lang="ko-KR" altLang="en-US" sz="1600"/>
              <a:t>경계 검출 수행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0020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1A4D3D7-4EDE-4666-9405-0F9597C4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5420"/>
            <a:ext cx="5740892" cy="914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37760-53BB-47B2-84C5-27B3BBC35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345420"/>
            <a:ext cx="5130800" cy="513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3) </a:t>
            </a:r>
            <a:r>
              <a:rPr lang="ko-KR" altLang="en-US"/>
              <a:t>녹색 영역 추출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1. </a:t>
            </a:r>
            <a:r>
              <a:rPr lang="ko-KR" altLang="en-US"/>
              <a:t>교통 신호등 후보 영역 검출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9DD376-DA30-44B2-8CDA-AA30BFD44823}"/>
              </a:ext>
            </a:extLst>
          </p:cNvPr>
          <p:cNvSpPr/>
          <p:nvPr/>
        </p:nvSpPr>
        <p:spPr>
          <a:xfrm>
            <a:off x="6096000" y="1921120"/>
            <a:ext cx="57408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B5FC0-39E9-4187-9F20-6A8D5CB7B14B}"/>
              </a:ext>
            </a:extLst>
          </p:cNvPr>
          <p:cNvSpPr txBox="1"/>
          <p:nvPr/>
        </p:nvSpPr>
        <p:spPr>
          <a:xfrm>
            <a:off x="6096001" y="266609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라플라시안 필터를 적용하여</a:t>
            </a:r>
            <a:r>
              <a:rPr lang="en-US" altLang="ko-KR" sz="1600"/>
              <a:t>, </a:t>
            </a:r>
            <a:r>
              <a:rPr lang="ko-KR" altLang="en-US" sz="1600"/>
              <a:t>경계 검출 수행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6070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29B6EF6-98A1-4BAF-A4B3-8ABF11C9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5420"/>
            <a:ext cx="5740892" cy="1112030"/>
          </a:xfrm>
          <a:prstGeom prst="rect">
            <a:avLst/>
          </a:prstGeom>
        </p:spPr>
      </p:pic>
      <p:pic>
        <p:nvPicPr>
          <p:cNvPr id="3" name="그림 2" descr="교통, 옅은, 켜진, 레이저이(가) 표시된 사진&#10;&#10;자동 생성된 설명">
            <a:extLst>
              <a:ext uri="{FF2B5EF4-FFF2-40B4-BE49-F238E27FC236}">
                <a16:creationId xmlns:a16="http://schemas.microsoft.com/office/drawing/2014/main" id="{573EE258-23FE-4876-9DED-D256912F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345420"/>
            <a:ext cx="5112596" cy="5112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981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3) </a:t>
            </a:r>
            <a:r>
              <a:rPr lang="ko-KR" altLang="en-US"/>
              <a:t>녹색 영역 추출</a:t>
            </a:r>
            <a:r>
              <a:rPr lang="en-US" altLang="ko-KR"/>
              <a:t>, SimpleBlobDetector </a:t>
            </a:r>
            <a:r>
              <a:rPr lang="ko-KR" altLang="en-US"/>
              <a:t>적용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0459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1. </a:t>
            </a:r>
            <a:r>
              <a:rPr lang="ko-KR" altLang="en-US"/>
              <a:t>교통 신호등 후보 영역 검출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9DD376-DA30-44B2-8CDA-AA30BFD44823}"/>
              </a:ext>
            </a:extLst>
          </p:cNvPr>
          <p:cNvSpPr/>
          <p:nvPr/>
        </p:nvSpPr>
        <p:spPr>
          <a:xfrm>
            <a:off x="6096000" y="1876424"/>
            <a:ext cx="5740892" cy="268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B5FC0-39E9-4187-9F20-6A8D5CB7B14B}"/>
              </a:ext>
            </a:extLst>
          </p:cNvPr>
          <p:cNvSpPr txBox="1"/>
          <p:nvPr/>
        </p:nvSpPr>
        <p:spPr>
          <a:xfrm>
            <a:off x="6096001" y="266609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34BED2-06F1-4D4B-9803-E49FE364B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0466"/>
            <a:ext cx="4095750" cy="3257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FDA49-502C-4724-AE6B-27936F656F9D}"/>
              </a:ext>
            </a:extLst>
          </p:cNvPr>
          <p:cNvSpPr txBox="1"/>
          <p:nvPr/>
        </p:nvSpPr>
        <p:spPr>
          <a:xfrm>
            <a:off x="6096000" y="2813246"/>
            <a:ext cx="484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* Blob </a:t>
            </a:r>
            <a:r>
              <a:rPr lang="ko-KR" altLang="en-US" sz="1400"/>
              <a:t>파라미터 설정 값</a:t>
            </a:r>
          </a:p>
        </p:txBody>
      </p:sp>
    </p:spTree>
    <p:extLst>
      <p:ext uri="{BB962C8B-B14F-4D97-AF65-F5344CB8AC3E}">
        <p14:creationId xmlns:p14="http://schemas.microsoft.com/office/powerpoint/2010/main" val="221519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길, 실외, 장면, 도로이(가) 표시된 사진&#10;&#10;자동 생성된 설명">
            <a:extLst>
              <a:ext uri="{FF2B5EF4-FFF2-40B4-BE49-F238E27FC236}">
                <a16:creationId xmlns:a16="http://schemas.microsoft.com/office/drawing/2014/main" id="{042E77EA-704A-470A-A1F5-FC2D6474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284459"/>
            <a:ext cx="5011445" cy="5011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769316"/>
            <a:ext cx="1038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1) </a:t>
            </a:r>
            <a:r>
              <a:rPr lang="ko-KR" altLang="en-US"/>
              <a:t>입력 영상으로부터 흑색 영역 추출 </a:t>
            </a:r>
            <a:r>
              <a:rPr lang="en-US" altLang="ko-KR"/>
              <a:t>(BGR</a:t>
            </a:r>
            <a:r>
              <a:rPr lang="ko-KR" altLang="en-US"/>
              <a:t> 색상 모델 </a:t>
            </a:r>
            <a:r>
              <a:rPr lang="en-US" altLang="ko-KR"/>
              <a:t>-&gt;GRAY </a:t>
            </a:r>
            <a:r>
              <a:rPr lang="ko-KR" altLang="en-US"/>
              <a:t>색상 모델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2. </a:t>
            </a:r>
            <a:r>
              <a:rPr lang="ko-KR" altLang="en-US"/>
              <a:t>신호등 배면판 후보군 영역 검출 </a:t>
            </a:r>
          </a:p>
        </p:txBody>
      </p:sp>
      <p:pic>
        <p:nvPicPr>
          <p:cNvPr id="18" name="그림 17" descr="실외, 길, 도로, 옅은이(가) 표시된 사진&#10;&#10;자동 생성된 설명">
            <a:extLst>
              <a:ext uri="{FF2B5EF4-FFF2-40B4-BE49-F238E27FC236}">
                <a16:creationId xmlns:a16="http://schemas.microsoft.com/office/drawing/2014/main" id="{CF72C5C3-243F-41C8-85F9-4C3D33768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4459"/>
            <a:ext cx="5011445" cy="50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60B56-D978-46CE-97E8-D37FBA794AE7}"/>
              </a:ext>
            </a:extLst>
          </p:cNvPr>
          <p:cNvSpPr txBox="1"/>
          <p:nvPr/>
        </p:nvSpPr>
        <p:spPr>
          <a:xfrm>
            <a:off x="443880" y="820116"/>
            <a:ext cx="1038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1) </a:t>
            </a:r>
            <a:r>
              <a:rPr lang="ko-KR" altLang="en-US"/>
              <a:t>입력 영상으로부터 흑색 영역 추출 </a:t>
            </a:r>
            <a:r>
              <a:rPr lang="en-US" altLang="ko-KR"/>
              <a:t>(ROI </a:t>
            </a:r>
            <a:r>
              <a:rPr lang="ko-KR" altLang="en-US"/>
              <a:t>적용 </a:t>
            </a:r>
            <a:r>
              <a:rPr lang="en-US" altLang="ko-KR"/>
              <a:t>-&gt; Gaussian </a:t>
            </a:r>
            <a:r>
              <a:rPr lang="ko-KR" altLang="en-US"/>
              <a:t>필터 적용 </a:t>
            </a:r>
            <a:r>
              <a:rPr lang="en-US" altLang="ko-KR"/>
              <a:t>-&gt; OTSU </a:t>
            </a:r>
            <a:r>
              <a:rPr lang="ko-KR" altLang="en-US"/>
              <a:t>스레시홀드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DA2CA-0083-4270-B70C-DC5239E71973}"/>
              </a:ext>
            </a:extLst>
          </p:cNvPr>
          <p:cNvSpPr txBox="1"/>
          <p:nvPr/>
        </p:nvSpPr>
        <p:spPr>
          <a:xfrm>
            <a:off x="443880" y="399984"/>
            <a:ext cx="106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2. </a:t>
            </a:r>
            <a:r>
              <a:rPr lang="ko-KR" altLang="en-US"/>
              <a:t>신호등 배면판 후보군 영역 검출 </a:t>
            </a:r>
          </a:p>
        </p:txBody>
      </p:sp>
      <p:pic>
        <p:nvPicPr>
          <p:cNvPr id="10" name="그림 9" descr="옅은, 밤이(가) 표시된 사진&#10;&#10;자동 생성된 설명">
            <a:extLst>
              <a:ext uri="{FF2B5EF4-FFF2-40B4-BE49-F238E27FC236}">
                <a16:creationId xmlns:a16="http://schemas.microsoft.com/office/drawing/2014/main" id="{565742CE-68FE-4F5E-B190-267DD808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284459"/>
            <a:ext cx="4267200" cy="426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279443-06C2-4E14-8E14-0F51E9302A01}"/>
              </a:ext>
            </a:extLst>
          </p:cNvPr>
          <p:cNvSpPr txBox="1"/>
          <p:nvPr/>
        </p:nvSpPr>
        <p:spPr>
          <a:xfrm>
            <a:off x="692458" y="5697470"/>
            <a:ext cx="465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</a:t>
            </a:r>
            <a:r>
              <a:rPr lang="ko-KR" altLang="en-US"/>
              <a:t>가우시안 필터 적용하여 노이즈 제거 </a:t>
            </a:r>
          </a:p>
        </p:txBody>
      </p:sp>
      <p:pic>
        <p:nvPicPr>
          <p:cNvPr id="14" name="그림 13" descr="실루엣이(가) 표시된 사진&#10;&#10;자동 생성된 설명">
            <a:extLst>
              <a:ext uri="{FF2B5EF4-FFF2-40B4-BE49-F238E27FC236}">
                <a16:creationId xmlns:a16="http://schemas.microsoft.com/office/drawing/2014/main" id="{0DD17025-D425-485F-8F70-49BFF004F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0" y="1284459"/>
            <a:ext cx="4267200" cy="426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D17C0E-9EEF-4D58-95F5-19A6ED63A0EB}"/>
              </a:ext>
            </a:extLst>
          </p:cNvPr>
          <p:cNvSpPr txBox="1"/>
          <p:nvPr/>
        </p:nvSpPr>
        <p:spPr>
          <a:xfrm>
            <a:off x="5995188" y="5697470"/>
            <a:ext cx="527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오츠 알고리즘을 사용하여 바이너리 이미지 생성</a:t>
            </a:r>
          </a:p>
        </p:txBody>
      </p:sp>
    </p:spTree>
    <p:extLst>
      <p:ext uri="{BB962C8B-B14F-4D97-AF65-F5344CB8AC3E}">
        <p14:creationId xmlns:p14="http://schemas.microsoft.com/office/powerpoint/2010/main" val="206755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640</Words>
  <Application>Microsoft Office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오재동</dc:creator>
  <cp:lastModifiedBy>오재동</cp:lastModifiedBy>
  <cp:revision>1</cp:revision>
  <dcterms:created xsi:type="dcterms:W3CDTF">2021-10-17T04:24:52Z</dcterms:created>
  <dcterms:modified xsi:type="dcterms:W3CDTF">2021-10-17T16:42:45Z</dcterms:modified>
</cp:coreProperties>
</file>