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1BBB2-F458-4A17-A288-C88E6D0EF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7977F-31C4-4486-B596-07E799FC0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04BD3-2BD1-4E1E-9E0A-DE84DAD0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E2C36-C6BB-4DE9-94A8-7877DFE2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FAFEF-9357-4CC5-8ABB-337DB678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C0ED-4022-4764-A007-EF0D20F6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D4BA4-3D84-4AB1-A6F4-0D0AE2628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C6C6D-98A2-49AC-89F6-DB2535CC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4C95E-A925-480B-A095-7A2F8213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6A36D-1AA3-402B-8D11-E8A6228A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C5B38F-5319-4021-866C-6906C5C4C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02BF5-2E51-4F42-AD55-BB4141E3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5ECF3-8AC2-4842-B64A-F551C037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DB05E-5257-482F-BC6A-5D0792A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7D659-A37E-473D-974A-9136F9C2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51B2-76EE-4C8E-BFC5-3070BB06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F88CE-2F0F-44FF-B2DB-3C9E576F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894D5-3A23-4FE3-8345-EA14C73A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0E22B-3158-4515-A573-F52EE1D1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6E0B1-163C-4ED4-8FFB-44330792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8D680-E044-4B35-9BC5-DC069571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940E4-AAC8-4821-B929-2EAD31EB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DC0D5-445A-4DCB-BAA1-842F714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0AF25-88F9-46B0-B108-6D778F41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E7FC6-9854-4A68-AFED-70871D28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91511-D1CA-446E-9474-931694EC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47AB3-4296-4F35-B3CC-342DD29DD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2D388-6F49-4EB0-A59E-E5251F37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513C1-902D-4EDB-8877-55C5312D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8DC6-B31E-4A50-B09A-E4203709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81521-E9C3-4DA6-ADD3-FE1EBC02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2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41E9-B038-46DC-A7CD-7CF8F519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70CA8-DE9D-4AA0-99FC-8AB600CA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91A3F-8C97-4A70-AE94-CCFCB55C3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698B80-6E47-47AE-990C-7FA9CEFD3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28190F-B239-4AE1-A2FB-812273DB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64EFD9-4C16-41D7-BA1E-B1FAD374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0E614-8BA9-433A-B70D-FE4DCF33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E780B-72B3-4496-8563-DF935396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2A39B-C713-4A9E-BA6B-D179023A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71B20-CAF3-40EF-804B-15A7C6D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A20DC-3D9E-4FC2-98E1-57378F12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4B4A5-19DF-4468-A516-61FCCFF6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42873E-3FD5-4842-9F41-F7E8495B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3CDE00-A203-4343-99F9-4521EDD6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B975A-4120-4EF2-B9D6-9D65A50E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2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7CAB-AFE7-40C7-8834-24A9353F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9C433-1D54-408E-B8F2-561964FAC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FE2946-B2A1-4C16-9979-91D21C6B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835B65-BE2F-4451-BA94-906C9934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BC8FE-9B53-46F0-8EDE-C40451F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4E549-4CDC-4AFB-99AD-547AB704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6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8419-7787-4D03-9EE9-9C886E42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89D39-A836-4AEC-AD83-2CB00727A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4EE3A1-6AD4-4208-A6F7-F522562C4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FA502-C0B3-4272-A618-FAC695A3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0DD60-D0A8-4E98-A5DE-9E7CB30F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0989B-8187-4B0C-A1D7-E15E21E6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BDBBB-4D0F-4346-AFF2-A48E4B23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A53C1-0EA7-436E-9190-43317A88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FEE7E-A2F4-436D-93CB-7C881718B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D055-1B9C-4D72-B61C-02E91057BA0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0D024-6172-4466-A2E3-F585DB231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8366-D115-4BB2-8A33-03D5B7FE9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B0A9-A493-422A-BADB-CBB78DB44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pima-indians-diabetes-databas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9CB2D-C9B4-419C-B38F-953E64D2EF1E}"/>
              </a:ext>
            </a:extLst>
          </p:cNvPr>
          <p:cNvSpPr txBox="1"/>
          <p:nvPr/>
        </p:nvSpPr>
        <p:spPr>
          <a:xfrm>
            <a:off x="2958517" y="786273"/>
            <a:ext cx="5821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데이터통계</a:t>
            </a:r>
            <a:r>
              <a:rPr lang="ko-KR" altLang="en-US" sz="3200"/>
              <a:t> </a:t>
            </a:r>
            <a:endParaRPr lang="en-US" altLang="ko-KR" sz="3200"/>
          </a:p>
          <a:p>
            <a:pPr algn="ctr"/>
            <a:r>
              <a:rPr lang="en-US" altLang="ko-KR" b="1"/>
              <a:t>- </a:t>
            </a:r>
            <a:r>
              <a:rPr lang="ko-KR" altLang="en-US" b="1"/>
              <a:t>단기 프로젝트 </a:t>
            </a:r>
            <a:r>
              <a:rPr lang="en-US" altLang="ko-KR" b="1"/>
              <a:t>- 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123C5-A944-4649-AABB-D1328FC3D922}"/>
              </a:ext>
            </a:extLst>
          </p:cNvPr>
          <p:cNvSpPr txBox="1"/>
          <p:nvPr/>
        </p:nvSpPr>
        <p:spPr>
          <a:xfrm>
            <a:off x="8909109" y="1616783"/>
            <a:ext cx="210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2015156021</a:t>
            </a:r>
          </a:p>
          <a:p>
            <a:pPr algn="ctr"/>
            <a:r>
              <a:rPr lang="en-US" altLang="ko-KR" sz="1600" b="1"/>
              <a:t> </a:t>
            </a:r>
            <a:r>
              <a:rPr lang="ko-KR" altLang="en-US" sz="1600" b="1"/>
              <a:t>오재동 </a:t>
            </a:r>
            <a:r>
              <a:rPr lang="en-US" altLang="ko-KR" sz="1600" b="1"/>
              <a:t> </a:t>
            </a:r>
            <a:endParaRPr lang="ko-KR" altLang="en-US" sz="105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438AE5-101B-43E1-92BB-52483E61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7847" y="5226691"/>
            <a:ext cx="3543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3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0" y="1007380"/>
            <a:ext cx="1011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데이터를 가공할 때는 정보들을 살펴보며 당뇨병 발병과 어떤 관계가 있는지를 중점에 두고 가공해야 한다</a:t>
            </a:r>
            <a:r>
              <a:rPr lang="en-US" altLang="ko-KR" sz="160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6762C-B7DC-43E1-9A12-CACD389289F3}"/>
              </a:ext>
            </a:extLst>
          </p:cNvPr>
          <p:cNvSpPr txBox="1"/>
          <p:nvPr/>
        </p:nvSpPr>
        <p:spPr>
          <a:xfrm>
            <a:off x="6996418" y="1480157"/>
            <a:ext cx="49404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상관관계가 가장 높은 </a:t>
            </a:r>
            <a:r>
              <a:rPr lang="en-US" altLang="ko-KR" sz="1600"/>
              <a:t>plasma</a:t>
            </a:r>
            <a:r>
              <a:rPr lang="ko-KR" altLang="en-US" sz="1600"/>
              <a:t>와 당뇨병 발생 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확률을 좀 더 자세하게 살펴보자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당뇨병에 걸린 환자</a:t>
            </a:r>
            <a:r>
              <a:rPr lang="en-US" altLang="ko-KR" sz="1600"/>
              <a:t>(class = 1)</a:t>
            </a:r>
            <a:r>
              <a:rPr lang="ko-KR" altLang="en-US" sz="1600"/>
              <a:t>의 경우 </a:t>
            </a:r>
            <a:endParaRPr lang="en-US" altLang="ko-KR" sz="1600"/>
          </a:p>
          <a:p>
            <a:r>
              <a:rPr lang="en-US" altLang="ko-KR" sz="1600"/>
              <a:t> -&gt; plasma </a:t>
            </a:r>
            <a:r>
              <a:rPr lang="ko-KR" altLang="en-US" sz="1600"/>
              <a:t>수치가 </a:t>
            </a:r>
            <a:r>
              <a:rPr lang="en-US" altLang="ko-KR" sz="1600"/>
              <a:t>150 </a:t>
            </a:r>
            <a:r>
              <a:rPr lang="ko-KR" altLang="en-US" sz="1600"/>
              <a:t>이상인 경우가 많다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</a:t>
            </a:r>
          </a:p>
          <a:p>
            <a:r>
              <a:rPr lang="en-US" altLang="ko-KR" sz="1600"/>
              <a:t> </a:t>
            </a:r>
            <a:r>
              <a:rPr lang="ko-KR" altLang="en-US" sz="1600"/>
              <a:t>당뇨병에 걸지지 않는 환자 </a:t>
            </a:r>
            <a:r>
              <a:rPr lang="en-US" altLang="ko-KR" sz="1600"/>
              <a:t>(class = 0)</a:t>
            </a:r>
            <a:r>
              <a:rPr lang="ko-KR" altLang="en-US" sz="1600"/>
              <a:t>의 경우 </a:t>
            </a:r>
            <a:endParaRPr lang="en-US" altLang="ko-KR" sz="1600"/>
          </a:p>
          <a:p>
            <a:r>
              <a:rPr lang="en-US" altLang="ko-KR" sz="1600"/>
              <a:t> -&gt; plasma </a:t>
            </a:r>
            <a:r>
              <a:rPr lang="ko-KR" altLang="en-US" sz="1600"/>
              <a:t>수치가 </a:t>
            </a:r>
            <a:r>
              <a:rPr lang="en-US" altLang="ko-KR" sz="1600"/>
              <a:t>150 </a:t>
            </a:r>
            <a:r>
              <a:rPr lang="ko-KR" altLang="en-US" sz="1600"/>
              <a:t>이상인 환자가 별로 없다</a:t>
            </a:r>
            <a:r>
              <a:rPr lang="en-US" altLang="ko-KR" sz="160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4EE39B6-E840-48B2-9D29-521BB23E3D4A}"/>
              </a:ext>
            </a:extLst>
          </p:cNvPr>
          <p:cNvGrpSpPr/>
          <p:nvPr/>
        </p:nvGrpSpPr>
        <p:grpSpPr>
          <a:xfrm>
            <a:off x="542095" y="1480157"/>
            <a:ext cx="6454324" cy="2475617"/>
            <a:chOff x="542095" y="1480157"/>
            <a:chExt cx="6454324" cy="27532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F4FCFF9-3C81-46C8-BBB8-B3A1355D1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095" y="1480157"/>
              <a:ext cx="6454324" cy="275320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09D420-629B-4BE2-8D15-454F2ED80430}"/>
                </a:ext>
              </a:extLst>
            </p:cNvPr>
            <p:cNvSpPr/>
            <p:nvPr/>
          </p:nvSpPr>
          <p:spPr>
            <a:xfrm>
              <a:off x="2348917" y="1795244"/>
              <a:ext cx="1476463" cy="1912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D5BD08-39F7-4476-9C0C-D1549D613E45}"/>
                </a:ext>
              </a:extLst>
            </p:cNvPr>
            <p:cNvSpPr/>
            <p:nvPr/>
          </p:nvSpPr>
          <p:spPr>
            <a:xfrm>
              <a:off x="6096001" y="3123158"/>
              <a:ext cx="742122" cy="5847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65319F-6A8B-4074-A42C-73754135B687}"/>
              </a:ext>
            </a:extLst>
          </p:cNvPr>
          <p:cNvSpPr txBox="1"/>
          <p:nvPr/>
        </p:nvSpPr>
        <p:spPr>
          <a:xfrm>
            <a:off x="6996418" y="4239093"/>
            <a:ext cx="4940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상관관계가 다음으로 높은 </a:t>
            </a:r>
            <a:r>
              <a:rPr lang="en-US" altLang="ko-KR" sz="1600"/>
              <a:t>bmi</a:t>
            </a:r>
            <a:r>
              <a:rPr lang="ko-KR" altLang="en-US" sz="1600"/>
              <a:t>와 당뇨병 발생 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확률을 좀 더 자세하게 살펴보자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당뇨병에 걸린 환자</a:t>
            </a:r>
            <a:r>
              <a:rPr lang="en-US" altLang="ko-KR" sz="1600"/>
              <a:t>(class = 1)</a:t>
            </a:r>
            <a:r>
              <a:rPr lang="ko-KR" altLang="en-US" sz="1600"/>
              <a:t>의 경우 </a:t>
            </a:r>
            <a:endParaRPr lang="en-US" altLang="ko-KR" sz="1600"/>
          </a:p>
          <a:p>
            <a:r>
              <a:rPr lang="en-US" altLang="ko-KR" sz="1600"/>
              <a:t> -&gt; bmi </a:t>
            </a:r>
            <a:r>
              <a:rPr lang="ko-KR" altLang="en-US" sz="1600"/>
              <a:t>수치가 </a:t>
            </a:r>
            <a:r>
              <a:rPr lang="en-US" altLang="ko-KR" sz="1600"/>
              <a:t>20 ~ 50</a:t>
            </a:r>
            <a:r>
              <a:rPr lang="ko-KR" altLang="en-US" sz="1600"/>
              <a:t>인 환자가 많다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</a:t>
            </a:r>
          </a:p>
          <a:p>
            <a:r>
              <a:rPr lang="en-US" altLang="ko-KR" sz="1600"/>
              <a:t> </a:t>
            </a:r>
            <a:r>
              <a:rPr lang="ko-KR" altLang="en-US" sz="1600"/>
              <a:t>당뇨병에 걸지지 않는 환자 </a:t>
            </a:r>
            <a:r>
              <a:rPr lang="en-US" altLang="ko-KR" sz="1600"/>
              <a:t>(class = 0)</a:t>
            </a:r>
            <a:r>
              <a:rPr lang="ko-KR" altLang="en-US" sz="1600"/>
              <a:t>의 경우 </a:t>
            </a:r>
            <a:endParaRPr lang="en-US" altLang="ko-KR" sz="1600"/>
          </a:p>
          <a:p>
            <a:r>
              <a:rPr lang="en-US" altLang="ko-KR" sz="1600"/>
              <a:t> -&gt; bmi </a:t>
            </a:r>
            <a:r>
              <a:rPr lang="ko-KR" altLang="en-US" sz="1600"/>
              <a:t>수치가 </a:t>
            </a:r>
            <a:r>
              <a:rPr lang="en-US" altLang="ko-KR" sz="1600"/>
              <a:t>20 ~ 50</a:t>
            </a:r>
            <a:r>
              <a:rPr lang="ko-KR" altLang="en-US" sz="1600"/>
              <a:t>인 환자가 많다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 * </a:t>
            </a:r>
            <a:r>
              <a:rPr lang="ko-KR" altLang="en-US" sz="1600"/>
              <a:t>둘 다 비슷</a:t>
            </a:r>
            <a:r>
              <a:rPr lang="en-US" altLang="ko-KR" sz="1600"/>
              <a:t> ..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E3826E-CB02-4836-86A6-BD4135452034}"/>
              </a:ext>
            </a:extLst>
          </p:cNvPr>
          <p:cNvGrpSpPr/>
          <p:nvPr/>
        </p:nvGrpSpPr>
        <p:grpSpPr>
          <a:xfrm>
            <a:off x="542095" y="4239093"/>
            <a:ext cx="6454323" cy="2475617"/>
            <a:chOff x="542095" y="4239093"/>
            <a:chExt cx="6454323" cy="247561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DDCB4B-4E7E-418A-BC9C-33FFEB509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095" y="4239093"/>
              <a:ext cx="6454323" cy="247561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315237-FE26-4F47-8049-00FF524FB8A8}"/>
                </a:ext>
              </a:extLst>
            </p:cNvPr>
            <p:cNvSpPr/>
            <p:nvPr/>
          </p:nvSpPr>
          <p:spPr>
            <a:xfrm>
              <a:off x="5006009" y="5114934"/>
              <a:ext cx="1315277" cy="11862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D72261-5FC5-4264-AA26-041458AD4F58}"/>
                </a:ext>
              </a:extLst>
            </p:cNvPr>
            <p:cNvSpPr/>
            <p:nvPr/>
          </p:nvSpPr>
          <p:spPr>
            <a:xfrm>
              <a:off x="1796341" y="4542184"/>
              <a:ext cx="1315277" cy="17812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4988C1A-7810-4CDC-BF31-85BF06667155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4. R &amp; R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92985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0" y="1007380"/>
            <a:ext cx="1011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데이터를 가공할 때는 정보들을 살펴보며 당뇨병 발병과 어떤 관계가 있는지를 중점에 두고 가공해야 한다</a:t>
            </a:r>
            <a:r>
              <a:rPr lang="en-US" altLang="ko-KR" sz="160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6762C-B7DC-43E1-9A12-CACD389289F3}"/>
              </a:ext>
            </a:extLst>
          </p:cNvPr>
          <p:cNvSpPr txBox="1"/>
          <p:nvPr/>
        </p:nvSpPr>
        <p:spPr>
          <a:xfrm>
            <a:off x="6877879" y="1480157"/>
            <a:ext cx="49404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데이터를 가지고 딥러닝을 돌릴 때 사용한 모델 </a:t>
            </a:r>
          </a:p>
          <a:p>
            <a:r>
              <a:rPr lang="en-US" altLang="ko-KR" sz="1600"/>
              <a:t> </a:t>
            </a:r>
            <a:r>
              <a:rPr lang="ko-KR" altLang="en-US" sz="1600"/>
              <a:t>구조로</a:t>
            </a:r>
            <a:r>
              <a:rPr lang="en-US" altLang="ko-KR" sz="1600"/>
              <a:t>, early_stopping_callback</a:t>
            </a:r>
            <a:r>
              <a:rPr lang="ko-KR" altLang="en-US" sz="1600"/>
              <a:t>을 사용하여 학습이 </a:t>
            </a:r>
            <a:endParaRPr lang="en-US" altLang="ko-KR" sz="1600"/>
          </a:p>
          <a:p>
            <a:r>
              <a:rPr lang="en-US" altLang="ko-KR" sz="1600"/>
              <a:t> 100</a:t>
            </a:r>
            <a:r>
              <a:rPr lang="ko-KR" altLang="en-US" sz="1600"/>
              <a:t>번 진행되는 동안 </a:t>
            </a:r>
            <a:r>
              <a:rPr lang="en-US" altLang="ko-KR" sz="1600"/>
              <a:t>val_loss</a:t>
            </a:r>
            <a:r>
              <a:rPr lang="ko-KR" altLang="en-US" sz="1600"/>
              <a:t>가 증가하지 않으면 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모델 학습을 멈추도록 설정하였다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 </a:t>
            </a:r>
          </a:p>
          <a:p>
            <a:r>
              <a:rPr lang="en-US" altLang="ko-KR" sz="1600"/>
              <a:t> 4</a:t>
            </a:r>
            <a:r>
              <a:rPr lang="ko-KR" altLang="en-US" sz="1600"/>
              <a:t>층 모델을 만들었고</a:t>
            </a:r>
            <a:r>
              <a:rPr lang="en-US" altLang="ko-KR" sz="1600"/>
              <a:t>, </a:t>
            </a:r>
            <a:r>
              <a:rPr lang="ko-KR" altLang="en-US" sz="1600"/>
              <a:t>학습 횟수는 </a:t>
            </a:r>
            <a:r>
              <a:rPr lang="en-US" altLang="ko-KR" sz="1600"/>
              <a:t>10,000</a:t>
            </a:r>
            <a:r>
              <a:rPr lang="ko-KR" altLang="en-US" sz="1600"/>
              <a:t>번</a:t>
            </a:r>
            <a:r>
              <a:rPr lang="en-US" altLang="ko-KR" sz="1600"/>
              <a:t>, </a:t>
            </a:r>
          </a:p>
          <a:p>
            <a:r>
              <a:rPr lang="en-US" altLang="ko-KR" sz="1600"/>
              <a:t> batch_size</a:t>
            </a:r>
            <a:r>
              <a:rPr lang="ko-KR" altLang="en-US" sz="1600"/>
              <a:t>는 </a:t>
            </a:r>
            <a:r>
              <a:rPr lang="en-US" altLang="ko-KR" sz="1600"/>
              <a:t>30</a:t>
            </a:r>
            <a:r>
              <a:rPr lang="ko-KR" altLang="en-US" sz="1600"/>
              <a:t>으로 설정하여 모델 학습을 진행함</a:t>
            </a:r>
            <a:endParaRPr lang="en-US" altLang="ko-KR" sz="16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245631-FD37-4250-B915-7239E2AE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67" y="1480157"/>
            <a:ext cx="6351312" cy="39167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0ADAB0-88D5-4B8C-B0A2-EB58CEDBA1AF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4. R &amp; R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65990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0" y="1007380"/>
            <a:ext cx="1011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데이터를 가공할 때는 정보들을 살펴보며 당뇨병 발병과 어떤 관계가 있는지를 중점에 두고 가공해야 한다</a:t>
            </a:r>
            <a:r>
              <a:rPr lang="en-US" altLang="ko-KR" sz="160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6762C-B7DC-43E1-9A12-CACD389289F3}"/>
              </a:ext>
            </a:extLst>
          </p:cNvPr>
          <p:cNvSpPr txBox="1"/>
          <p:nvPr/>
        </p:nvSpPr>
        <p:spPr>
          <a:xfrm>
            <a:off x="6996418" y="1480157"/>
            <a:ext cx="494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다음은 모델 학습을 진행한 결과이다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 10,000</a:t>
            </a:r>
            <a:r>
              <a:rPr lang="ko-KR" altLang="en-US" sz="1600"/>
              <a:t>번의 학습이 진행되었고</a:t>
            </a:r>
            <a:r>
              <a:rPr lang="en-US" altLang="ko-KR" sz="1600"/>
              <a:t>, </a:t>
            </a:r>
            <a:r>
              <a:rPr lang="ko-KR" altLang="en-US" sz="1600"/>
              <a:t>최종 학습 결과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정확도가 </a:t>
            </a:r>
            <a:r>
              <a:rPr lang="en-US" altLang="ko-KR" sz="1600"/>
              <a:t>0.7526</a:t>
            </a:r>
            <a:r>
              <a:rPr lang="ko-KR" altLang="en-US" sz="1600"/>
              <a:t>이 나왔다</a:t>
            </a:r>
            <a:r>
              <a:rPr lang="en-US" altLang="ko-KR" sz="1600"/>
              <a:t>. 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5E4F726-AC5E-4A55-B696-D20852C57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3" y="1375751"/>
            <a:ext cx="6280088" cy="5213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59A4B-9A85-48AB-A240-D20F9F992921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4. R &amp; R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06620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0" y="1007380"/>
            <a:ext cx="10419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 - ‘</a:t>
            </a:r>
            <a:r>
              <a:rPr lang="ko-KR" altLang="en-US" sz="1600"/>
              <a:t>모두의 딥러닝</a:t>
            </a:r>
            <a:r>
              <a:rPr lang="en-US" altLang="ko-KR" sz="1600"/>
              <a:t>‘ </a:t>
            </a:r>
            <a:r>
              <a:rPr lang="ko-KR" altLang="en-US" sz="1600"/>
              <a:t>교재에 나와있는 소스코드를 참조하여 분석하였습니다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     </a:t>
            </a:r>
            <a:r>
              <a:rPr lang="ko-KR" altLang="en-US" sz="1600"/>
              <a:t>특히 컬럼들간의 연관성 분석 부분에 있어 참조를 많이 하였고</a:t>
            </a:r>
            <a:r>
              <a:rPr lang="en-US" altLang="ko-KR" sz="1600"/>
              <a:t>, </a:t>
            </a:r>
            <a:r>
              <a:rPr lang="ko-KR" altLang="en-US" sz="1600"/>
              <a:t>서적에는 </a:t>
            </a:r>
            <a:r>
              <a:rPr lang="en-US" altLang="ko-KR" sz="1600"/>
              <a:t>plasm</a:t>
            </a:r>
            <a:r>
              <a:rPr lang="ko-KR" altLang="en-US" sz="1600"/>
              <a:t>와 </a:t>
            </a:r>
            <a:r>
              <a:rPr lang="en-US" altLang="ko-KR" sz="1600"/>
              <a:t>outcomes </a:t>
            </a:r>
            <a:r>
              <a:rPr lang="ko-KR" altLang="en-US" sz="1600"/>
              <a:t>두 컬럼간의</a:t>
            </a:r>
            <a:endParaRPr lang="en-US" altLang="ko-KR" sz="1600"/>
          </a:p>
          <a:p>
            <a:r>
              <a:rPr lang="en-US" altLang="ko-KR" sz="1600"/>
              <a:t>     </a:t>
            </a:r>
            <a:r>
              <a:rPr lang="ko-KR" altLang="en-US" sz="1600"/>
              <a:t>비교만 수행하였지만 이들만 비교하기에는 부족함을 느껴 다른 컬럼들과 </a:t>
            </a:r>
            <a:r>
              <a:rPr lang="en-US" altLang="ko-KR" sz="1600"/>
              <a:t>outcomes </a:t>
            </a:r>
            <a:r>
              <a:rPr lang="ko-KR" altLang="en-US" sz="1600"/>
              <a:t>컬럼간의 비교도 수행</a:t>
            </a:r>
            <a:endParaRPr lang="en-US" altLang="ko-KR" sz="1600"/>
          </a:p>
          <a:p>
            <a:r>
              <a:rPr lang="en-US" altLang="ko-KR" sz="1600"/>
              <a:t>     </a:t>
            </a:r>
            <a:r>
              <a:rPr lang="ko-KR" altLang="en-US" sz="1600"/>
              <a:t>해 보았습니다</a:t>
            </a:r>
            <a:r>
              <a:rPr lang="en-US" altLang="ko-KR" sz="160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59A4B-9A85-48AB-A240-D20F9F992921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5. </a:t>
            </a:r>
            <a:r>
              <a:rPr lang="ko-KR" altLang="en-US" sz="1600" b="1"/>
              <a:t>소스 코드 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6158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0" y="1007380"/>
            <a:ext cx="108766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 - Pama</a:t>
            </a:r>
            <a:r>
              <a:rPr lang="ko-KR" altLang="en-US" sz="1600"/>
              <a:t> </a:t>
            </a:r>
            <a:r>
              <a:rPr lang="en-US" altLang="ko-KR" sz="1600"/>
              <a:t>Indian</a:t>
            </a:r>
            <a:r>
              <a:rPr lang="ko-KR" altLang="en-US" sz="1600"/>
              <a:t>의 당뇨병 발생 확률은</a:t>
            </a:r>
            <a:r>
              <a:rPr lang="en-US" altLang="ko-KR" sz="1600"/>
              <a:t>, plasma </a:t>
            </a:r>
            <a:r>
              <a:rPr lang="ko-KR" altLang="en-US" sz="1600"/>
              <a:t>수치와 </a:t>
            </a:r>
            <a:r>
              <a:rPr lang="en-US" altLang="ko-KR" sz="1600"/>
              <a:t>bmi </a:t>
            </a:r>
            <a:r>
              <a:rPr lang="ko-KR" altLang="en-US" sz="1600"/>
              <a:t>수치와 가장 연관성이 있다는 것을 알 수 있었고</a:t>
            </a:r>
            <a:r>
              <a:rPr lang="en-US" altLang="ko-KR" sz="1600"/>
              <a:t>, </a:t>
            </a:r>
          </a:p>
          <a:p>
            <a:r>
              <a:rPr lang="en-US" altLang="ko-KR" sz="1600"/>
              <a:t>    </a:t>
            </a:r>
            <a:r>
              <a:rPr lang="ko-KR" altLang="en-US" sz="1600"/>
              <a:t>데이터 간 연관성 분석을 수행하면서 어떤 특성이 당뇨병 발생 확률과 관련있는지를 확인해나가는 작업 자체가 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재미있었습니다</a:t>
            </a:r>
            <a:r>
              <a:rPr lang="en-US" altLang="ko-KR" sz="1600"/>
              <a:t>. </a:t>
            </a:r>
            <a:r>
              <a:rPr lang="ko-KR" altLang="en-US" sz="1600"/>
              <a:t>이번 과제에서는 하나의 특성만을 가지고 당뇨병 발생 확률과 분석하는 작업을 해보았는데</a:t>
            </a:r>
            <a:r>
              <a:rPr lang="en-US" altLang="ko-KR" sz="1600"/>
              <a:t>, </a:t>
            </a:r>
          </a:p>
          <a:p>
            <a:r>
              <a:rPr lang="en-US" altLang="ko-KR" sz="1600"/>
              <a:t>    </a:t>
            </a:r>
            <a:r>
              <a:rPr lang="ko-KR" altLang="en-US" sz="1600"/>
              <a:t>추가적으로 여러 컬럼들을 두고 당뇨병 발생 확률을 분석해보는 것도 좋을것 같다라는 생각이 들었습니다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 </a:t>
            </a:r>
          </a:p>
          <a:p>
            <a:r>
              <a:rPr lang="en-US" altLang="ko-KR" sz="1600"/>
              <a:t>    </a:t>
            </a:r>
            <a:r>
              <a:rPr lang="ko-KR" altLang="en-US" sz="1600"/>
              <a:t>딥러닝 관련 작업을 할 때도</a:t>
            </a:r>
            <a:r>
              <a:rPr lang="en-US" altLang="ko-KR" sz="1600"/>
              <a:t>, </a:t>
            </a:r>
            <a:r>
              <a:rPr lang="ko-KR" altLang="en-US" sz="1600"/>
              <a:t>데이터 분석을 통해 제공된 데이터셋에서 필요없는 컬럼들을 제외시키고</a:t>
            </a:r>
            <a:r>
              <a:rPr lang="en-US" altLang="ko-KR" sz="1600"/>
              <a:t> </a:t>
            </a:r>
            <a:r>
              <a:rPr lang="ko-KR" altLang="en-US" sz="1600"/>
              <a:t>모델을 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학습시키면 정확도가 좀 더 좋아질 것으로 생각되어 앞으로도 유용하게 이와 같은 분석을 사용할 것 같습니다</a:t>
            </a:r>
            <a:r>
              <a:rPr lang="en-US" altLang="ko-KR" sz="160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59A4B-9A85-48AB-A240-D20F9F992921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6. </a:t>
            </a:r>
            <a:r>
              <a:rPr lang="ko-KR" altLang="en-US" sz="1600" b="1"/>
              <a:t>결론 및 고찰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69072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123C5-A944-4649-AABB-D1328FC3D922}"/>
              </a:ext>
            </a:extLst>
          </p:cNvPr>
          <p:cNvSpPr txBox="1"/>
          <p:nvPr/>
        </p:nvSpPr>
        <p:spPr>
          <a:xfrm>
            <a:off x="394281" y="534603"/>
            <a:ext cx="37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1. </a:t>
            </a:r>
            <a:r>
              <a:rPr lang="ko-KR" altLang="en-US" sz="1600" b="1"/>
              <a:t>주제 선택 및 주제 분석의 목적 </a:t>
            </a:r>
            <a:endParaRPr lang="en-US" altLang="ko-KR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D256A-D695-44C9-A796-ADE3B8F1D5B8}"/>
              </a:ext>
            </a:extLst>
          </p:cNvPr>
          <p:cNvSpPr txBox="1"/>
          <p:nvPr/>
        </p:nvSpPr>
        <p:spPr>
          <a:xfrm>
            <a:off x="597716" y="5719089"/>
            <a:ext cx="448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>
                <a:hlinkClick r:id="rId2"/>
              </a:rPr>
              <a:t>Pima Indians Diabetes Database | Kaggle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98969-EAC6-4331-93ED-845CFA514CD6}"/>
              </a:ext>
            </a:extLst>
          </p:cNvPr>
          <p:cNvSpPr txBox="1"/>
          <p:nvPr/>
        </p:nvSpPr>
        <p:spPr>
          <a:xfrm>
            <a:off x="394281" y="873157"/>
            <a:ext cx="11283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</a:t>
            </a:r>
            <a:r>
              <a:rPr lang="ko-KR" altLang="en-US" sz="1600"/>
              <a:t>선택 주제는 </a:t>
            </a:r>
            <a:r>
              <a:rPr lang="en-US" altLang="ko-KR" sz="1600"/>
              <a:t>Pima Indians Diabetes Database</a:t>
            </a:r>
            <a:r>
              <a:rPr lang="ko-KR" altLang="en-US" sz="1600"/>
              <a:t>로</a:t>
            </a:r>
            <a:r>
              <a:rPr lang="en-US" altLang="ko-KR" sz="1600"/>
              <a:t>, </a:t>
            </a:r>
            <a:r>
              <a:rPr lang="ko-KR" altLang="en-US" sz="1600"/>
              <a:t>이 데이터 세트는 원래 국립 당뇨병 및 소화기 및 신장 질환 연구소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에서 가져온 것이다</a:t>
            </a:r>
            <a:r>
              <a:rPr lang="en-US" altLang="ko-KR" sz="1600"/>
              <a:t>. Pima Indians Diabetes Database</a:t>
            </a:r>
            <a:r>
              <a:rPr lang="ko-KR" altLang="en-US" sz="1600"/>
              <a:t>의 목적은 데이터 세트에 포함된 특정 진단 측정을 기반으로 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환자의 당뇨병 여부를 진단적으로 예측하는 것이다</a:t>
            </a:r>
            <a:r>
              <a:rPr lang="en-US" altLang="ko-KR" sz="1600"/>
              <a:t>. </a:t>
            </a:r>
            <a:r>
              <a:rPr lang="ko-KR" altLang="en-US" sz="1600"/>
              <a:t>더 큰 데이터베이스에서 이러한 인스턴스를 선택하는데 몇 가지 </a:t>
            </a:r>
            <a:endParaRPr lang="en-US" altLang="ko-KR" sz="1600"/>
          </a:p>
          <a:p>
            <a:r>
              <a:rPr lang="en-US" altLang="ko-KR" sz="1600"/>
              <a:t>  </a:t>
            </a:r>
            <a:r>
              <a:rPr lang="ko-KR" altLang="en-US" sz="1600"/>
              <a:t> 제약이 있었으며</a:t>
            </a:r>
            <a:r>
              <a:rPr lang="en-US" altLang="ko-KR" sz="1600"/>
              <a:t>, </a:t>
            </a:r>
            <a:r>
              <a:rPr lang="ko-KR" altLang="en-US" sz="1600"/>
              <a:t>특히 여기에서 얻은 모든 환자는 </a:t>
            </a:r>
            <a:r>
              <a:rPr lang="ko-KR" altLang="en-US" sz="1600" b="1">
                <a:solidFill>
                  <a:srgbClr val="FF0000"/>
                </a:solidFill>
              </a:rPr>
              <a:t>최소 </a:t>
            </a:r>
            <a:r>
              <a:rPr lang="en-US" altLang="ko-KR" sz="1600" b="1">
                <a:solidFill>
                  <a:srgbClr val="FF0000"/>
                </a:solidFill>
              </a:rPr>
              <a:t>21</a:t>
            </a:r>
            <a:r>
              <a:rPr lang="ko-KR" altLang="en-US" sz="1600" b="1">
                <a:solidFill>
                  <a:srgbClr val="FF0000"/>
                </a:solidFill>
              </a:rPr>
              <a:t>세 이상의 피마 인디언 유산 여성</a:t>
            </a:r>
            <a:r>
              <a:rPr lang="ko-KR" altLang="en-US" sz="1600"/>
              <a:t>이다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이러한 주제를 선택한 이유는 이전 학교 프로젝트로 딥러닝 관련 업무를 수행해야 했던 경험이 있어서</a:t>
            </a:r>
            <a:r>
              <a:rPr lang="en-US" altLang="ko-KR" sz="1600"/>
              <a:t>, </a:t>
            </a:r>
            <a:r>
              <a:rPr lang="ko-KR" altLang="en-US" sz="1600"/>
              <a:t>관련 공부를 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하다 </a:t>
            </a:r>
            <a:r>
              <a:rPr lang="en-US" altLang="ko-KR" sz="1600"/>
              <a:t>Pima Indians Diabetes Database </a:t>
            </a:r>
            <a:r>
              <a:rPr lang="ko-KR" altLang="en-US" sz="1600"/>
              <a:t>관련 데이터셋을 가지고 모델 구축하는 것을 건드려보았기 때문인데</a:t>
            </a:r>
            <a:r>
              <a:rPr lang="en-US" altLang="ko-KR" sz="1600"/>
              <a:t>, </a:t>
            </a:r>
            <a:r>
              <a:rPr lang="ko-KR" altLang="en-US" sz="1600"/>
              <a:t>이번 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기회를 통해 좀 더 자세하게 살펴보고 싶었기 때문에 이 주제를 선택하였다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   Pima</a:t>
            </a:r>
            <a:r>
              <a:rPr lang="ko-KR" altLang="en-US" sz="1600"/>
              <a:t> </a:t>
            </a:r>
            <a:r>
              <a:rPr lang="en-US" altLang="ko-KR" sz="1600"/>
              <a:t>Indians</a:t>
            </a:r>
            <a:r>
              <a:rPr lang="ko-KR" altLang="en-US" sz="1600"/>
              <a:t> 는 제</a:t>
            </a:r>
            <a:r>
              <a:rPr lang="en-US" altLang="ko-KR" sz="1600"/>
              <a:t>2</a:t>
            </a:r>
            <a:r>
              <a:rPr lang="ko-KR" altLang="en-US" sz="1600"/>
              <a:t>형 당뇨병을 앓고 있는 피마 이디언들의 특징 </a:t>
            </a:r>
            <a:r>
              <a:rPr lang="en-US" altLang="ko-KR" sz="1600"/>
              <a:t> - </a:t>
            </a:r>
            <a:r>
              <a:rPr lang="ko-KR" altLang="en-US" sz="1600"/>
              <a:t>대사적으로 비만</a:t>
            </a:r>
            <a:r>
              <a:rPr lang="en-US" altLang="ko-KR" sz="1600"/>
              <a:t>, </a:t>
            </a:r>
            <a:r>
              <a:rPr lang="ko-KR" altLang="en-US" sz="1600"/>
              <a:t>인슐린 저항성</a:t>
            </a:r>
            <a:r>
              <a:rPr lang="en-US" altLang="ko-KR" sz="1600"/>
              <a:t>, </a:t>
            </a:r>
            <a:r>
              <a:rPr lang="ko-KR" altLang="en-US" sz="1600"/>
              <a:t>인슐린 분비 기능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장애</a:t>
            </a:r>
            <a:r>
              <a:rPr lang="en-US" altLang="ko-KR" sz="1600"/>
              <a:t>, </a:t>
            </a:r>
            <a:r>
              <a:rPr lang="ko-KR" altLang="en-US" sz="1600"/>
              <a:t>내생 포도당 생산량 증가 등 </a:t>
            </a:r>
            <a:r>
              <a:rPr lang="en-US" altLang="ko-KR" sz="1600"/>
              <a:t>–</a:t>
            </a:r>
            <a:r>
              <a:rPr lang="ko-KR" altLang="en-US" sz="1600"/>
              <a:t> 으로</a:t>
            </a:r>
            <a:r>
              <a:rPr lang="en-US" altLang="ko-KR" sz="1600"/>
              <a:t>, </a:t>
            </a:r>
            <a:r>
              <a:rPr lang="ko-KR" altLang="en-US" sz="1600"/>
              <a:t>이와 같은 </a:t>
            </a:r>
            <a:r>
              <a:rPr lang="en-US" altLang="ko-KR" sz="1600"/>
              <a:t>25</a:t>
            </a:r>
            <a:r>
              <a:rPr lang="ko-KR" altLang="en-US" sz="1600"/>
              <a:t>가지의 특징들을 모아둔 데이터셋이다</a:t>
            </a:r>
            <a:r>
              <a:rPr lang="en-US" altLang="ko-KR" sz="1600"/>
              <a:t>. </a:t>
            </a:r>
            <a:r>
              <a:rPr lang="ko-KR" altLang="en-US" sz="1600"/>
              <a:t>이를 활용하여</a:t>
            </a:r>
            <a:r>
              <a:rPr lang="en-US" altLang="ko-KR" sz="1600"/>
              <a:t>, </a:t>
            </a:r>
            <a:r>
              <a:rPr lang="ko-KR" altLang="en-US" sz="1600"/>
              <a:t>제</a:t>
            </a:r>
            <a:r>
              <a:rPr lang="en-US" altLang="ko-KR" sz="1600"/>
              <a:t>2</a:t>
            </a:r>
            <a:r>
              <a:rPr lang="ko-KR" altLang="en-US" sz="1600"/>
              <a:t>형 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당뇨병의 여부를 예측하는 분석을 해 보려고 한다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63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123C5-A944-4649-AABB-D1328FC3D922}"/>
              </a:ext>
            </a:extLst>
          </p:cNvPr>
          <p:cNvSpPr txBox="1"/>
          <p:nvPr/>
        </p:nvSpPr>
        <p:spPr>
          <a:xfrm>
            <a:off x="394281" y="534603"/>
            <a:ext cx="197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2. </a:t>
            </a:r>
            <a:r>
              <a:rPr lang="ko-KR" altLang="en-US" sz="1600" b="1"/>
              <a:t>분석방법 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9DBB5-D063-48AA-919F-7F24048F95FF}"/>
              </a:ext>
            </a:extLst>
          </p:cNvPr>
          <p:cNvSpPr txBox="1"/>
          <p:nvPr/>
        </p:nvSpPr>
        <p:spPr>
          <a:xfrm>
            <a:off x="394281" y="873157"/>
            <a:ext cx="11102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diabetes</a:t>
            </a:r>
            <a:r>
              <a:rPr lang="ko-KR" altLang="en-US" sz="1600"/>
              <a:t>를 예측하기 위한 분석 방법으로는 여러가지가 있다</a:t>
            </a:r>
            <a:r>
              <a:rPr lang="en-US" altLang="ko-KR" sz="1600"/>
              <a:t>. Naive Bayes </a:t>
            </a:r>
            <a:r>
              <a:rPr lang="ko-KR" altLang="en-US" sz="1600"/>
              <a:t>알고리즘</a:t>
            </a:r>
            <a:r>
              <a:rPr lang="en-US" altLang="ko-KR" sz="1600"/>
              <a:t>, Logistic Regression </a:t>
            </a:r>
            <a:r>
              <a:rPr lang="ko-KR" altLang="en-US" sz="1600"/>
              <a:t>알고리즘</a:t>
            </a:r>
            <a:r>
              <a:rPr lang="en-US" altLang="ko-KR" sz="1600"/>
              <a:t>, </a:t>
            </a:r>
          </a:p>
          <a:p>
            <a:r>
              <a:rPr lang="en-US" altLang="ko-KR" sz="1600"/>
              <a:t>   Decision Tree </a:t>
            </a:r>
            <a:r>
              <a:rPr lang="ko-KR" altLang="en-US" sz="1600"/>
              <a:t>알고리즘</a:t>
            </a:r>
            <a:r>
              <a:rPr lang="en-US" altLang="ko-KR" sz="1600"/>
              <a:t>, Random Forests </a:t>
            </a:r>
            <a:r>
              <a:rPr lang="ko-KR" altLang="en-US" sz="1600"/>
              <a:t>알고리즘</a:t>
            </a:r>
            <a:r>
              <a:rPr lang="en-US" altLang="ko-KR" sz="1600"/>
              <a:t>, K-Nearest Neighbor </a:t>
            </a:r>
            <a:r>
              <a:rPr lang="ko-KR" altLang="en-US" sz="1600"/>
              <a:t>알고리즘 등 다양한 분석 방법이 있으며</a:t>
            </a:r>
            <a:r>
              <a:rPr lang="en-US" altLang="ko-KR" sz="1600"/>
              <a:t>, </a:t>
            </a:r>
          </a:p>
          <a:p>
            <a:r>
              <a:rPr lang="en-US" altLang="ko-KR" sz="1600"/>
              <a:t>   </a:t>
            </a:r>
            <a:r>
              <a:rPr lang="ko-KR" altLang="en-US" sz="1600"/>
              <a:t>이외에도 딥러닝을 사용하여 당뇨병을 예측할 수 있다</a:t>
            </a:r>
            <a:r>
              <a:rPr lang="en-US" altLang="ko-KR" sz="1600"/>
              <a:t>. </a:t>
            </a:r>
            <a:r>
              <a:rPr lang="ko-KR" altLang="en-US" sz="1600"/>
              <a:t>여기서는 딥러닝을 사용하여 </a:t>
            </a:r>
            <a:r>
              <a:rPr lang="en-US" altLang="ko-KR" sz="1600"/>
              <a:t>pima-Indians diabetes</a:t>
            </a:r>
            <a:r>
              <a:rPr lang="ko-KR" altLang="en-US" sz="1600"/>
              <a:t>를 예측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해 보고자 한다</a:t>
            </a:r>
            <a:r>
              <a:rPr lang="en-US" altLang="ko-KR" sz="1600"/>
              <a:t>.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153EA9-9B7C-4810-AB09-844BB761B90E}"/>
              </a:ext>
            </a:extLst>
          </p:cNvPr>
          <p:cNvSpPr/>
          <p:nvPr/>
        </p:nvSpPr>
        <p:spPr>
          <a:xfrm>
            <a:off x="570816" y="2766270"/>
            <a:ext cx="1705245" cy="6627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Dataset </a:t>
            </a:r>
            <a:r>
              <a:rPr lang="ko-KR" altLang="en-US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D3DC9-CCD3-4178-8C93-6596C12BF41C}"/>
              </a:ext>
            </a:extLst>
          </p:cNvPr>
          <p:cNvSpPr txBox="1"/>
          <p:nvPr/>
        </p:nvSpPr>
        <p:spPr>
          <a:xfrm>
            <a:off x="394281" y="2288929"/>
            <a:ext cx="197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[</a:t>
            </a:r>
            <a:r>
              <a:rPr lang="ko-KR" altLang="en-US" sz="1600" b="1"/>
              <a:t>분석 </a:t>
            </a:r>
            <a:r>
              <a:rPr lang="en-US" altLang="ko-KR" sz="1600" b="1"/>
              <a:t>Workflow]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7CC3B3-266D-4926-B004-AE5705B05E77}"/>
              </a:ext>
            </a:extLst>
          </p:cNvPr>
          <p:cNvSpPr/>
          <p:nvPr/>
        </p:nvSpPr>
        <p:spPr>
          <a:xfrm>
            <a:off x="3005097" y="2766270"/>
            <a:ext cx="1380567" cy="6627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 </a:t>
            </a:r>
            <a:r>
              <a:rPr lang="ko-KR" altLang="en-US">
                <a:solidFill>
                  <a:schemeClr val="tx1"/>
                </a:solidFill>
              </a:rPr>
              <a:t>가공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E672F5-671F-4D7A-A20F-7D44D1544F9E}"/>
              </a:ext>
            </a:extLst>
          </p:cNvPr>
          <p:cNvSpPr/>
          <p:nvPr/>
        </p:nvSpPr>
        <p:spPr>
          <a:xfrm>
            <a:off x="5114700" y="2766270"/>
            <a:ext cx="1900290" cy="6627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그래프 시각화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AC3F2F-DE98-4D47-BFA2-1D3364B2ACFE}"/>
              </a:ext>
            </a:extLst>
          </p:cNvPr>
          <p:cNvSpPr/>
          <p:nvPr/>
        </p:nvSpPr>
        <p:spPr>
          <a:xfrm>
            <a:off x="7744026" y="2766270"/>
            <a:ext cx="2065896" cy="6627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딥러닝 모델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7A079B-F090-499B-A336-EC679CBD7202}"/>
              </a:ext>
            </a:extLst>
          </p:cNvPr>
          <p:cNvSpPr/>
          <p:nvPr/>
        </p:nvSpPr>
        <p:spPr>
          <a:xfrm>
            <a:off x="7744026" y="4081549"/>
            <a:ext cx="2065896" cy="6627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모델 유지보수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4A93B0-AEA4-4A0F-8832-13E49A9653F4}"/>
              </a:ext>
            </a:extLst>
          </p:cNvPr>
          <p:cNvSpPr/>
          <p:nvPr/>
        </p:nvSpPr>
        <p:spPr>
          <a:xfrm>
            <a:off x="5063052" y="4081549"/>
            <a:ext cx="2065896" cy="6627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당뇨병 예측 수행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434FA78-E9A2-4EAE-87DF-048B0A38F777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2276061" y="3097635"/>
            <a:ext cx="7290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9A54DA-79C0-4701-8265-7A96D644BD0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385664" y="3097635"/>
            <a:ext cx="7290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CEB21B-EB2B-4F08-8EFF-500DB30D016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014990" y="3097635"/>
            <a:ext cx="7290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4AB808-0AD2-412C-B400-D4A67B4417F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776974" y="3429000"/>
            <a:ext cx="0" cy="6525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2641561-577A-4909-8097-D99516666CFE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7128948" y="4412914"/>
            <a:ext cx="6150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8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123C5-A944-4649-AABB-D1328FC3D922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3. Dataset </a:t>
            </a:r>
            <a:r>
              <a:rPr lang="ko-KR" altLang="en-US" sz="1600" b="1"/>
              <a:t>분석 및 </a:t>
            </a:r>
            <a:r>
              <a:rPr lang="en-US" altLang="ko-KR" sz="1600" b="1"/>
              <a:t>Dataset </a:t>
            </a:r>
            <a:r>
              <a:rPr lang="ko-KR" altLang="en-US" sz="1600" b="1"/>
              <a:t>각각의 </a:t>
            </a:r>
            <a:r>
              <a:rPr lang="en-US" altLang="ko-KR" sz="1600" b="1"/>
              <a:t>feature</a:t>
            </a:r>
            <a:r>
              <a:rPr lang="ko-KR" altLang="en-US" sz="1600" b="1"/>
              <a:t>가 가진 의미 분석 </a:t>
            </a:r>
            <a:r>
              <a:rPr lang="en-US" altLang="ko-KR" sz="160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1" y="873157"/>
            <a:ext cx="570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</a:t>
            </a:r>
            <a:r>
              <a:rPr lang="ko-KR" altLang="en-US" sz="1600"/>
              <a:t>원본 데이터를 살펴보면 다음과 같이 구성되어 있다</a:t>
            </a:r>
            <a:r>
              <a:rPr lang="en-US" altLang="ko-KR" sz="16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122C2-DA03-469F-AC52-72981B64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7" y="1272936"/>
            <a:ext cx="5701719" cy="5415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5509A-5AE7-48DF-95B0-D83E5670D6B6}"/>
              </a:ext>
            </a:extLst>
          </p:cNvPr>
          <p:cNvSpPr txBox="1"/>
          <p:nvPr/>
        </p:nvSpPr>
        <p:spPr>
          <a:xfrm>
            <a:off x="6470374" y="1423938"/>
            <a:ext cx="5391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/>
              <a:t> 1. pregnancies  - </a:t>
            </a:r>
            <a:r>
              <a:rPr lang="ko-KR" altLang="en-US" sz="1600" spc="-150"/>
              <a:t>과거 임신 횟수</a:t>
            </a:r>
            <a:endParaRPr lang="en-US" altLang="ko-KR" sz="1600" spc="-150"/>
          </a:p>
          <a:p>
            <a:r>
              <a:rPr lang="en-US" altLang="ko-KR" sz="1600" spc="-150"/>
              <a:t> 2. Glucose  - </a:t>
            </a:r>
            <a:r>
              <a:rPr lang="ko-KR" altLang="en-US" sz="1600" spc="-150"/>
              <a:t>포도당 부하 검사 </a:t>
            </a:r>
            <a:r>
              <a:rPr lang="en-US" altLang="ko-KR" sz="1600" spc="-150"/>
              <a:t>2</a:t>
            </a:r>
            <a:r>
              <a:rPr lang="ko-KR" altLang="en-US" sz="1600" spc="-150"/>
              <a:t>시간 후 공복 할당 농도</a:t>
            </a:r>
            <a:r>
              <a:rPr lang="en-US" altLang="ko-KR" sz="1600" spc="-150"/>
              <a:t>(mm Hg)</a:t>
            </a:r>
          </a:p>
          <a:p>
            <a:r>
              <a:rPr lang="en-US" altLang="ko-KR" sz="1600" spc="-150"/>
              <a:t> 3. BloodPressure  - </a:t>
            </a:r>
            <a:r>
              <a:rPr lang="ko-KR" altLang="en-US" sz="1600" spc="-150"/>
              <a:t>확장기 혈압 </a:t>
            </a:r>
            <a:r>
              <a:rPr lang="en-US" altLang="ko-KR" sz="1600" spc="-150"/>
              <a:t>(mm Hg)</a:t>
            </a:r>
          </a:p>
          <a:p>
            <a:r>
              <a:rPr lang="en-US" altLang="ko-KR" sz="1600" spc="-150"/>
              <a:t> 4. SkinThickness  - </a:t>
            </a:r>
            <a:r>
              <a:rPr lang="ko-KR" altLang="en-US" sz="1600" spc="-150"/>
              <a:t>삼두근 피부 주름 두께 </a:t>
            </a:r>
            <a:r>
              <a:rPr lang="en-US" altLang="ko-KR" sz="1600" spc="-150"/>
              <a:t>(mm)</a:t>
            </a:r>
          </a:p>
          <a:p>
            <a:r>
              <a:rPr lang="en-US" altLang="ko-KR" sz="1600" spc="-150"/>
              <a:t> 5. Insulin  - </a:t>
            </a:r>
            <a:r>
              <a:rPr lang="ko-KR" altLang="en-US" sz="1600" spc="-150"/>
              <a:t>혈청 인슐린 </a:t>
            </a:r>
            <a:r>
              <a:rPr lang="en-US" altLang="ko-KR" sz="1600" spc="-150"/>
              <a:t>(2-hour, mu U/ml)</a:t>
            </a:r>
          </a:p>
          <a:p>
            <a:r>
              <a:rPr lang="en-US" altLang="ko-KR" sz="1600" spc="-150"/>
              <a:t> 6. BMI  - </a:t>
            </a:r>
            <a:r>
              <a:rPr lang="ko-KR" altLang="en-US" sz="1600" spc="-150"/>
              <a:t>체질량 지수 </a:t>
            </a:r>
            <a:r>
              <a:rPr lang="en-US" altLang="ko-KR" sz="1600" spc="-150"/>
              <a:t>(BMI, weight in kg / (height in m)</a:t>
            </a:r>
            <a:r>
              <a:rPr lang="en-US" altLang="ko-KR" sz="1600" spc="-150" baseline="30000"/>
              <a:t>2</a:t>
            </a:r>
            <a:r>
              <a:rPr lang="en-US" altLang="ko-KR" sz="1600" spc="-150"/>
              <a:t>)</a:t>
            </a:r>
          </a:p>
          <a:p>
            <a:r>
              <a:rPr lang="en-US" altLang="ko-KR" sz="1600" spc="-150"/>
              <a:t> 7. DiabetesPedigreeFunction  - </a:t>
            </a:r>
            <a:r>
              <a:rPr lang="ko-KR" altLang="en-US" sz="1600" spc="-150"/>
              <a:t>당뇨병 가족력 </a:t>
            </a:r>
            <a:endParaRPr lang="en-US" altLang="ko-KR" sz="1600" spc="-150"/>
          </a:p>
          <a:p>
            <a:r>
              <a:rPr lang="en-US" altLang="ko-KR" sz="1600" spc="-150"/>
              <a:t> 8. Age  - </a:t>
            </a:r>
            <a:r>
              <a:rPr lang="ko-KR" altLang="en-US" sz="1600" spc="-150"/>
              <a:t>나이</a:t>
            </a:r>
            <a:endParaRPr lang="en-US" altLang="ko-KR" sz="1600" spc="-150"/>
          </a:p>
          <a:p>
            <a:r>
              <a:rPr lang="en-US" altLang="ko-KR" sz="1600" spc="-150"/>
              <a:t> 9. Outcome  - 1</a:t>
            </a:r>
            <a:r>
              <a:rPr lang="ko-KR" altLang="en-US" sz="1600" spc="-150"/>
              <a:t> </a:t>
            </a:r>
            <a:r>
              <a:rPr lang="en-US" altLang="ko-KR" sz="1600" spc="-150"/>
              <a:t>=</a:t>
            </a:r>
            <a:r>
              <a:rPr lang="ko-KR" altLang="en-US" sz="1600" spc="-150"/>
              <a:t> 당뇨 </a:t>
            </a:r>
            <a:r>
              <a:rPr lang="en-US" altLang="ko-KR" sz="1600" spc="-150"/>
              <a:t>l 0 = </a:t>
            </a:r>
            <a:r>
              <a:rPr lang="ko-KR" altLang="en-US" sz="1600" spc="-150"/>
              <a:t>당뇨 아님</a:t>
            </a:r>
            <a:endParaRPr lang="en-US" altLang="ko-KR" sz="1600" spc="-150"/>
          </a:p>
        </p:txBody>
      </p:sp>
    </p:spTree>
    <p:extLst>
      <p:ext uri="{BB962C8B-B14F-4D97-AF65-F5344CB8AC3E}">
        <p14:creationId xmlns:p14="http://schemas.microsoft.com/office/powerpoint/2010/main" val="371662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123C5-A944-4649-AABB-D1328FC3D922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3. Dataset </a:t>
            </a:r>
            <a:r>
              <a:rPr lang="ko-KR" altLang="en-US" sz="1600" b="1"/>
              <a:t>분석 및 </a:t>
            </a:r>
            <a:r>
              <a:rPr lang="en-US" altLang="ko-KR" sz="1600" b="1"/>
              <a:t>Dataset </a:t>
            </a:r>
            <a:r>
              <a:rPr lang="ko-KR" altLang="en-US" sz="1600" b="1"/>
              <a:t>각각의 </a:t>
            </a:r>
            <a:r>
              <a:rPr lang="en-US" altLang="ko-KR" sz="1600" b="1"/>
              <a:t>feature</a:t>
            </a:r>
            <a:r>
              <a:rPr lang="ko-KR" altLang="en-US" sz="1600" b="1"/>
              <a:t>가 가진 의미 분석 </a:t>
            </a:r>
            <a:r>
              <a:rPr lang="en-US" altLang="ko-KR" sz="160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831908" y="4499348"/>
            <a:ext cx="312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 - dataframe</a:t>
            </a:r>
            <a:r>
              <a:rPr lang="ko-KR" altLang="en-US" sz="1600"/>
              <a:t>의 </a:t>
            </a:r>
            <a:r>
              <a:rPr lang="en-US" altLang="ko-KR" sz="1600"/>
              <a:t>info </a:t>
            </a:r>
            <a:r>
              <a:rPr lang="ko-KR" altLang="en-US" sz="1600"/>
              <a:t>조회 </a:t>
            </a:r>
            <a:r>
              <a:rPr lang="en-US" altLang="ko-KR" sz="1600"/>
              <a:t>-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598086-AE63-4550-A9BB-38AC520A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56" y="1284897"/>
            <a:ext cx="3429000" cy="3095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D56F13-E9D6-472C-B839-457DE7A8A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89" y="1284897"/>
            <a:ext cx="4950117" cy="1693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6A9B61-984B-4CE1-9410-A0C53AC1218B}"/>
              </a:ext>
            </a:extLst>
          </p:cNvPr>
          <p:cNvSpPr txBox="1"/>
          <p:nvPr/>
        </p:nvSpPr>
        <p:spPr>
          <a:xfrm>
            <a:off x="5557399" y="3064934"/>
            <a:ext cx="312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 - dataframe</a:t>
            </a:r>
            <a:r>
              <a:rPr lang="ko-KR" altLang="en-US" sz="1600"/>
              <a:t> 상세 정보</a:t>
            </a:r>
            <a:r>
              <a:rPr lang="en-US" altLang="ko-KR" sz="1600"/>
              <a:t> </a:t>
            </a:r>
            <a:r>
              <a:rPr lang="ko-KR" altLang="en-US" sz="1600"/>
              <a:t>조회 </a:t>
            </a:r>
            <a:r>
              <a:rPr lang="en-US" altLang="ko-KR" sz="1600"/>
              <a:t>-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A0F20E-B7D5-486C-949B-F3F8C995B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889" y="3661565"/>
            <a:ext cx="3322652" cy="2352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2BAA25-A09E-420E-B9DA-451976BC0ABF}"/>
              </a:ext>
            </a:extLst>
          </p:cNvPr>
          <p:cNvSpPr txBox="1"/>
          <p:nvPr/>
        </p:nvSpPr>
        <p:spPr>
          <a:xfrm>
            <a:off x="4936309" y="6103040"/>
            <a:ext cx="274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 - </a:t>
            </a:r>
            <a:r>
              <a:rPr lang="ko-KR" altLang="en-US" sz="1600"/>
              <a:t>필요한 컬럼들만 조회 </a:t>
            </a:r>
            <a:r>
              <a:rPr lang="en-US" altLang="ko-KR" sz="160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1763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123C5-A944-4649-AABB-D1328FC3D922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4. R &amp; R</a:t>
            </a:r>
            <a:endParaRPr lang="en-US" altLang="ko-KR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0" y="1007380"/>
            <a:ext cx="1011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데이터를 가공할 때는 정보들을 살펴보며 당뇨병 발병과 어떤 관계가 있는지를 중점에 두고 가공해야 한다</a:t>
            </a:r>
            <a:r>
              <a:rPr lang="en-US" altLang="ko-KR" sz="16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A9B61-984B-4CE1-9410-A0C53AC1218B}"/>
              </a:ext>
            </a:extLst>
          </p:cNvPr>
          <p:cNvSpPr txBox="1"/>
          <p:nvPr/>
        </p:nvSpPr>
        <p:spPr>
          <a:xfrm>
            <a:off x="456369" y="4604126"/>
            <a:ext cx="3129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</a:t>
            </a:r>
            <a:r>
              <a:rPr lang="ko-KR" altLang="en-US" sz="1600"/>
              <a:t>임신횟수가 </a:t>
            </a:r>
            <a:r>
              <a:rPr lang="en-US" altLang="ko-KR" sz="1600"/>
              <a:t>14</a:t>
            </a:r>
            <a:r>
              <a:rPr lang="ko-KR" altLang="en-US" sz="1600"/>
              <a:t>회 이상일 경우</a:t>
            </a:r>
            <a:r>
              <a:rPr lang="en-US" altLang="ko-KR" sz="1600"/>
              <a:t>,</a:t>
            </a:r>
          </a:p>
          <a:p>
            <a:r>
              <a:rPr lang="en-US" altLang="ko-KR" sz="1600"/>
              <a:t>    </a:t>
            </a:r>
            <a:r>
              <a:rPr lang="ko-KR" altLang="en-US" sz="1600"/>
              <a:t>당뇨병 발생 확률이 </a:t>
            </a:r>
            <a:r>
              <a:rPr lang="en-US" altLang="ko-KR" sz="1600"/>
              <a:t>1</a:t>
            </a:r>
            <a:r>
              <a:rPr lang="ko-KR" altLang="en-US" sz="1600"/>
              <a:t>로 됨</a:t>
            </a:r>
            <a:endParaRPr lang="en-US" altLang="ko-KR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D08444-37BF-4D29-8B19-F7655016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0" y="1877518"/>
            <a:ext cx="2424986" cy="2660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E1B881-1E32-415B-8A23-E4EBF33A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79" y="1877518"/>
            <a:ext cx="2810991" cy="2660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3105D-20ED-40DF-909A-7BFBCB4BFCFF}"/>
              </a:ext>
            </a:extLst>
          </p:cNvPr>
          <p:cNvSpPr txBox="1"/>
          <p:nvPr/>
        </p:nvSpPr>
        <p:spPr>
          <a:xfrm>
            <a:off x="456369" y="1499822"/>
            <a:ext cx="347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1) </a:t>
            </a:r>
            <a:r>
              <a:rPr lang="ko-KR" altLang="en-US" sz="1600" b="1"/>
              <a:t>임신 횟수당 당뇨병 발생 확률</a:t>
            </a:r>
            <a:endParaRPr lang="en-US" altLang="ko-KR" sz="16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0F3E0-8710-4759-A6D1-66387B2DC1F2}"/>
              </a:ext>
            </a:extLst>
          </p:cNvPr>
          <p:cNvSpPr txBox="1"/>
          <p:nvPr/>
        </p:nvSpPr>
        <p:spPr>
          <a:xfrm>
            <a:off x="4115367" y="1498265"/>
            <a:ext cx="395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2) </a:t>
            </a:r>
            <a:r>
              <a:rPr lang="ko-KR" altLang="en-US" sz="1600" b="1"/>
              <a:t>공복 혈당 농도 당 당뇨병 발생 확률</a:t>
            </a:r>
            <a:endParaRPr lang="en-US" altLang="ko-KR" sz="16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237043-123E-4423-BB10-6BF5D4BB7A63}"/>
              </a:ext>
            </a:extLst>
          </p:cNvPr>
          <p:cNvSpPr txBox="1"/>
          <p:nvPr/>
        </p:nvSpPr>
        <p:spPr>
          <a:xfrm>
            <a:off x="4115367" y="4604125"/>
            <a:ext cx="347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</a:t>
            </a:r>
            <a:r>
              <a:rPr lang="ko-KR" altLang="en-US" sz="1600"/>
              <a:t>혈당 농도가 증가할수록 발생 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확률이 높아지는 것을 확인 가능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1377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0" y="1007380"/>
            <a:ext cx="1011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데이터를 가공할 때는 정보들을 살펴보며 당뇨병 발병과 어떤 관계가 있는지를 중점에 두고 가공해야 한다</a:t>
            </a:r>
            <a:r>
              <a:rPr lang="en-US" altLang="ko-KR" sz="16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A9B61-984B-4CE1-9410-A0C53AC1218B}"/>
              </a:ext>
            </a:extLst>
          </p:cNvPr>
          <p:cNvSpPr txBox="1"/>
          <p:nvPr/>
        </p:nvSpPr>
        <p:spPr>
          <a:xfrm>
            <a:off x="456369" y="5479051"/>
            <a:ext cx="3129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</a:t>
            </a:r>
            <a:r>
              <a:rPr lang="ko-KR" altLang="en-US" sz="1600"/>
              <a:t>확장기 혈압과 당뇨병 발생 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확률은 별로 상관 없어 보임</a:t>
            </a:r>
            <a:endParaRPr lang="en-US" altLang="ko-KR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3105D-20ED-40DF-909A-7BFBCB4BFCFF}"/>
              </a:ext>
            </a:extLst>
          </p:cNvPr>
          <p:cNvSpPr txBox="1"/>
          <p:nvPr/>
        </p:nvSpPr>
        <p:spPr>
          <a:xfrm>
            <a:off x="456369" y="1499822"/>
            <a:ext cx="365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3) </a:t>
            </a:r>
            <a:r>
              <a:rPr lang="ko-KR" altLang="en-US" sz="1600" b="1"/>
              <a:t>확장기 혈압 당 당뇨병 발생 확률</a:t>
            </a:r>
            <a:endParaRPr lang="en-US" altLang="ko-KR" sz="16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0F3E0-8710-4759-A6D1-66387B2DC1F2}"/>
              </a:ext>
            </a:extLst>
          </p:cNvPr>
          <p:cNvSpPr txBox="1"/>
          <p:nvPr/>
        </p:nvSpPr>
        <p:spPr>
          <a:xfrm>
            <a:off x="4115367" y="1498265"/>
            <a:ext cx="395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4) </a:t>
            </a:r>
            <a:r>
              <a:rPr lang="ko-KR" altLang="en-US" sz="1600" b="1"/>
              <a:t>혈청 인슐링 당 당뇨병 발생 확률</a:t>
            </a:r>
            <a:endParaRPr lang="en-US" altLang="ko-KR" sz="16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237043-123E-4423-BB10-6BF5D4BB7A63}"/>
              </a:ext>
            </a:extLst>
          </p:cNvPr>
          <p:cNvSpPr txBox="1"/>
          <p:nvPr/>
        </p:nvSpPr>
        <p:spPr>
          <a:xfrm>
            <a:off x="4509034" y="4595373"/>
            <a:ext cx="198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</a:t>
            </a:r>
            <a:r>
              <a:rPr lang="ko-KR" altLang="en-US" sz="1600"/>
              <a:t>상관관계 </a:t>
            </a:r>
            <a:r>
              <a:rPr lang="en-US" altLang="ko-KR" sz="1600"/>
              <a:t>x.. ?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B314F-30BD-4BC3-B7E8-724F64EA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8" y="3790624"/>
            <a:ext cx="2738176" cy="16094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6C987E-6DFC-4401-ACCD-E816DB07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8" y="1877518"/>
            <a:ext cx="2738176" cy="118985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3EEBA1F-F4F8-4B38-BF9B-F86F9037BBD2}"/>
              </a:ext>
            </a:extLst>
          </p:cNvPr>
          <p:cNvSpPr/>
          <p:nvPr/>
        </p:nvSpPr>
        <p:spPr>
          <a:xfrm>
            <a:off x="2046914" y="3161100"/>
            <a:ext cx="119816" cy="140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9B762C-6383-4DDB-AFA0-2D6E0801B3FE}"/>
              </a:ext>
            </a:extLst>
          </p:cNvPr>
          <p:cNvSpPr/>
          <p:nvPr/>
        </p:nvSpPr>
        <p:spPr>
          <a:xfrm>
            <a:off x="2046914" y="3360807"/>
            <a:ext cx="119816" cy="140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D64EE01-6091-49DE-BD58-2A5009DA55B6}"/>
              </a:ext>
            </a:extLst>
          </p:cNvPr>
          <p:cNvSpPr/>
          <p:nvPr/>
        </p:nvSpPr>
        <p:spPr>
          <a:xfrm>
            <a:off x="2046914" y="3571039"/>
            <a:ext cx="119816" cy="140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5981425-9C05-42BA-AFEB-CD77DD6500ED}"/>
              </a:ext>
            </a:extLst>
          </p:cNvPr>
          <p:cNvSpPr/>
          <p:nvPr/>
        </p:nvSpPr>
        <p:spPr>
          <a:xfrm>
            <a:off x="9713297" y="3150626"/>
            <a:ext cx="119816" cy="140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4DDEC7F-9C49-40C1-94FE-C726A7A6A943}"/>
              </a:ext>
            </a:extLst>
          </p:cNvPr>
          <p:cNvSpPr/>
          <p:nvPr/>
        </p:nvSpPr>
        <p:spPr>
          <a:xfrm>
            <a:off x="9713297" y="3350333"/>
            <a:ext cx="119816" cy="140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8F53AE-B8E6-4A81-8951-E4A7A85FFF94}"/>
              </a:ext>
            </a:extLst>
          </p:cNvPr>
          <p:cNvSpPr/>
          <p:nvPr/>
        </p:nvSpPr>
        <p:spPr>
          <a:xfrm>
            <a:off x="9713297" y="3560565"/>
            <a:ext cx="119816" cy="140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63B0E8-5213-42AF-B189-15554BA31F73}"/>
              </a:ext>
            </a:extLst>
          </p:cNvPr>
          <p:cNvSpPr txBox="1"/>
          <p:nvPr/>
        </p:nvSpPr>
        <p:spPr>
          <a:xfrm>
            <a:off x="7774365" y="1498265"/>
            <a:ext cx="412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/>
              <a:t> 5) </a:t>
            </a:r>
            <a:r>
              <a:rPr lang="ko-KR" altLang="en-US" sz="1600" b="1" spc="-150"/>
              <a:t>삼두근 피부 주름 두께 당 당뇨병 발생 확률</a:t>
            </a:r>
            <a:endParaRPr lang="en-US" altLang="ko-KR" sz="1600" b="1" spc="-1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F188A6-FEEA-4AAF-9390-E1B8379CECAA}"/>
              </a:ext>
            </a:extLst>
          </p:cNvPr>
          <p:cNvSpPr txBox="1"/>
          <p:nvPr/>
        </p:nvSpPr>
        <p:spPr>
          <a:xfrm>
            <a:off x="7929693" y="4731969"/>
            <a:ext cx="347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7EC0503-239C-49F2-AE83-6E60A4BAE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149" y="3790624"/>
            <a:ext cx="2654112" cy="160949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8018781-EB6D-4D77-B746-71F710ABC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149" y="1836339"/>
            <a:ext cx="2654112" cy="12248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D6A1EB7-B1C2-4EE5-8405-20EAF5159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544" y="1877518"/>
            <a:ext cx="2584848" cy="26631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86AB3A-75AE-413D-A6E6-013078841E0C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4. R &amp; R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8501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0" y="1007380"/>
            <a:ext cx="1011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데이터를 가공할 때는 정보들을 살펴보며 당뇨병 발병과 어떤 관계가 있는지를 중점에 두고 가공해야 한다</a:t>
            </a:r>
            <a:r>
              <a:rPr lang="en-US" altLang="ko-KR" sz="16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A9B61-984B-4CE1-9410-A0C53AC1218B}"/>
              </a:ext>
            </a:extLst>
          </p:cNvPr>
          <p:cNvSpPr txBox="1"/>
          <p:nvPr/>
        </p:nvSpPr>
        <p:spPr>
          <a:xfrm>
            <a:off x="545822" y="4485748"/>
            <a:ext cx="363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 </a:t>
            </a:r>
            <a:r>
              <a:rPr lang="ko-KR" altLang="en-US" sz="1600"/>
              <a:t>체질량 지수가 높으면 높을수록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당뇨병 발생 확률이 높아보임</a:t>
            </a:r>
            <a:endParaRPr lang="en-US" altLang="ko-KR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3105D-20ED-40DF-909A-7BFBCB4BFCFF}"/>
              </a:ext>
            </a:extLst>
          </p:cNvPr>
          <p:cNvSpPr txBox="1"/>
          <p:nvPr/>
        </p:nvSpPr>
        <p:spPr>
          <a:xfrm>
            <a:off x="456369" y="1499822"/>
            <a:ext cx="395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6) </a:t>
            </a:r>
            <a:r>
              <a:rPr lang="ko-KR" altLang="en-US" sz="1600" b="1"/>
              <a:t>체질량 지수 당 당뇨병 발생 확률</a:t>
            </a:r>
            <a:endParaRPr lang="en-US" altLang="ko-KR" sz="16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0F3E0-8710-4759-A6D1-66387B2DC1F2}"/>
              </a:ext>
            </a:extLst>
          </p:cNvPr>
          <p:cNvSpPr txBox="1"/>
          <p:nvPr/>
        </p:nvSpPr>
        <p:spPr>
          <a:xfrm>
            <a:off x="4118578" y="1499822"/>
            <a:ext cx="395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7) </a:t>
            </a:r>
            <a:r>
              <a:rPr lang="ko-KR" altLang="en-US" sz="1600" b="1"/>
              <a:t>당뇨병 가족력 당 당뇨병 발생 확률</a:t>
            </a:r>
            <a:endParaRPr lang="en-US" altLang="ko-KR" sz="16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F188A6-FEEA-4AAF-9390-E1B8379CECAA}"/>
              </a:ext>
            </a:extLst>
          </p:cNvPr>
          <p:cNvSpPr txBox="1"/>
          <p:nvPr/>
        </p:nvSpPr>
        <p:spPr>
          <a:xfrm>
            <a:off x="7929693" y="4731969"/>
            <a:ext cx="347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EB1FD2-199D-4F40-8AE2-7B50ADD9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881664"/>
            <a:ext cx="2760516" cy="2521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A4AF9C-5F5C-430E-8996-2DE6CB96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54" y="1881663"/>
            <a:ext cx="2760516" cy="25213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D4A9D5-E660-45B3-80FC-608A64CC44EA}"/>
              </a:ext>
            </a:extLst>
          </p:cNvPr>
          <p:cNvSpPr txBox="1"/>
          <p:nvPr/>
        </p:nvSpPr>
        <p:spPr>
          <a:xfrm>
            <a:off x="4118578" y="4485748"/>
            <a:ext cx="363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 </a:t>
            </a:r>
            <a:r>
              <a:rPr lang="ko-KR" altLang="en-US" sz="1600"/>
              <a:t>당뇨병 가족력이 높을수록 당뇨병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발생 확률이 높은 것으로 보임</a:t>
            </a:r>
            <a:endParaRPr lang="en-US" altLang="ko-KR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E8BBFE-EF6E-4698-887E-22E2F7F439D7}"/>
              </a:ext>
            </a:extLst>
          </p:cNvPr>
          <p:cNvSpPr txBox="1"/>
          <p:nvPr/>
        </p:nvSpPr>
        <p:spPr>
          <a:xfrm>
            <a:off x="8152933" y="1499459"/>
            <a:ext cx="3177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8) </a:t>
            </a:r>
            <a:r>
              <a:rPr lang="ko-KR" altLang="en-US" sz="1600" b="1"/>
              <a:t>나이 당 당뇨병 발생 확률</a:t>
            </a:r>
            <a:endParaRPr lang="en-US" altLang="ko-KR" sz="16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B02FAB-75C4-4228-AC25-4882FCD52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626" y="1881662"/>
            <a:ext cx="2524822" cy="14057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4B510-684C-4448-B761-FBBAF3DEB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625" y="4273824"/>
            <a:ext cx="2524821" cy="1084717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11BE5940-24FF-4E12-9D02-6A4553A33497}"/>
              </a:ext>
            </a:extLst>
          </p:cNvPr>
          <p:cNvSpPr/>
          <p:nvPr/>
        </p:nvSpPr>
        <p:spPr>
          <a:xfrm>
            <a:off x="9554271" y="3505324"/>
            <a:ext cx="119816" cy="140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E5479A8-7E84-4E73-908C-7F77548B1862}"/>
              </a:ext>
            </a:extLst>
          </p:cNvPr>
          <p:cNvSpPr/>
          <p:nvPr/>
        </p:nvSpPr>
        <p:spPr>
          <a:xfrm>
            <a:off x="9554271" y="3705031"/>
            <a:ext cx="119816" cy="140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A553BE7-5C27-46C8-8B96-E0C63113DAA4}"/>
              </a:ext>
            </a:extLst>
          </p:cNvPr>
          <p:cNvSpPr/>
          <p:nvPr/>
        </p:nvSpPr>
        <p:spPr>
          <a:xfrm>
            <a:off x="9554271" y="3915263"/>
            <a:ext cx="119816" cy="140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E0F6D8-7140-4B20-AFCC-2170B53D6310}"/>
              </a:ext>
            </a:extLst>
          </p:cNvPr>
          <p:cNvSpPr txBox="1"/>
          <p:nvPr/>
        </p:nvSpPr>
        <p:spPr>
          <a:xfrm>
            <a:off x="8073420" y="5430842"/>
            <a:ext cx="363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-  </a:t>
            </a:r>
            <a:r>
              <a:rPr lang="ko-KR" altLang="en-US" sz="1600"/>
              <a:t>나이가 젊었을 때는 당뇨병 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발생 확률이 상대적으로 낮음</a:t>
            </a:r>
            <a:endParaRPr lang="en-US" altLang="ko-KR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3B552-1AC4-4C9F-AD3F-7276950B88D8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4. R &amp; R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9282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7A1E3-FDCC-4DC7-875D-D69006A97C49}"/>
              </a:ext>
            </a:extLst>
          </p:cNvPr>
          <p:cNvSpPr txBox="1"/>
          <p:nvPr/>
        </p:nvSpPr>
        <p:spPr>
          <a:xfrm>
            <a:off x="394280" y="1007380"/>
            <a:ext cx="1011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데이터를 가공할 때는 정보들을 살펴보며 당뇨병 발병과 어떤 관계가 있는지를 중점에 두고 가공해야 한다</a:t>
            </a:r>
            <a:r>
              <a:rPr lang="en-US" altLang="ko-KR" sz="16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06B103-8D6F-41DE-970B-BF8FA354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1" y="1480157"/>
            <a:ext cx="6973494" cy="51186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A6762C-B7DC-43E1-9A12-CACD389289F3}"/>
              </a:ext>
            </a:extLst>
          </p:cNvPr>
          <p:cNvSpPr txBox="1"/>
          <p:nvPr/>
        </p:nvSpPr>
        <p:spPr>
          <a:xfrm>
            <a:off x="7593495" y="1480157"/>
            <a:ext cx="43533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</a:t>
            </a:r>
            <a:r>
              <a:rPr lang="ko-KR" altLang="en-US" sz="1600"/>
              <a:t>정보 간 상관관계를 그래프로 표시한 것인데</a:t>
            </a:r>
            <a:r>
              <a:rPr lang="en-US" altLang="ko-KR" sz="1600"/>
              <a:t>, </a:t>
            </a:r>
          </a:p>
          <a:p>
            <a:r>
              <a:rPr lang="en-US" altLang="ko-KR" sz="1600"/>
              <a:t> class </a:t>
            </a:r>
            <a:r>
              <a:rPr lang="ko-KR" altLang="en-US" sz="1600"/>
              <a:t>열을 보면 상관도가 높을수록 밝아지는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것을 확인할 수 있다</a:t>
            </a:r>
            <a:r>
              <a:rPr lang="en-US" altLang="ko-KR" sz="1600"/>
              <a:t>. </a:t>
            </a:r>
            <a:r>
              <a:rPr lang="ko-KR" altLang="en-US" sz="1600"/>
              <a:t>해당 그래프에 따르면</a:t>
            </a:r>
            <a:endParaRPr lang="en-US" altLang="ko-KR" sz="1600"/>
          </a:p>
          <a:p>
            <a:r>
              <a:rPr lang="en-US" altLang="ko-KR" sz="1600"/>
              <a:t> plasma</a:t>
            </a:r>
            <a:r>
              <a:rPr lang="en-US" altLang="ko-KR" sz="1600" baseline="30000">
                <a:solidFill>
                  <a:srgbClr val="FF0000"/>
                </a:solidFill>
              </a:rPr>
              <a:t>*</a:t>
            </a:r>
            <a:r>
              <a:rPr lang="ko-KR" altLang="en-US" sz="1600"/>
              <a:t>와의 상관도가 가장 높고</a:t>
            </a:r>
            <a:r>
              <a:rPr lang="en-US" altLang="ko-KR" sz="1600"/>
              <a:t>, </a:t>
            </a:r>
            <a:r>
              <a:rPr lang="ko-KR" altLang="en-US" sz="1600"/>
              <a:t>다음으로는</a:t>
            </a:r>
            <a:endParaRPr lang="en-US" altLang="ko-KR" sz="1600"/>
          </a:p>
          <a:p>
            <a:r>
              <a:rPr lang="en-US" altLang="ko-KR" sz="1600"/>
              <a:t> bmi, age, pregnant </a:t>
            </a:r>
            <a:r>
              <a:rPr lang="ko-KR" altLang="en-US" sz="1600"/>
              <a:t>순으로 상관도가 높은</a:t>
            </a:r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것을 확인할 수 있다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 * plasma = </a:t>
            </a:r>
            <a:r>
              <a:rPr lang="ko-KR" altLang="en-US" sz="1600"/>
              <a:t>공복 혈당 농도</a:t>
            </a:r>
            <a:endParaRPr lang="en-US" altLang="ko-KR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372F2-E325-4A2A-A688-7931D4AAF676}"/>
              </a:ext>
            </a:extLst>
          </p:cNvPr>
          <p:cNvSpPr txBox="1"/>
          <p:nvPr/>
        </p:nvSpPr>
        <p:spPr>
          <a:xfrm>
            <a:off x="394281" y="534603"/>
            <a:ext cx="607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 4. R &amp; R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2218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1177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오재동</dc:creator>
  <cp:lastModifiedBy>오재동</cp:lastModifiedBy>
  <cp:revision>35</cp:revision>
  <dcterms:created xsi:type="dcterms:W3CDTF">2020-11-22T02:19:50Z</dcterms:created>
  <dcterms:modified xsi:type="dcterms:W3CDTF">2020-12-12T12:06:49Z</dcterms:modified>
</cp:coreProperties>
</file>