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1"/>
  </p:notesMasterIdLst>
  <p:handoutMasterIdLst>
    <p:handoutMasterId r:id="rId12"/>
  </p:handoutMasterIdLst>
  <p:sldIdLst>
    <p:sldId id="257" r:id="rId5"/>
    <p:sldId id="263" r:id="rId6"/>
    <p:sldId id="260" r:id="rId7"/>
    <p:sldId id="258" r:id="rId8"/>
    <p:sldId id="262" r:id="rId9"/>
    <p:sldId id="266" r:id="rId10"/>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2" d="100"/>
          <a:sy n="72" d="100"/>
        </p:scale>
        <p:origin x="660" y="78"/>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10/28/2021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10/28/2021</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10/28/2021</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10/28/2021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10/28/2021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10/28/2021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10/28/2021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10/28/2021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10/28/2021</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10/28/2021</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10/28/2021</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10/28/2021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10/28/2021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10/28/2021</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push dir="u"/>
  </p:transition>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hyperlink" Target="https://github.com/Jaeger47/IT123---Java-Examples/tree/main/Encapsula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Jaeger47/IT123---Java-Examples/tree/main/Polymorphis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Jaeger47/IT123---Java-Examples/tree/main/Inheritanc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Jaeger47/IT123---Java-Examples/tree/main/Abstract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Jaeger47/IT123---Java-Examples/tree/main/interfac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1BCE604-847D-4EBC-8AC9-77D77C8BF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4" y="-44003"/>
            <a:ext cx="12270228" cy="6902003"/>
          </a:xfrm>
          <a:prstGeom prst="rect">
            <a:avLst/>
          </a:prstGeom>
        </p:spPr>
      </p:pic>
      <p:sp>
        <p:nvSpPr>
          <p:cNvPr id="2" name="Title 1"/>
          <p:cNvSpPr>
            <a:spLocks noGrp="1"/>
          </p:cNvSpPr>
          <p:nvPr>
            <p:ph type="ctrTitle"/>
          </p:nvPr>
        </p:nvSpPr>
        <p:spPr>
          <a:xfrm>
            <a:off x="1625176" y="584200"/>
            <a:ext cx="8735325" cy="5435600"/>
          </a:xfrm>
        </p:spPr>
        <p:txBody>
          <a:bodyPr>
            <a:normAutofit/>
          </a:bodyPr>
          <a:lstStyle/>
          <a:p>
            <a:r>
              <a:rPr lang="en-US" sz="4400" b="1" dirty="0">
                <a:highlight>
                  <a:srgbClr val="000000"/>
                </a:highlight>
              </a:rPr>
              <a:t>Encapsulation, Getters and Setters</a:t>
            </a:r>
            <a:br>
              <a:rPr lang="en-US" sz="4400" b="1" dirty="0"/>
            </a:br>
            <a:r>
              <a:rPr lang="en-US" sz="4400" b="1" dirty="0">
                <a:highlight>
                  <a:srgbClr val="808080"/>
                </a:highlight>
              </a:rPr>
              <a:t>Polymorphism</a:t>
            </a:r>
            <a:br>
              <a:rPr lang="en-US" sz="4400" b="1" dirty="0"/>
            </a:br>
            <a:r>
              <a:rPr lang="en-US" sz="4400" b="1" dirty="0">
                <a:highlight>
                  <a:srgbClr val="000000"/>
                </a:highlight>
              </a:rPr>
              <a:t>Inheritance</a:t>
            </a:r>
            <a:br>
              <a:rPr lang="en-US" sz="4400" b="1" dirty="0"/>
            </a:br>
            <a:r>
              <a:rPr lang="en-US" sz="4400" b="1" dirty="0">
                <a:highlight>
                  <a:srgbClr val="808080"/>
                </a:highlight>
              </a:rPr>
              <a:t>Abstraction</a:t>
            </a:r>
            <a:br>
              <a:rPr lang="en-US" sz="4400" b="1" dirty="0"/>
            </a:br>
            <a:r>
              <a:rPr lang="en-US" sz="4400" b="1" dirty="0">
                <a:highlight>
                  <a:srgbClr val="000000"/>
                </a:highlight>
              </a:rPr>
              <a:t>Interface</a:t>
            </a:r>
            <a:br>
              <a:rPr lang="en-US" sz="4400" b="1" dirty="0"/>
            </a:br>
            <a:endParaRPr lang="en-US" sz="4400" b="1" dirty="0"/>
          </a:p>
        </p:txBody>
      </p:sp>
      <p:sp>
        <p:nvSpPr>
          <p:cNvPr id="5" name="Subtitle 4"/>
          <p:cNvSpPr>
            <a:spLocks noGrp="1"/>
          </p:cNvSpPr>
          <p:nvPr>
            <p:ph type="subTitle" idx="1"/>
          </p:nvPr>
        </p:nvSpPr>
        <p:spPr>
          <a:xfrm>
            <a:off x="3535040" y="6451600"/>
            <a:ext cx="8735325" cy="406400"/>
          </a:xfrm>
        </p:spPr>
        <p:txBody>
          <a:bodyPr>
            <a:normAutofit fontScale="85000" lnSpcReduction="20000"/>
          </a:bodyPr>
          <a:lstStyle/>
          <a:p>
            <a:pPr algn="r"/>
            <a:r>
              <a:rPr lang="en-US" b="1" dirty="0">
                <a:ln>
                  <a:solidFill>
                    <a:schemeClr val="tx1"/>
                  </a:solidFill>
                </a:ln>
              </a:rPr>
              <a:t>Mark Daniel g. Dacer</a:t>
            </a:r>
          </a:p>
        </p:txBody>
      </p:sp>
      <p:sp>
        <p:nvSpPr>
          <p:cNvPr id="3" name="AutoShape 2" descr="https://u.photofunia.com/1/results/G/j/GjdbXRrtN_sjcQRPK8UsNQ_r.jpg">
            <a:extLst>
              <a:ext uri="{FF2B5EF4-FFF2-40B4-BE49-F238E27FC236}">
                <a16:creationId xmlns:a16="http://schemas.microsoft.com/office/drawing/2014/main" id="{0F3308C5-DCBC-4728-8EF3-921EB25CBAC7}"/>
              </a:ext>
            </a:extLst>
          </p:cNvPr>
          <p:cNvSpPr>
            <a:spLocks noChangeAspect="1" noChangeArrowheads="1"/>
          </p:cNvSpPr>
          <p:nvPr/>
        </p:nvSpPr>
        <p:spPr bwMode="auto">
          <a:xfrm>
            <a:off x="5942013"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33229189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1CCC7-6FD1-400E-8175-1EF290DC5F7C}"/>
              </a:ext>
            </a:extLst>
          </p:cNvPr>
          <p:cNvSpPr>
            <a:spLocks noGrp="1"/>
          </p:cNvSpPr>
          <p:nvPr>
            <p:ph type="title"/>
          </p:nvPr>
        </p:nvSpPr>
        <p:spPr/>
        <p:txBody>
          <a:bodyPr/>
          <a:lstStyle/>
          <a:p>
            <a:r>
              <a:rPr lang="en-US" dirty="0"/>
              <a:t>Encapsulation </a:t>
            </a:r>
          </a:p>
        </p:txBody>
      </p:sp>
      <p:sp>
        <p:nvSpPr>
          <p:cNvPr id="3" name="Content Placeholder 2">
            <a:extLst>
              <a:ext uri="{FF2B5EF4-FFF2-40B4-BE49-F238E27FC236}">
                <a16:creationId xmlns:a16="http://schemas.microsoft.com/office/drawing/2014/main" id="{6C99CBE6-9657-4978-B6AF-FAEBFC310D0B}"/>
              </a:ext>
            </a:extLst>
          </p:cNvPr>
          <p:cNvSpPr>
            <a:spLocks noGrp="1"/>
          </p:cNvSpPr>
          <p:nvPr>
            <p:ph idx="1"/>
          </p:nvPr>
        </p:nvSpPr>
        <p:spPr/>
        <p:txBody>
          <a:bodyPr/>
          <a:lstStyle/>
          <a:p>
            <a:r>
              <a:rPr lang="en-US" dirty="0"/>
              <a:t>Encapsulation in Java is a mechanism of wrapping the data (variables) and code acting on the data (methods) together as a single unit. In encapsulation, the variables of a class will be hidden from other classes, and can be accessed only through the methods of their current class. Therefore, it is also known as </a:t>
            </a:r>
            <a:r>
              <a:rPr lang="en-US" b="1" dirty="0"/>
              <a:t>data hiding</a:t>
            </a:r>
            <a:r>
              <a:rPr lang="en-US" dirty="0"/>
              <a:t>.</a:t>
            </a:r>
          </a:p>
          <a:p>
            <a:r>
              <a:rPr lang="en-US" dirty="0">
                <a:hlinkClick r:id="rId2"/>
              </a:rPr>
              <a:t>https://github.com/Jaeger47/IT123---Java-Examples/tree/main/Encapsulation</a:t>
            </a:r>
            <a:endParaRPr lang="en-US" dirty="0"/>
          </a:p>
          <a:p>
            <a:endParaRPr lang="en-US" dirty="0"/>
          </a:p>
          <a:p>
            <a:endParaRPr lang="en-US" dirty="0"/>
          </a:p>
        </p:txBody>
      </p:sp>
      <p:pic>
        <p:nvPicPr>
          <p:cNvPr id="1026" name="Picture 2" descr="How to wrap your cat for christmas cat gata GIF - Find on GIFER">
            <a:extLst>
              <a:ext uri="{FF2B5EF4-FFF2-40B4-BE49-F238E27FC236}">
                <a16:creationId xmlns:a16="http://schemas.microsoft.com/office/drawing/2014/main" id="{224DEEDD-DC48-42C5-ACF4-76BA6591472C}"/>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075612" y="3932933"/>
            <a:ext cx="3390900" cy="1905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1295239"/>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9FB0C-AB47-4F8A-9C25-6B564F3CC211}"/>
              </a:ext>
            </a:extLst>
          </p:cNvPr>
          <p:cNvSpPr>
            <a:spLocks noGrp="1"/>
          </p:cNvSpPr>
          <p:nvPr>
            <p:ph type="title"/>
          </p:nvPr>
        </p:nvSpPr>
        <p:spPr/>
        <p:txBody>
          <a:bodyPr/>
          <a:lstStyle/>
          <a:p>
            <a:r>
              <a:rPr lang="en-US" b="1" dirty="0"/>
              <a:t>Polymorphism</a:t>
            </a:r>
          </a:p>
        </p:txBody>
      </p:sp>
      <p:sp>
        <p:nvSpPr>
          <p:cNvPr id="3" name="Content Placeholder 2">
            <a:extLst>
              <a:ext uri="{FF2B5EF4-FFF2-40B4-BE49-F238E27FC236}">
                <a16:creationId xmlns:a16="http://schemas.microsoft.com/office/drawing/2014/main" id="{666F06FC-5729-4FAA-B3BB-D26FC7643032}"/>
              </a:ext>
            </a:extLst>
          </p:cNvPr>
          <p:cNvSpPr>
            <a:spLocks noGrp="1"/>
          </p:cNvSpPr>
          <p:nvPr>
            <p:ph idx="1"/>
          </p:nvPr>
        </p:nvSpPr>
        <p:spPr/>
        <p:txBody>
          <a:bodyPr/>
          <a:lstStyle/>
          <a:p>
            <a:r>
              <a:rPr lang="en-US" dirty="0"/>
              <a:t>Polymorphism is the ability of an object to take on many forms. The most common use of polymorphism in OOP occurs when a parent class reference is used to refer to a child class object.</a:t>
            </a:r>
          </a:p>
          <a:p>
            <a:endParaRPr lang="en-US" dirty="0"/>
          </a:p>
          <a:p>
            <a:r>
              <a:rPr lang="en-US" dirty="0">
                <a:hlinkClick r:id="rId2"/>
              </a:rPr>
              <a:t>https://github.com/Jaeger47/IT123---Java-Examples/tree/main/Polymorphism</a:t>
            </a:r>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88225814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025FB-AB8C-4ECB-8E25-80676A33AC73}"/>
              </a:ext>
            </a:extLst>
          </p:cNvPr>
          <p:cNvSpPr>
            <a:spLocks noGrp="1"/>
          </p:cNvSpPr>
          <p:nvPr>
            <p:ph type="title"/>
          </p:nvPr>
        </p:nvSpPr>
        <p:spPr/>
        <p:txBody>
          <a:bodyPr/>
          <a:lstStyle/>
          <a:p>
            <a:r>
              <a:rPr lang="en-US" b="1" dirty="0"/>
              <a:t>Inheritance</a:t>
            </a:r>
          </a:p>
        </p:txBody>
      </p:sp>
      <p:sp>
        <p:nvSpPr>
          <p:cNvPr id="3" name="Content Placeholder 2">
            <a:extLst>
              <a:ext uri="{FF2B5EF4-FFF2-40B4-BE49-F238E27FC236}">
                <a16:creationId xmlns:a16="http://schemas.microsoft.com/office/drawing/2014/main" id="{BA471FB4-B019-4F67-80C2-8CFEA07C402F}"/>
              </a:ext>
            </a:extLst>
          </p:cNvPr>
          <p:cNvSpPr>
            <a:spLocks noGrp="1"/>
          </p:cNvSpPr>
          <p:nvPr>
            <p:ph idx="1"/>
          </p:nvPr>
        </p:nvSpPr>
        <p:spPr/>
        <p:txBody>
          <a:bodyPr/>
          <a:lstStyle/>
          <a:p>
            <a:r>
              <a:rPr lang="en-US" dirty="0"/>
              <a:t>Inheritance can be defined as the process where one class acquires the properties (methods and fields) of another. With the use of inheritance the information is made manageable in a hierarchical order.</a:t>
            </a:r>
          </a:p>
          <a:p>
            <a:r>
              <a:rPr lang="en-US" dirty="0"/>
              <a:t>The class which inherits the properties of other is known as subclass (derived class, child class) and the class whose properties are inherited is known as superclass (base class, parent class).</a:t>
            </a:r>
          </a:p>
          <a:p>
            <a:r>
              <a:rPr lang="en-US" dirty="0">
                <a:hlinkClick r:id="rId2"/>
              </a:rPr>
              <a:t>https://github.com/Jaeger47/IT123---Java-Examples/tree/main/Inheritance</a:t>
            </a:r>
            <a:endParaRPr lang="en-US" dirty="0"/>
          </a:p>
          <a:p>
            <a:endParaRPr lang="en-US" dirty="0"/>
          </a:p>
          <a:p>
            <a:endParaRPr lang="en-US" dirty="0"/>
          </a:p>
        </p:txBody>
      </p:sp>
    </p:spTree>
    <p:extLst>
      <p:ext uri="{BB962C8B-B14F-4D97-AF65-F5344CB8AC3E}">
        <p14:creationId xmlns:p14="http://schemas.microsoft.com/office/powerpoint/2010/main" val="421024109"/>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92F35-9536-4F67-AC3A-028C59ED52FF}"/>
              </a:ext>
            </a:extLst>
          </p:cNvPr>
          <p:cNvSpPr>
            <a:spLocks noGrp="1"/>
          </p:cNvSpPr>
          <p:nvPr>
            <p:ph type="title"/>
          </p:nvPr>
        </p:nvSpPr>
        <p:spPr/>
        <p:txBody>
          <a:bodyPr/>
          <a:lstStyle/>
          <a:p>
            <a:r>
              <a:rPr lang="en-US" dirty="0"/>
              <a:t>Abstraction</a:t>
            </a:r>
          </a:p>
        </p:txBody>
      </p:sp>
      <p:sp>
        <p:nvSpPr>
          <p:cNvPr id="3" name="Content Placeholder 2">
            <a:extLst>
              <a:ext uri="{FF2B5EF4-FFF2-40B4-BE49-F238E27FC236}">
                <a16:creationId xmlns:a16="http://schemas.microsoft.com/office/drawing/2014/main" id="{4293CF5A-35CB-4789-BF01-111233AC4103}"/>
              </a:ext>
            </a:extLst>
          </p:cNvPr>
          <p:cNvSpPr>
            <a:spLocks noGrp="1"/>
          </p:cNvSpPr>
          <p:nvPr>
            <p:ph idx="1"/>
          </p:nvPr>
        </p:nvSpPr>
        <p:spPr/>
        <p:txBody>
          <a:bodyPr/>
          <a:lstStyle/>
          <a:p>
            <a:r>
              <a:rPr lang="en-US" dirty="0"/>
              <a:t>Abstraction is a process of hiding the implementation details from the user, only the functionality will be provided to the user. In other words, the user will have the information on what the object does instead of how it does it.</a:t>
            </a:r>
          </a:p>
          <a:p>
            <a:r>
              <a:rPr lang="en-US" dirty="0">
                <a:hlinkClick r:id="rId2"/>
              </a:rPr>
              <a:t>https://github.com/Jaeger47/IT123---Java-Examples/tree/main/Abstraction</a:t>
            </a:r>
            <a:endParaRPr lang="en-US" dirty="0"/>
          </a:p>
          <a:p>
            <a:endParaRPr lang="en-US" dirty="0"/>
          </a:p>
          <a:p>
            <a:endParaRPr lang="en-US" dirty="0"/>
          </a:p>
        </p:txBody>
      </p:sp>
    </p:spTree>
    <p:extLst>
      <p:ext uri="{BB962C8B-B14F-4D97-AF65-F5344CB8AC3E}">
        <p14:creationId xmlns:p14="http://schemas.microsoft.com/office/powerpoint/2010/main" val="240309674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BE4B9-BD42-4E2F-AC66-03370A700A56}"/>
              </a:ext>
            </a:extLst>
          </p:cNvPr>
          <p:cNvSpPr>
            <a:spLocks noGrp="1"/>
          </p:cNvSpPr>
          <p:nvPr>
            <p:ph type="title"/>
          </p:nvPr>
        </p:nvSpPr>
        <p:spPr/>
        <p:txBody>
          <a:bodyPr/>
          <a:lstStyle/>
          <a:p>
            <a:r>
              <a:rPr lang="en-US" dirty="0"/>
              <a:t>Interface</a:t>
            </a:r>
          </a:p>
        </p:txBody>
      </p:sp>
      <p:sp>
        <p:nvSpPr>
          <p:cNvPr id="3" name="Content Placeholder 2">
            <a:extLst>
              <a:ext uri="{FF2B5EF4-FFF2-40B4-BE49-F238E27FC236}">
                <a16:creationId xmlns:a16="http://schemas.microsoft.com/office/drawing/2014/main" id="{0D374570-9FD4-4922-B995-1F9A9AA4F183}"/>
              </a:ext>
            </a:extLst>
          </p:cNvPr>
          <p:cNvSpPr>
            <a:spLocks noGrp="1"/>
          </p:cNvSpPr>
          <p:nvPr>
            <p:ph idx="1"/>
          </p:nvPr>
        </p:nvSpPr>
        <p:spPr/>
        <p:txBody>
          <a:bodyPr/>
          <a:lstStyle/>
          <a:p>
            <a:r>
              <a:rPr lang="en-US" dirty="0"/>
              <a:t>An interface is a reference type in Java. It is similar to class. It is a collection of abstract methods. A class implements an interface, thereby inheriting the abstract methods of the interface.</a:t>
            </a:r>
          </a:p>
          <a:p>
            <a:r>
              <a:rPr lang="en-US" dirty="0"/>
              <a:t>Along with abstract methods, an interface may also contain constants, default methods, static methods, and nested types. Method bodies exist only for default methods and static methods.</a:t>
            </a:r>
          </a:p>
          <a:p>
            <a:r>
              <a:rPr lang="en-US" dirty="0">
                <a:hlinkClick r:id="rId2"/>
              </a:rPr>
              <a:t>https://github.com/Jaeger47/IT123---Java-Examples/tree/main/interface</a:t>
            </a:r>
            <a:endParaRPr lang="en-US" dirty="0"/>
          </a:p>
          <a:p>
            <a:endParaRPr lang="en-US" dirty="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4280918724"/>
      </p:ext>
    </p:extLst>
  </p:cSld>
  <p:clrMapOvr>
    <a:masterClrMapping/>
  </p:clrMapOvr>
  <p:transition spd="slow">
    <p:push dir="u"/>
  </p:transition>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1346</TotalTime>
  <Words>372</Words>
  <Application>Microsoft Office PowerPoint</Application>
  <PresentationFormat>Custom</PresentationFormat>
  <Paragraphs>27</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Tech 16x9</vt:lpstr>
      <vt:lpstr>Encapsulation, Getters and Setters Polymorphism Inheritance Abstraction Interface </vt:lpstr>
      <vt:lpstr>Encapsulation </vt:lpstr>
      <vt:lpstr>Polymorphism</vt:lpstr>
      <vt:lpstr>Inheritance</vt:lpstr>
      <vt:lpstr>Abstraction</vt:lpstr>
      <vt:lpstr>Interface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Objects and Classes in Java</dc:title>
  <dc:creator>MARK DANIEL G. DACER</dc:creator>
  <cp:lastModifiedBy>m13499</cp:lastModifiedBy>
  <cp:revision>59</cp:revision>
  <dcterms:created xsi:type="dcterms:W3CDTF">2021-09-14T13:19:03Z</dcterms:created>
  <dcterms:modified xsi:type="dcterms:W3CDTF">2021-10-28T01:27:29Z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