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54" d="100"/>
          <a:sy n="54" d="100"/>
        </p:scale>
        <p:origin x="108" y="2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mbiera.com/irrklang/download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mbiera.com/irrklang/tutorial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mbiera.com/irrklang/index.html" TargetMode="External"/><Relationship Id="rId2" Type="http://schemas.openxmlformats.org/officeDocument/2006/relationships/hyperlink" Target="https://learn.microsoft.com/en-us/windows/win32/opengl/fonts-and-text" TargetMode="External"/><Relationship Id="rId1" Type="http://schemas.openxmlformats.org/officeDocument/2006/relationships/slideLayout" Target="../slideLayouts/slideLayout2.xml"/><Relationship Id="rId4" Type="http://schemas.openxmlformats.org/officeDocument/2006/relationships/hyperlink" Target="https://learnopengl.com/In-Practice/2D-Game/Audi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A31D-814F-4D36-9DC5-F4EF801D62E4}"/>
              </a:ext>
            </a:extLst>
          </p:cNvPr>
          <p:cNvSpPr>
            <a:spLocks noGrp="1"/>
          </p:cNvSpPr>
          <p:nvPr>
            <p:ph type="ctrTitle"/>
          </p:nvPr>
        </p:nvSpPr>
        <p:spPr/>
        <p:txBody>
          <a:bodyPr/>
          <a:lstStyle/>
          <a:p>
            <a:r>
              <a:rPr lang="en-US" dirty="0"/>
              <a:t>OpenGL TEXT AND SOUND</a:t>
            </a:r>
          </a:p>
        </p:txBody>
      </p:sp>
      <p:sp>
        <p:nvSpPr>
          <p:cNvPr id="3" name="Subtitle 2">
            <a:extLst>
              <a:ext uri="{FF2B5EF4-FFF2-40B4-BE49-F238E27FC236}">
                <a16:creationId xmlns:a16="http://schemas.microsoft.com/office/drawing/2014/main" id="{70F79F3E-49F8-4EC9-8CBC-22268EBD919A}"/>
              </a:ext>
            </a:extLst>
          </p:cNvPr>
          <p:cNvSpPr>
            <a:spLocks noGrp="1"/>
          </p:cNvSpPr>
          <p:nvPr>
            <p:ph type="subTitle" idx="1"/>
          </p:nvPr>
        </p:nvSpPr>
        <p:spPr/>
        <p:txBody>
          <a:bodyPr/>
          <a:lstStyle/>
          <a:p>
            <a:r>
              <a:rPr lang="en-US" dirty="0"/>
              <a:t>Mark Daniel G. Dacer</a:t>
            </a:r>
          </a:p>
        </p:txBody>
      </p:sp>
    </p:spTree>
    <p:extLst>
      <p:ext uri="{BB962C8B-B14F-4D97-AF65-F5344CB8AC3E}">
        <p14:creationId xmlns:p14="http://schemas.microsoft.com/office/powerpoint/2010/main" val="167280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2DD24-DB75-4A42-BD81-473CFBE15E5E}"/>
              </a:ext>
            </a:extLst>
          </p:cNvPr>
          <p:cNvSpPr>
            <a:spLocks noGrp="1"/>
          </p:cNvSpPr>
          <p:nvPr>
            <p:ph type="title"/>
          </p:nvPr>
        </p:nvSpPr>
        <p:spPr/>
        <p:txBody>
          <a:bodyPr/>
          <a:lstStyle/>
          <a:p>
            <a:r>
              <a:rPr lang="en-US" dirty="0"/>
              <a:t>Setting up </a:t>
            </a:r>
            <a:r>
              <a:rPr lang="en-US" dirty="0" err="1"/>
              <a:t>iIRKLANG</a:t>
            </a:r>
            <a:endParaRPr lang="en-US" dirty="0"/>
          </a:p>
        </p:txBody>
      </p:sp>
      <p:sp>
        <p:nvSpPr>
          <p:cNvPr id="3" name="Content Placeholder 2">
            <a:extLst>
              <a:ext uri="{FF2B5EF4-FFF2-40B4-BE49-F238E27FC236}">
                <a16:creationId xmlns:a16="http://schemas.microsoft.com/office/drawing/2014/main" id="{2A72CD00-B354-4DD3-87C7-FEA9E360B778}"/>
              </a:ext>
            </a:extLst>
          </p:cNvPr>
          <p:cNvSpPr>
            <a:spLocks noGrp="1"/>
          </p:cNvSpPr>
          <p:nvPr>
            <p:ph idx="1"/>
          </p:nvPr>
        </p:nvSpPr>
        <p:spPr/>
        <p:txBody>
          <a:bodyPr>
            <a:normAutofit/>
          </a:bodyPr>
          <a:lstStyle/>
          <a:p>
            <a:r>
              <a:rPr lang="en-US" dirty="0"/>
              <a:t>Download </a:t>
            </a:r>
            <a:r>
              <a:rPr lang="en-US" dirty="0" err="1"/>
              <a:t>iirKlang</a:t>
            </a:r>
            <a:r>
              <a:rPr lang="en-US" dirty="0"/>
              <a:t> on this website: </a:t>
            </a:r>
            <a:r>
              <a:rPr lang="en-US" dirty="0">
                <a:hlinkClick r:id="rId2"/>
              </a:rPr>
              <a:t>https://www.ambiera.com/irrklang/downloads.html</a:t>
            </a:r>
            <a:endParaRPr lang="en-US" dirty="0"/>
          </a:p>
          <a:p>
            <a:r>
              <a:rPr lang="en-US" dirty="0"/>
              <a:t>Use 32 bit version</a:t>
            </a:r>
          </a:p>
          <a:p>
            <a:r>
              <a:rPr lang="en-US" dirty="0"/>
              <a:t>Extract the zip, you’ll see a bunch of files and folders</a:t>
            </a:r>
          </a:p>
          <a:p>
            <a:r>
              <a:rPr lang="en-US" dirty="0"/>
              <a:t>1</a:t>
            </a:r>
            <a:r>
              <a:rPr lang="en-US" baseline="30000" dirty="0"/>
              <a:t>st</a:t>
            </a:r>
            <a:r>
              <a:rPr lang="en-US" dirty="0"/>
              <a:t> go to the </a:t>
            </a:r>
            <a:r>
              <a:rPr lang="en-US" dirty="0">
                <a:highlight>
                  <a:srgbClr val="008000"/>
                </a:highlight>
              </a:rPr>
              <a:t>bin\win32-visualStudio </a:t>
            </a:r>
            <a:r>
              <a:rPr lang="en-US" dirty="0"/>
              <a:t>folder and copy all the .</a:t>
            </a:r>
            <a:r>
              <a:rPr lang="en-US" dirty="0" err="1"/>
              <a:t>dll</a:t>
            </a:r>
            <a:r>
              <a:rPr lang="en-US" dirty="0"/>
              <a:t> files to your system32 and sysWOW64</a:t>
            </a:r>
          </a:p>
          <a:p>
            <a:endParaRPr lang="en-US" dirty="0"/>
          </a:p>
          <a:p>
            <a:endParaRPr lang="en-US" dirty="0"/>
          </a:p>
        </p:txBody>
      </p:sp>
    </p:spTree>
    <p:extLst>
      <p:ext uri="{BB962C8B-B14F-4D97-AF65-F5344CB8AC3E}">
        <p14:creationId xmlns:p14="http://schemas.microsoft.com/office/powerpoint/2010/main" val="365549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3AC6-C046-4428-B124-0986615EF8D7}"/>
              </a:ext>
            </a:extLst>
          </p:cNvPr>
          <p:cNvSpPr>
            <a:spLocks noGrp="1"/>
          </p:cNvSpPr>
          <p:nvPr>
            <p:ph type="title"/>
          </p:nvPr>
        </p:nvSpPr>
        <p:spPr/>
        <p:txBody>
          <a:bodyPr/>
          <a:lstStyle/>
          <a:p>
            <a:r>
              <a:rPr lang="en-US" dirty="0"/>
              <a:t>Setting up </a:t>
            </a:r>
            <a:r>
              <a:rPr lang="en-US" dirty="0" err="1"/>
              <a:t>iIRKLANG</a:t>
            </a:r>
            <a:r>
              <a:rPr lang="en-US" dirty="0"/>
              <a:t> (Cont.)</a:t>
            </a:r>
          </a:p>
        </p:txBody>
      </p:sp>
      <p:sp>
        <p:nvSpPr>
          <p:cNvPr id="3" name="Content Placeholder 2">
            <a:extLst>
              <a:ext uri="{FF2B5EF4-FFF2-40B4-BE49-F238E27FC236}">
                <a16:creationId xmlns:a16="http://schemas.microsoft.com/office/drawing/2014/main" id="{03B5F852-0AC9-4576-8A3D-A0E7E2073E4C}"/>
              </a:ext>
            </a:extLst>
          </p:cNvPr>
          <p:cNvSpPr>
            <a:spLocks noGrp="1"/>
          </p:cNvSpPr>
          <p:nvPr>
            <p:ph idx="1"/>
          </p:nvPr>
        </p:nvSpPr>
        <p:spPr/>
        <p:txBody>
          <a:bodyPr>
            <a:normAutofit fontScale="92500" lnSpcReduction="10000"/>
          </a:bodyPr>
          <a:lstStyle/>
          <a:p>
            <a:r>
              <a:rPr lang="en-US" dirty="0"/>
              <a:t>When using visual studio 2010 follow this </a:t>
            </a:r>
          </a:p>
          <a:p>
            <a:r>
              <a:rPr lang="en-US" dirty="0"/>
              <a:t>1</a:t>
            </a:r>
            <a:r>
              <a:rPr lang="en-US" baseline="30000" dirty="0"/>
              <a:t>st</a:t>
            </a:r>
            <a:r>
              <a:rPr lang="en-US" dirty="0"/>
              <a:t> create a folder name </a:t>
            </a:r>
            <a:r>
              <a:rPr lang="en-US" dirty="0" err="1"/>
              <a:t>irr</a:t>
            </a:r>
            <a:r>
              <a:rPr lang="en-US" dirty="0"/>
              <a:t> on your </a:t>
            </a:r>
            <a:r>
              <a:rPr lang="en-US" i="1" u="sng" dirty="0">
                <a:highlight>
                  <a:srgbClr val="008000"/>
                </a:highlight>
              </a:rPr>
              <a:t>visual studio directory</a:t>
            </a:r>
            <a:r>
              <a:rPr lang="en-US" i="1" dirty="0">
                <a:highlight>
                  <a:srgbClr val="008000"/>
                </a:highlight>
              </a:rPr>
              <a:t>\</a:t>
            </a:r>
            <a:r>
              <a:rPr lang="en-US" dirty="0">
                <a:highlight>
                  <a:srgbClr val="008000"/>
                </a:highlight>
              </a:rPr>
              <a:t>VC\include</a:t>
            </a:r>
            <a:r>
              <a:rPr lang="en-US" dirty="0"/>
              <a:t> Example“: </a:t>
            </a:r>
            <a:r>
              <a:rPr lang="en-US" dirty="0">
                <a:highlight>
                  <a:srgbClr val="008000"/>
                </a:highlight>
              </a:rPr>
              <a:t>C:\Program Files\Microsoft Visual Studio 10.0\VC\include</a:t>
            </a:r>
          </a:p>
          <a:p>
            <a:r>
              <a:rPr lang="en-US" dirty="0"/>
              <a:t>2</a:t>
            </a:r>
            <a:r>
              <a:rPr lang="en-US" baseline="30000" dirty="0"/>
              <a:t>nd</a:t>
            </a:r>
            <a:r>
              <a:rPr lang="en-US" dirty="0"/>
              <a:t> go to the </a:t>
            </a:r>
            <a:r>
              <a:rPr lang="en-US" dirty="0" err="1"/>
              <a:t>irrklang</a:t>
            </a:r>
            <a:r>
              <a:rPr lang="en-US" dirty="0"/>
              <a:t> folder and go to</a:t>
            </a:r>
            <a:r>
              <a:rPr lang="en-US" dirty="0">
                <a:highlight>
                  <a:srgbClr val="008000"/>
                </a:highlight>
              </a:rPr>
              <a:t> include </a:t>
            </a:r>
            <a:r>
              <a:rPr lang="en-US" dirty="0"/>
              <a:t>then copy all the .h files it to the newly created </a:t>
            </a:r>
            <a:r>
              <a:rPr lang="en-US" dirty="0" err="1"/>
              <a:t>irr</a:t>
            </a:r>
            <a:r>
              <a:rPr lang="en-US" dirty="0"/>
              <a:t> folder.</a:t>
            </a:r>
          </a:p>
          <a:p>
            <a:r>
              <a:rPr lang="en-US" dirty="0"/>
              <a:t>3</a:t>
            </a:r>
            <a:r>
              <a:rPr lang="en-US" baseline="30000" dirty="0"/>
              <a:t>rd</a:t>
            </a:r>
            <a:r>
              <a:rPr lang="en-US" dirty="0"/>
              <a:t> go the </a:t>
            </a:r>
            <a:r>
              <a:rPr lang="en-US" dirty="0" err="1"/>
              <a:t>irrklang</a:t>
            </a:r>
            <a:r>
              <a:rPr lang="en-US" dirty="0"/>
              <a:t> folder and go to the </a:t>
            </a:r>
            <a:r>
              <a:rPr lang="en-US" dirty="0">
                <a:highlight>
                  <a:srgbClr val="008000"/>
                </a:highlight>
              </a:rPr>
              <a:t>lib\Win32-visualStudio </a:t>
            </a:r>
            <a:r>
              <a:rPr lang="en-US" dirty="0"/>
              <a:t>folder and copy all files to visual studio directory\VC\lib folder</a:t>
            </a:r>
          </a:p>
          <a:p>
            <a:r>
              <a:rPr lang="en-US" dirty="0"/>
              <a:t>Example: </a:t>
            </a:r>
            <a:r>
              <a:rPr lang="en-US" dirty="0">
                <a:highlight>
                  <a:srgbClr val="008000"/>
                </a:highlight>
              </a:rPr>
              <a:t>C:\Program Files\Microsoft Visual Studio 10.0\VC\lib</a:t>
            </a:r>
          </a:p>
        </p:txBody>
      </p:sp>
    </p:spTree>
    <p:extLst>
      <p:ext uri="{BB962C8B-B14F-4D97-AF65-F5344CB8AC3E}">
        <p14:creationId xmlns:p14="http://schemas.microsoft.com/office/powerpoint/2010/main" val="43632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1324-FB77-4EFD-9E72-5FAFB48E067E}"/>
              </a:ext>
            </a:extLst>
          </p:cNvPr>
          <p:cNvSpPr>
            <a:spLocks noGrp="1"/>
          </p:cNvSpPr>
          <p:nvPr>
            <p:ph type="title"/>
          </p:nvPr>
        </p:nvSpPr>
        <p:spPr/>
        <p:txBody>
          <a:bodyPr/>
          <a:lstStyle/>
          <a:p>
            <a:r>
              <a:rPr lang="en-US" dirty="0"/>
              <a:t>Last Step</a:t>
            </a:r>
          </a:p>
        </p:txBody>
      </p:sp>
      <p:pic>
        <p:nvPicPr>
          <p:cNvPr id="6" name="Content Placeholder 5">
            <a:extLst>
              <a:ext uri="{FF2B5EF4-FFF2-40B4-BE49-F238E27FC236}">
                <a16:creationId xmlns:a16="http://schemas.microsoft.com/office/drawing/2014/main" id="{1C5B4A93-AB32-4378-801D-9B492013CEFE}"/>
              </a:ext>
            </a:extLst>
          </p:cNvPr>
          <p:cNvPicPr>
            <a:picLocks noGrp="1" noChangeAspect="1"/>
          </p:cNvPicPr>
          <p:nvPr>
            <p:ph idx="1"/>
          </p:nvPr>
        </p:nvPicPr>
        <p:blipFill>
          <a:blip r:embed="rId2"/>
          <a:stretch>
            <a:fillRect/>
          </a:stretch>
        </p:blipFill>
        <p:spPr>
          <a:xfrm>
            <a:off x="1962491" y="1881935"/>
            <a:ext cx="7862827" cy="4503191"/>
          </a:xfrm>
        </p:spPr>
      </p:pic>
    </p:spTree>
    <p:extLst>
      <p:ext uri="{BB962C8B-B14F-4D97-AF65-F5344CB8AC3E}">
        <p14:creationId xmlns:p14="http://schemas.microsoft.com/office/powerpoint/2010/main" val="41985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880B-12A0-44A1-ACE2-BBFDCFC9789B}"/>
              </a:ext>
            </a:extLst>
          </p:cNvPr>
          <p:cNvSpPr>
            <a:spLocks noGrp="1"/>
          </p:cNvSpPr>
          <p:nvPr>
            <p:ph type="title"/>
          </p:nvPr>
        </p:nvSpPr>
        <p:spPr/>
        <p:txBody>
          <a:bodyPr/>
          <a:lstStyle/>
          <a:p>
            <a:r>
              <a:rPr lang="en-US" dirty="0"/>
              <a:t>Preview</a:t>
            </a:r>
          </a:p>
        </p:txBody>
      </p:sp>
      <p:sp>
        <p:nvSpPr>
          <p:cNvPr id="3" name="Content Placeholder 2">
            <a:extLst>
              <a:ext uri="{FF2B5EF4-FFF2-40B4-BE49-F238E27FC236}">
                <a16:creationId xmlns:a16="http://schemas.microsoft.com/office/drawing/2014/main" id="{DD7592C4-AB26-48CC-93C0-AF71F7ED774F}"/>
              </a:ext>
            </a:extLst>
          </p:cNvPr>
          <p:cNvSpPr>
            <a:spLocks noGrp="1"/>
          </p:cNvSpPr>
          <p:nvPr>
            <p:ph idx="1"/>
          </p:nvPr>
        </p:nvSpPr>
        <p:spPr/>
        <p:txBody>
          <a:bodyPr/>
          <a:lstStyle/>
          <a:p>
            <a:r>
              <a:rPr lang="en-US" dirty="0" err="1"/>
              <a:t>irrKlang</a:t>
            </a:r>
            <a:r>
              <a:rPr lang="en-US" dirty="0"/>
              <a:t> setup</a:t>
            </a:r>
          </a:p>
          <a:p>
            <a:endParaRPr lang="en-US" dirty="0"/>
          </a:p>
          <a:p>
            <a:endParaRPr lang="en-US" dirty="0"/>
          </a:p>
          <a:p>
            <a:r>
              <a:rPr lang="en-US" dirty="0"/>
              <a:t>Playing audio using play2D(</a:t>
            </a:r>
            <a:r>
              <a:rPr lang="en-US" i="1" dirty="0"/>
              <a:t>LOCATION, LOOPING</a:t>
            </a:r>
            <a:r>
              <a:rPr lang="en-US" dirty="0"/>
              <a:t>)</a:t>
            </a:r>
          </a:p>
        </p:txBody>
      </p:sp>
      <p:pic>
        <p:nvPicPr>
          <p:cNvPr id="5" name="Picture 4">
            <a:extLst>
              <a:ext uri="{FF2B5EF4-FFF2-40B4-BE49-F238E27FC236}">
                <a16:creationId xmlns:a16="http://schemas.microsoft.com/office/drawing/2014/main" id="{9A1FF5A3-D32E-4221-B321-BB2D3AE657E3}"/>
              </a:ext>
            </a:extLst>
          </p:cNvPr>
          <p:cNvPicPr>
            <a:picLocks noChangeAspect="1"/>
          </p:cNvPicPr>
          <p:nvPr/>
        </p:nvPicPr>
        <p:blipFill>
          <a:blip r:embed="rId2"/>
          <a:stretch>
            <a:fillRect/>
          </a:stretch>
        </p:blipFill>
        <p:spPr>
          <a:xfrm>
            <a:off x="1324611" y="4446869"/>
            <a:ext cx="3674300" cy="1792613"/>
          </a:xfrm>
          <a:prstGeom prst="rect">
            <a:avLst/>
          </a:prstGeom>
        </p:spPr>
      </p:pic>
      <p:pic>
        <p:nvPicPr>
          <p:cNvPr id="7" name="Picture 6">
            <a:extLst>
              <a:ext uri="{FF2B5EF4-FFF2-40B4-BE49-F238E27FC236}">
                <a16:creationId xmlns:a16="http://schemas.microsoft.com/office/drawing/2014/main" id="{44B44405-865B-490C-B4AF-77EB56F29E3E}"/>
              </a:ext>
            </a:extLst>
          </p:cNvPr>
          <p:cNvPicPr>
            <a:picLocks noChangeAspect="1"/>
          </p:cNvPicPr>
          <p:nvPr/>
        </p:nvPicPr>
        <p:blipFill>
          <a:blip r:embed="rId3"/>
          <a:stretch>
            <a:fillRect/>
          </a:stretch>
        </p:blipFill>
        <p:spPr>
          <a:xfrm>
            <a:off x="1324611" y="2843353"/>
            <a:ext cx="4993432" cy="778388"/>
          </a:xfrm>
          <a:prstGeom prst="rect">
            <a:avLst/>
          </a:prstGeom>
        </p:spPr>
      </p:pic>
    </p:spTree>
    <p:extLst>
      <p:ext uri="{BB962C8B-B14F-4D97-AF65-F5344CB8AC3E}">
        <p14:creationId xmlns:p14="http://schemas.microsoft.com/office/powerpoint/2010/main" val="327098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B946-2DFF-44DA-85E6-B8B8624F0016}"/>
              </a:ext>
            </a:extLst>
          </p:cNvPr>
          <p:cNvSpPr>
            <a:spLocks noGrp="1"/>
          </p:cNvSpPr>
          <p:nvPr>
            <p:ph type="title"/>
          </p:nvPr>
        </p:nvSpPr>
        <p:spPr/>
        <p:txBody>
          <a:bodyPr/>
          <a:lstStyle/>
          <a:p>
            <a:r>
              <a:rPr lang="en-US" dirty="0"/>
              <a:t>Additional</a:t>
            </a:r>
          </a:p>
        </p:txBody>
      </p:sp>
      <p:sp>
        <p:nvSpPr>
          <p:cNvPr id="3" name="Content Placeholder 2">
            <a:extLst>
              <a:ext uri="{FF2B5EF4-FFF2-40B4-BE49-F238E27FC236}">
                <a16:creationId xmlns:a16="http://schemas.microsoft.com/office/drawing/2014/main" id="{0EDA1074-D9AD-4D97-B60B-1E85439FCA0C}"/>
              </a:ext>
            </a:extLst>
          </p:cNvPr>
          <p:cNvSpPr>
            <a:spLocks noGrp="1"/>
          </p:cNvSpPr>
          <p:nvPr>
            <p:ph idx="1"/>
          </p:nvPr>
        </p:nvSpPr>
        <p:spPr/>
        <p:txBody>
          <a:bodyPr/>
          <a:lstStyle/>
          <a:p>
            <a:r>
              <a:rPr lang="en-US" dirty="0"/>
              <a:t>Please read the </a:t>
            </a:r>
            <a:r>
              <a:rPr lang="en-US" dirty="0" err="1"/>
              <a:t>irrKlang</a:t>
            </a:r>
            <a:r>
              <a:rPr lang="en-US" dirty="0"/>
              <a:t> for more information: </a:t>
            </a:r>
            <a:r>
              <a:rPr lang="en-US" dirty="0">
                <a:hlinkClick r:id="rId2"/>
              </a:rPr>
              <a:t>https://www.ambiera.com/irrklang/tutorials.html</a:t>
            </a:r>
            <a:endParaRPr lang="en-US" dirty="0"/>
          </a:p>
          <a:p>
            <a:r>
              <a:rPr lang="en-US" dirty="0"/>
              <a:t>If you cant setup or having errors setting up email, dm me or go to the faculty for clarifications.</a:t>
            </a:r>
          </a:p>
        </p:txBody>
      </p:sp>
    </p:spTree>
    <p:extLst>
      <p:ext uri="{BB962C8B-B14F-4D97-AF65-F5344CB8AC3E}">
        <p14:creationId xmlns:p14="http://schemas.microsoft.com/office/powerpoint/2010/main" val="204757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89D5-0553-4FF7-91D7-B0A02AD1DC53}"/>
              </a:ext>
            </a:extLst>
          </p:cNvPr>
          <p:cNvSpPr>
            <a:spLocks noGrp="1"/>
          </p:cNvSpPr>
          <p:nvPr>
            <p:ph type="title"/>
          </p:nvPr>
        </p:nvSpPr>
        <p:spPr/>
        <p:txBody>
          <a:bodyPr/>
          <a:lstStyle/>
          <a:p>
            <a:r>
              <a:rPr lang="en-US" dirty="0"/>
              <a:t>EXTRA LINKS</a:t>
            </a:r>
          </a:p>
        </p:txBody>
      </p:sp>
      <p:sp>
        <p:nvSpPr>
          <p:cNvPr id="3" name="Content Placeholder 2">
            <a:extLst>
              <a:ext uri="{FF2B5EF4-FFF2-40B4-BE49-F238E27FC236}">
                <a16:creationId xmlns:a16="http://schemas.microsoft.com/office/drawing/2014/main" id="{FC4939F2-AC55-4B86-A7C3-6BED387235B0}"/>
              </a:ext>
            </a:extLst>
          </p:cNvPr>
          <p:cNvSpPr>
            <a:spLocks noGrp="1"/>
          </p:cNvSpPr>
          <p:nvPr>
            <p:ph idx="1"/>
          </p:nvPr>
        </p:nvSpPr>
        <p:spPr/>
        <p:txBody>
          <a:bodyPr/>
          <a:lstStyle/>
          <a:p>
            <a:r>
              <a:rPr lang="en-US" dirty="0">
                <a:hlinkClick r:id="rId2"/>
              </a:rPr>
              <a:t>https://learn.microsoft.com/en-us/windows/win32/opengl/fonts-and-text</a:t>
            </a:r>
            <a:endParaRPr lang="en-US" dirty="0"/>
          </a:p>
          <a:p>
            <a:r>
              <a:rPr lang="en-US" dirty="0">
                <a:hlinkClick r:id="rId3"/>
              </a:rPr>
              <a:t>https://www.ambiera.com/irrklang/index.html</a:t>
            </a:r>
            <a:endParaRPr lang="en-US" dirty="0"/>
          </a:p>
          <a:p>
            <a:r>
              <a:rPr lang="en-US" dirty="0">
                <a:hlinkClick r:id="rId4"/>
              </a:rPr>
              <a:t>https://learnopengl.com/In-Practice/2D-Game/Audio</a:t>
            </a:r>
            <a:endParaRPr lang="en-US" dirty="0"/>
          </a:p>
          <a:p>
            <a:endParaRPr lang="en-US" dirty="0"/>
          </a:p>
          <a:p>
            <a:endParaRPr lang="en-US" dirty="0"/>
          </a:p>
        </p:txBody>
      </p:sp>
    </p:spTree>
    <p:extLst>
      <p:ext uri="{BB962C8B-B14F-4D97-AF65-F5344CB8AC3E}">
        <p14:creationId xmlns:p14="http://schemas.microsoft.com/office/powerpoint/2010/main" val="206574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899A-91E3-49CD-9E9B-073A4FFFFE96}"/>
              </a:ext>
            </a:extLst>
          </p:cNvPr>
          <p:cNvSpPr>
            <a:spLocks noGrp="1"/>
          </p:cNvSpPr>
          <p:nvPr>
            <p:ph type="title"/>
          </p:nvPr>
        </p:nvSpPr>
        <p:spPr/>
        <p:txBody>
          <a:bodyPr/>
          <a:lstStyle/>
          <a:p>
            <a:r>
              <a:rPr lang="en-US" dirty="0"/>
              <a:t>BITMAP FONTS</a:t>
            </a:r>
          </a:p>
        </p:txBody>
      </p:sp>
      <p:sp>
        <p:nvSpPr>
          <p:cNvPr id="3" name="Content Placeholder 2">
            <a:extLst>
              <a:ext uri="{FF2B5EF4-FFF2-40B4-BE49-F238E27FC236}">
                <a16:creationId xmlns:a16="http://schemas.microsoft.com/office/drawing/2014/main" id="{512DD8C7-E0F9-4E6F-A7D0-8CBF5B293570}"/>
              </a:ext>
            </a:extLst>
          </p:cNvPr>
          <p:cNvSpPr>
            <a:spLocks noGrp="1"/>
          </p:cNvSpPr>
          <p:nvPr>
            <p:ph idx="1"/>
          </p:nvPr>
        </p:nvSpPr>
        <p:spPr>
          <a:xfrm>
            <a:off x="1141413" y="2249487"/>
            <a:ext cx="5068888" cy="3541714"/>
          </a:xfrm>
        </p:spPr>
        <p:txBody>
          <a:bodyPr>
            <a:normAutofit fontScale="92500" lnSpcReduction="20000"/>
          </a:bodyPr>
          <a:lstStyle/>
          <a:p>
            <a:r>
              <a:rPr lang="en-US" dirty="0"/>
              <a:t>A bitmap font is basically a 2D font. Although we’ll place it in a 3D world, these fonts will have no thickness and can’t be rotated or scaled, only translated. Furthermore, the font will always face the viewer, like a billboard. Although this can be seen as a potential disadvantage, on the other hand we won’t have to worry about orienting the font to face the viewer</a:t>
            </a:r>
          </a:p>
        </p:txBody>
      </p:sp>
      <p:pic>
        <p:nvPicPr>
          <p:cNvPr id="1026" name="Picture 2" descr="How To Create a Bitmap Font with FreeType | by Christian Behler | Level Up  Coding">
            <a:extLst>
              <a:ext uri="{FF2B5EF4-FFF2-40B4-BE49-F238E27FC236}">
                <a16:creationId xmlns:a16="http://schemas.microsoft.com/office/drawing/2014/main" id="{8E0E65B1-2B09-4719-B7DF-2F47DE917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2420937"/>
            <a:ext cx="554355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1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59C6-DCBD-4589-B721-7F3E1DD35C49}"/>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B3861504-2033-4D4A-AAC8-6DA18A782453}"/>
              </a:ext>
            </a:extLst>
          </p:cNvPr>
          <p:cNvSpPr>
            <a:spLocks noGrp="1"/>
          </p:cNvSpPr>
          <p:nvPr>
            <p:ph idx="1"/>
          </p:nvPr>
        </p:nvSpPr>
        <p:spPr/>
        <p:txBody>
          <a:bodyPr/>
          <a:lstStyle/>
          <a:p>
            <a:r>
              <a:rPr lang="en-US" dirty="0"/>
              <a:t>void </a:t>
            </a:r>
            <a:r>
              <a:rPr lang="en-US" dirty="0" err="1"/>
              <a:t>glutBitmapCharacter</a:t>
            </a:r>
            <a:r>
              <a:rPr lang="en-US" dirty="0"/>
              <a:t>(void *font, int character)</a:t>
            </a:r>
          </a:p>
          <a:p>
            <a:r>
              <a:rPr lang="en-US" dirty="0"/>
              <a:t>Parameters:</a:t>
            </a:r>
          </a:p>
          <a:p>
            <a:pPr lvl="1"/>
            <a:r>
              <a:rPr lang="en-US" dirty="0"/>
              <a:t>font – the name of the font to use (see bellow for a list of what’s available</a:t>
            </a:r>
          </a:p>
          <a:p>
            <a:pPr lvl="1"/>
            <a:r>
              <a:rPr lang="en-US" dirty="0"/>
              <a:t>character – what to render, a letter, symbol, number, </a:t>
            </a:r>
            <a:r>
              <a:rPr lang="en-US" dirty="0" err="1"/>
              <a:t>etc</a:t>
            </a:r>
            <a:r>
              <a:rPr lang="en-US" dirty="0"/>
              <a:t>…</a:t>
            </a:r>
          </a:p>
          <a:p>
            <a:pPr marL="0" indent="0">
              <a:buNone/>
            </a:pPr>
            <a:endParaRPr lang="en-US" dirty="0"/>
          </a:p>
          <a:p>
            <a:r>
              <a:rPr lang="en-US" dirty="0" err="1"/>
              <a:t>glutBitmapCharacter</a:t>
            </a:r>
            <a:r>
              <a:rPr lang="en-US" dirty="0"/>
              <a:t>(GLUT_BITMAP_HELVETICA_18,'3');</a:t>
            </a:r>
          </a:p>
        </p:txBody>
      </p:sp>
    </p:spTree>
    <p:extLst>
      <p:ext uri="{BB962C8B-B14F-4D97-AF65-F5344CB8AC3E}">
        <p14:creationId xmlns:p14="http://schemas.microsoft.com/office/powerpoint/2010/main" val="205682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16F1-A1FB-485A-BD0D-BEE5B551D973}"/>
              </a:ext>
            </a:extLst>
          </p:cNvPr>
          <p:cNvSpPr>
            <a:spLocks noGrp="1"/>
          </p:cNvSpPr>
          <p:nvPr>
            <p:ph type="title"/>
          </p:nvPr>
        </p:nvSpPr>
        <p:spPr/>
        <p:txBody>
          <a:bodyPr/>
          <a:lstStyle/>
          <a:p>
            <a:r>
              <a:rPr lang="en-US" dirty="0"/>
              <a:t>FONTS AVAILABLE</a:t>
            </a:r>
          </a:p>
        </p:txBody>
      </p:sp>
      <p:sp>
        <p:nvSpPr>
          <p:cNvPr id="3" name="Content Placeholder 2">
            <a:extLst>
              <a:ext uri="{FF2B5EF4-FFF2-40B4-BE49-F238E27FC236}">
                <a16:creationId xmlns:a16="http://schemas.microsoft.com/office/drawing/2014/main" id="{87ED0B25-6D68-4481-817C-2060096AD55D}"/>
              </a:ext>
            </a:extLst>
          </p:cNvPr>
          <p:cNvSpPr>
            <a:spLocks noGrp="1"/>
          </p:cNvSpPr>
          <p:nvPr>
            <p:ph idx="1"/>
          </p:nvPr>
        </p:nvSpPr>
        <p:spPr/>
        <p:txBody>
          <a:bodyPr>
            <a:normAutofit fontScale="92500" lnSpcReduction="10000"/>
          </a:bodyPr>
          <a:lstStyle/>
          <a:p>
            <a:r>
              <a:rPr lang="en-US"/>
              <a:t>GLUT_BITMAP_8_BY_13</a:t>
            </a:r>
          </a:p>
          <a:p>
            <a:r>
              <a:rPr lang="en-US"/>
              <a:t>GLUT_BITMAP_9_BY_15</a:t>
            </a:r>
          </a:p>
          <a:p>
            <a:r>
              <a:rPr lang="en-US"/>
              <a:t>GLUT_BITMAP_TIMES_ROMAN_10</a:t>
            </a:r>
          </a:p>
          <a:p>
            <a:r>
              <a:rPr lang="en-US"/>
              <a:t>GLUT_BITMAP_TIMES_ROMAN_24</a:t>
            </a:r>
          </a:p>
          <a:p>
            <a:r>
              <a:rPr lang="en-US"/>
              <a:t>GLUT_BITMAP_HELVETICA_10</a:t>
            </a:r>
          </a:p>
          <a:p>
            <a:r>
              <a:rPr lang="en-US"/>
              <a:t>GLUT_BITMAP_HELVETICA_12</a:t>
            </a:r>
          </a:p>
          <a:p>
            <a:r>
              <a:rPr lang="en-US"/>
              <a:t>GLUT_BITMAP_HELVETICA_18</a:t>
            </a:r>
          </a:p>
          <a:p>
            <a:endParaRPr lang="en-US" dirty="0"/>
          </a:p>
        </p:txBody>
      </p:sp>
    </p:spTree>
    <p:extLst>
      <p:ext uri="{BB962C8B-B14F-4D97-AF65-F5344CB8AC3E}">
        <p14:creationId xmlns:p14="http://schemas.microsoft.com/office/powerpoint/2010/main" val="101362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C2DB-C70F-4D05-B8B4-42BD2A3C3290}"/>
              </a:ext>
            </a:extLst>
          </p:cNvPr>
          <p:cNvSpPr>
            <a:spLocks noGrp="1"/>
          </p:cNvSpPr>
          <p:nvPr>
            <p:ph type="title"/>
          </p:nvPr>
        </p:nvSpPr>
        <p:spPr/>
        <p:txBody>
          <a:bodyPr/>
          <a:lstStyle/>
          <a:p>
            <a:r>
              <a:rPr lang="en-US" dirty="0"/>
              <a:t>Fonts (cont.)</a:t>
            </a:r>
          </a:p>
        </p:txBody>
      </p:sp>
      <p:sp>
        <p:nvSpPr>
          <p:cNvPr id="3" name="Content Placeholder 2">
            <a:extLst>
              <a:ext uri="{FF2B5EF4-FFF2-40B4-BE49-F238E27FC236}">
                <a16:creationId xmlns:a16="http://schemas.microsoft.com/office/drawing/2014/main" id="{7E56A733-FB4D-41BC-BFE3-506B63A87D68}"/>
              </a:ext>
            </a:extLst>
          </p:cNvPr>
          <p:cNvSpPr>
            <a:spLocks noGrp="1"/>
          </p:cNvSpPr>
          <p:nvPr>
            <p:ph idx="1"/>
          </p:nvPr>
        </p:nvSpPr>
        <p:spPr/>
        <p:txBody>
          <a:bodyPr>
            <a:normAutofit lnSpcReduction="10000"/>
          </a:bodyPr>
          <a:lstStyle/>
          <a:p>
            <a:r>
              <a:rPr lang="en-US" dirty="0"/>
              <a:t>One important thing to know is what is the actual raster position. The raster position can be set with the family of functions </a:t>
            </a:r>
            <a:r>
              <a:rPr lang="en-US" i="1" dirty="0" err="1"/>
              <a:t>glRasterPos</a:t>
            </a:r>
            <a:r>
              <a:rPr lang="en-US" dirty="0"/>
              <a:t> from the OpenGL library. The syntax of two functions from this family is presented below.</a:t>
            </a:r>
          </a:p>
          <a:p>
            <a:r>
              <a:rPr lang="en-US" dirty="0"/>
              <a:t>void glRasterPos2f(float x, float y);</a:t>
            </a:r>
            <a:br>
              <a:rPr lang="en-US" dirty="0"/>
            </a:br>
            <a:r>
              <a:rPr lang="en-US" dirty="0"/>
              <a:t>void glRasterPos3f(float x, float y, float z);</a:t>
            </a:r>
          </a:p>
          <a:p>
            <a:pPr lvl="1"/>
            <a:r>
              <a:rPr lang="en-US" dirty="0"/>
              <a:t>Parameters:</a:t>
            </a:r>
          </a:p>
          <a:p>
            <a:pPr lvl="1"/>
            <a:r>
              <a:rPr lang="en-US" dirty="0"/>
              <a:t>x, y, z – local coordinates for the text to appear</a:t>
            </a:r>
            <a:br>
              <a:rPr lang="en-US" dirty="0"/>
            </a:br>
            <a:endParaRPr lang="en-US" dirty="0"/>
          </a:p>
        </p:txBody>
      </p:sp>
    </p:spTree>
    <p:extLst>
      <p:ext uri="{BB962C8B-B14F-4D97-AF65-F5344CB8AC3E}">
        <p14:creationId xmlns:p14="http://schemas.microsoft.com/office/powerpoint/2010/main" val="54509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6566-D589-424B-AB03-F1AC3C8267CA}"/>
              </a:ext>
            </a:extLst>
          </p:cNvPr>
          <p:cNvSpPr>
            <a:spLocks noGrp="1"/>
          </p:cNvSpPr>
          <p:nvPr>
            <p:ph type="title"/>
          </p:nvPr>
        </p:nvSpPr>
        <p:spPr/>
        <p:txBody>
          <a:bodyPr/>
          <a:lstStyle/>
          <a:p>
            <a:r>
              <a:rPr lang="en-US" dirty="0"/>
              <a:t>Fonts (cont.)</a:t>
            </a:r>
          </a:p>
        </p:txBody>
      </p:sp>
      <p:sp>
        <p:nvSpPr>
          <p:cNvPr id="3" name="Content Placeholder 2">
            <a:extLst>
              <a:ext uri="{FF2B5EF4-FFF2-40B4-BE49-F238E27FC236}">
                <a16:creationId xmlns:a16="http://schemas.microsoft.com/office/drawing/2014/main" id="{A564B4C9-F474-4BEA-9C91-150B11792DED}"/>
              </a:ext>
            </a:extLst>
          </p:cNvPr>
          <p:cNvSpPr>
            <a:spLocks noGrp="1"/>
          </p:cNvSpPr>
          <p:nvPr>
            <p:ph idx="1"/>
          </p:nvPr>
        </p:nvSpPr>
        <p:spPr>
          <a:xfrm>
            <a:off x="1141413" y="2249487"/>
            <a:ext cx="5830888" cy="3541714"/>
          </a:xfrm>
        </p:spPr>
        <p:txBody>
          <a:bodyPr>
            <a:normAutofit fontScale="92500"/>
          </a:bodyPr>
          <a:lstStyle/>
          <a:p>
            <a:r>
              <a:rPr lang="en-US" dirty="0"/>
              <a:t>The function </a:t>
            </a:r>
            <a:r>
              <a:rPr lang="en-US" dirty="0" err="1"/>
              <a:t>glutBitmapCharacter</a:t>
            </a:r>
            <a:r>
              <a:rPr lang="en-US" dirty="0"/>
              <a:t> renders the character at the required position and advances the current raster position by the width of the character. Therefore, to render a string, successive calls to </a:t>
            </a:r>
            <a:r>
              <a:rPr lang="en-US" dirty="0" err="1"/>
              <a:t>glutBitmapCharacter</a:t>
            </a:r>
            <a:r>
              <a:rPr lang="en-US" dirty="0"/>
              <a:t> will suffice to achieve the desired output. The following function renders a string starting at the specified raster position:</a:t>
            </a:r>
          </a:p>
        </p:txBody>
      </p:sp>
      <p:pic>
        <p:nvPicPr>
          <p:cNvPr id="4" name="Picture 3">
            <a:extLst>
              <a:ext uri="{FF2B5EF4-FFF2-40B4-BE49-F238E27FC236}">
                <a16:creationId xmlns:a16="http://schemas.microsoft.com/office/drawing/2014/main" id="{73652EB9-0B51-4C3D-A3E6-2B81DFB12FC4}"/>
              </a:ext>
            </a:extLst>
          </p:cNvPr>
          <p:cNvPicPr>
            <a:picLocks noChangeAspect="1"/>
          </p:cNvPicPr>
          <p:nvPr/>
        </p:nvPicPr>
        <p:blipFill>
          <a:blip r:embed="rId2"/>
          <a:stretch>
            <a:fillRect/>
          </a:stretch>
        </p:blipFill>
        <p:spPr>
          <a:xfrm>
            <a:off x="7158037" y="2146416"/>
            <a:ext cx="4005263" cy="3747855"/>
          </a:xfrm>
          <a:prstGeom prst="rect">
            <a:avLst/>
          </a:prstGeom>
        </p:spPr>
      </p:pic>
    </p:spTree>
    <p:extLst>
      <p:ext uri="{BB962C8B-B14F-4D97-AF65-F5344CB8AC3E}">
        <p14:creationId xmlns:p14="http://schemas.microsoft.com/office/powerpoint/2010/main" val="407979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361B-A7AE-40FB-997F-00425CDEFA8F}"/>
              </a:ext>
            </a:extLst>
          </p:cNvPr>
          <p:cNvSpPr>
            <a:spLocks noGrp="1"/>
          </p:cNvSpPr>
          <p:nvPr>
            <p:ph type="title"/>
          </p:nvPr>
        </p:nvSpPr>
        <p:spPr/>
        <p:txBody>
          <a:bodyPr/>
          <a:lstStyle/>
          <a:p>
            <a:r>
              <a:rPr lang="en-US" dirty="0"/>
              <a:t>Preview</a:t>
            </a:r>
          </a:p>
        </p:txBody>
      </p:sp>
      <p:sp>
        <p:nvSpPr>
          <p:cNvPr id="3" name="Content Placeholder 2">
            <a:extLst>
              <a:ext uri="{FF2B5EF4-FFF2-40B4-BE49-F238E27FC236}">
                <a16:creationId xmlns:a16="http://schemas.microsoft.com/office/drawing/2014/main" id="{861AB70C-1D84-4133-8181-0080744A1F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ECA119D-7054-48EB-BDF9-F6B701E0B89B}"/>
              </a:ext>
            </a:extLst>
          </p:cNvPr>
          <p:cNvPicPr>
            <a:picLocks noChangeAspect="1"/>
          </p:cNvPicPr>
          <p:nvPr/>
        </p:nvPicPr>
        <p:blipFill>
          <a:blip r:embed="rId2"/>
          <a:stretch>
            <a:fillRect/>
          </a:stretch>
        </p:blipFill>
        <p:spPr>
          <a:xfrm>
            <a:off x="1175543" y="4374576"/>
            <a:ext cx="9837736" cy="898879"/>
          </a:xfrm>
          <a:prstGeom prst="rect">
            <a:avLst/>
          </a:prstGeom>
        </p:spPr>
      </p:pic>
      <p:pic>
        <p:nvPicPr>
          <p:cNvPr id="5" name="Picture 4">
            <a:extLst>
              <a:ext uri="{FF2B5EF4-FFF2-40B4-BE49-F238E27FC236}">
                <a16:creationId xmlns:a16="http://schemas.microsoft.com/office/drawing/2014/main" id="{59623649-2270-4313-AC49-B4A69D9305EF}"/>
              </a:ext>
            </a:extLst>
          </p:cNvPr>
          <p:cNvPicPr>
            <a:picLocks noChangeAspect="1"/>
          </p:cNvPicPr>
          <p:nvPr/>
        </p:nvPicPr>
        <p:blipFill>
          <a:blip r:embed="rId3"/>
          <a:stretch>
            <a:fillRect/>
          </a:stretch>
        </p:blipFill>
        <p:spPr>
          <a:xfrm>
            <a:off x="1209675" y="1823464"/>
            <a:ext cx="3467100" cy="2343150"/>
          </a:xfrm>
          <a:prstGeom prst="rect">
            <a:avLst/>
          </a:prstGeom>
        </p:spPr>
      </p:pic>
      <p:pic>
        <p:nvPicPr>
          <p:cNvPr id="6" name="Picture 5">
            <a:extLst>
              <a:ext uri="{FF2B5EF4-FFF2-40B4-BE49-F238E27FC236}">
                <a16:creationId xmlns:a16="http://schemas.microsoft.com/office/drawing/2014/main" id="{19BD0049-1BAC-4A34-9312-A513EB94A9D2}"/>
              </a:ext>
            </a:extLst>
          </p:cNvPr>
          <p:cNvPicPr>
            <a:picLocks noChangeAspect="1"/>
          </p:cNvPicPr>
          <p:nvPr/>
        </p:nvPicPr>
        <p:blipFill>
          <a:blip r:embed="rId4"/>
          <a:stretch>
            <a:fillRect/>
          </a:stretch>
        </p:blipFill>
        <p:spPr>
          <a:xfrm>
            <a:off x="5859861" y="656571"/>
            <a:ext cx="3310732" cy="3641805"/>
          </a:xfrm>
          <a:prstGeom prst="rect">
            <a:avLst/>
          </a:prstGeom>
        </p:spPr>
      </p:pic>
    </p:spTree>
    <p:extLst>
      <p:ext uri="{BB962C8B-B14F-4D97-AF65-F5344CB8AC3E}">
        <p14:creationId xmlns:p14="http://schemas.microsoft.com/office/powerpoint/2010/main" val="186396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639D-DC3B-477F-BEC9-CCCB6B6A1D17}"/>
              </a:ext>
            </a:extLst>
          </p:cNvPr>
          <p:cNvSpPr>
            <a:spLocks noGrp="1"/>
          </p:cNvSpPr>
          <p:nvPr>
            <p:ph type="title"/>
          </p:nvPr>
        </p:nvSpPr>
        <p:spPr/>
        <p:txBody>
          <a:bodyPr/>
          <a:lstStyle/>
          <a:p>
            <a:r>
              <a:rPr lang="en-US" dirty="0"/>
              <a:t>OPENGL Sound</a:t>
            </a:r>
          </a:p>
        </p:txBody>
      </p:sp>
      <p:sp>
        <p:nvSpPr>
          <p:cNvPr id="3" name="Content Placeholder 2">
            <a:extLst>
              <a:ext uri="{FF2B5EF4-FFF2-40B4-BE49-F238E27FC236}">
                <a16:creationId xmlns:a16="http://schemas.microsoft.com/office/drawing/2014/main" id="{761BE378-F239-4EB6-AF1F-D5DB2F1F8807}"/>
              </a:ext>
            </a:extLst>
          </p:cNvPr>
          <p:cNvSpPr>
            <a:spLocks noGrp="1"/>
          </p:cNvSpPr>
          <p:nvPr>
            <p:ph idx="1"/>
          </p:nvPr>
        </p:nvSpPr>
        <p:spPr/>
        <p:txBody>
          <a:bodyPr/>
          <a:lstStyle/>
          <a:p>
            <a:r>
              <a:rPr lang="en-US" dirty="0"/>
              <a:t>OpenGL doesn't offer us any support for audio capabilities (like many other aspects of game development). We have to manually load audio files into a collection of bytes, process and convert them to an audio stream, and manage multiple audio streams appropriately for use in our game. This can get complicated pretty quick and requires some low-level knowledge of audio engineering.</a:t>
            </a:r>
          </a:p>
        </p:txBody>
      </p:sp>
    </p:spTree>
    <p:extLst>
      <p:ext uri="{BB962C8B-B14F-4D97-AF65-F5344CB8AC3E}">
        <p14:creationId xmlns:p14="http://schemas.microsoft.com/office/powerpoint/2010/main" val="156763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2652-A415-455E-A5C2-D3F6C936EAE1}"/>
              </a:ext>
            </a:extLst>
          </p:cNvPr>
          <p:cNvSpPr>
            <a:spLocks noGrp="1"/>
          </p:cNvSpPr>
          <p:nvPr>
            <p:ph type="title"/>
          </p:nvPr>
        </p:nvSpPr>
        <p:spPr/>
        <p:txBody>
          <a:bodyPr/>
          <a:lstStyle/>
          <a:p>
            <a:r>
              <a:rPr lang="en-US" dirty="0" err="1"/>
              <a:t>Irrklang</a:t>
            </a:r>
            <a:endParaRPr lang="en-US" dirty="0"/>
          </a:p>
        </p:txBody>
      </p:sp>
      <p:sp>
        <p:nvSpPr>
          <p:cNvPr id="3" name="Content Placeholder 2">
            <a:extLst>
              <a:ext uri="{FF2B5EF4-FFF2-40B4-BE49-F238E27FC236}">
                <a16:creationId xmlns:a16="http://schemas.microsoft.com/office/drawing/2014/main" id="{3966074E-CC90-4354-AC20-3E303EE58CBE}"/>
              </a:ext>
            </a:extLst>
          </p:cNvPr>
          <p:cNvSpPr>
            <a:spLocks noGrp="1"/>
          </p:cNvSpPr>
          <p:nvPr>
            <p:ph idx="1"/>
          </p:nvPr>
        </p:nvSpPr>
        <p:spPr/>
        <p:txBody>
          <a:bodyPr/>
          <a:lstStyle/>
          <a:p>
            <a:r>
              <a:rPr lang="en-US" dirty="0" err="1"/>
              <a:t>IrrKlang</a:t>
            </a:r>
            <a:r>
              <a:rPr lang="en-US" dirty="0"/>
              <a:t> is a high level 2D and 3D cross platform (Windows, Mac OS X, Linux) sound engine and audio library that plays WAV, MP3, OGG, and FLAC files to name a few. It also features several audio effects like reverb, delay, and distortion that can be extensively tweaked.</a:t>
            </a:r>
          </a:p>
        </p:txBody>
      </p:sp>
    </p:spTree>
    <p:extLst>
      <p:ext uri="{BB962C8B-B14F-4D97-AF65-F5344CB8AC3E}">
        <p14:creationId xmlns:p14="http://schemas.microsoft.com/office/powerpoint/2010/main" val="3002993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160</TotalTime>
  <Words>687</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OpenGL TEXT AND SOUND</vt:lpstr>
      <vt:lpstr>BITMAP FONTS</vt:lpstr>
      <vt:lpstr>Syntax</vt:lpstr>
      <vt:lpstr>FONTS AVAILABLE</vt:lpstr>
      <vt:lpstr>Fonts (cont.)</vt:lpstr>
      <vt:lpstr>Fonts (cont.)</vt:lpstr>
      <vt:lpstr>Preview</vt:lpstr>
      <vt:lpstr>OPENGL Sound</vt:lpstr>
      <vt:lpstr>Irrklang</vt:lpstr>
      <vt:lpstr>Setting up iIRKLANG</vt:lpstr>
      <vt:lpstr>Setting up iIRKLANG (Cont.)</vt:lpstr>
      <vt:lpstr>Last Step</vt:lpstr>
      <vt:lpstr>Preview</vt:lpstr>
      <vt:lpstr>Additional</vt:lpstr>
      <vt:lpstr>EXTRA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TEXT AND SOUND</dc:title>
  <dc:creator>m13499</dc:creator>
  <cp:lastModifiedBy>m13499</cp:lastModifiedBy>
  <cp:revision>14</cp:revision>
  <dcterms:created xsi:type="dcterms:W3CDTF">2022-11-16T14:47:37Z</dcterms:created>
  <dcterms:modified xsi:type="dcterms:W3CDTF">2022-11-17T17:19:07Z</dcterms:modified>
</cp:coreProperties>
</file>