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5" r:id="rId6"/>
    <p:sldId id="286" r:id="rId7"/>
    <p:sldId id="287" r:id="rId8"/>
    <p:sldId id="288" r:id="rId9"/>
    <p:sldId id="289" r:id="rId10"/>
    <p:sldId id="290"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899" autoAdjust="0"/>
  </p:normalViewPr>
  <p:slideViewPr>
    <p:cSldViewPr snapToGrid="0" snapToObjects="1" showGuides="1">
      <p:cViewPr varScale="1">
        <p:scale>
          <a:sx n="72" d="100"/>
          <a:sy n="72" d="100"/>
        </p:scale>
        <p:origin x="660" y="7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lighthouse3d.com/tutorials/glut-tutorial/keyboard/" TargetMode="External"/><Relationship Id="rId2" Type="http://schemas.openxmlformats.org/officeDocument/2006/relationships/hyperlink" Target="https://cs.brynmawr.edu/Courses/cs312/fall2010/lectures/gl_04.pdf"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OpenGL Inputs and Camera</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Mark Daniel </a:t>
            </a:r>
            <a:r>
              <a:rPr lang="en-US" dirty="0" err="1"/>
              <a:t>Dacer</a:t>
            </a:r>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rotWithShape="1">
          <a:blip r:embed="rId2"/>
          <a:srcRect l="14848" r="6472"/>
          <a:stretch/>
        </p:blipFill>
        <p:spPr>
          <a:xfrm>
            <a:off x="7246779"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8AB-2DCD-FF68-B474-1CC6A3BE3534}"/>
              </a:ext>
            </a:extLst>
          </p:cNvPr>
          <p:cNvSpPr>
            <a:spLocks noGrp="1"/>
          </p:cNvSpPr>
          <p:nvPr>
            <p:ph type="title"/>
          </p:nvPr>
        </p:nvSpPr>
        <p:spPr/>
        <p:txBody>
          <a:bodyPr/>
          <a:lstStyle/>
          <a:p>
            <a:r>
              <a:rPr lang="en-US" dirty="0"/>
              <a:t>GLUT Callbacks</a:t>
            </a:r>
            <a:endParaRPr lang="en-PH" dirty="0"/>
          </a:p>
        </p:txBody>
      </p:sp>
      <p:sp>
        <p:nvSpPr>
          <p:cNvPr id="3" name="Content Placeholder 2">
            <a:extLst>
              <a:ext uri="{FF2B5EF4-FFF2-40B4-BE49-F238E27FC236}">
                <a16:creationId xmlns:a16="http://schemas.microsoft.com/office/drawing/2014/main" id="{3A0B9E9D-82FC-FC41-56D0-DCA4BB20915E}"/>
              </a:ext>
            </a:extLst>
          </p:cNvPr>
          <p:cNvSpPr>
            <a:spLocks noGrp="1"/>
          </p:cNvSpPr>
          <p:nvPr>
            <p:ph idx="1"/>
          </p:nvPr>
        </p:nvSpPr>
        <p:spPr/>
        <p:txBody>
          <a:bodyPr/>
          <a:lstStyle/>
          <a:p>
            <a:r>
              <a:rPr lang="en-US" dirty="0"/>
              <a:t>GLUT provides two functions to register callbacks for keyboard events that occur when you press a key. The first one, </a:t>
            </a:r>
            <a:r>
              <a:rPr lang="en-US" dirty="0" err="1"/>
              <a:t>glutKeyboardFunc</a:t>
            </a:r>
            <a:r>
              <a:rPr lang="en-US" dirty="0"/>
              <a:t>, is used to tell the windows system which function we want to process the “normal” key events. By “normal” keys, we mean letters, numbers, anything that has an ASCII code. The syntax for this function is as follows:</a:t>
            </a:r>
          </a:p>
          <a:p>
            <a:endParaRPr lang="en-US" dirty="0"/>
          </a:p>
          <a:p>
            <a:r>
              <a:rPr lang="en-PH" dirty="0"/>
              <a:t>void </a:t>
            </a:r>
            <a:r>
              <a:rPr lang="en-PH" dirty="0" err="1"/>
              <a:t>glutKeyboardFunc</a:t>
            </a:r>
            <a:r>
              <a:rPr lang="en-PH" dirty="0"/>
              <a:t>(void (*</a:t>
            </a:r>
            <a:r>
              <a:rPr lang="en-PH" dirty="0" err="1"/>
              <a:t>func</a:t>
            </a:r>
            <a:r>
              <a:rPr lang="en-PH" dirty="0"/>
              <a:t>) (unsigned char key, int x, int y));</a:t>
            </a:r>
          </a:p>
          <a:p>
            <a:r>
              <a:rPr lang="en-PH" dirty="0"/>
              <a:t>void </a:t>
            </a:r>
            <a:r>
              <a:rPr lang="en-PH" dirty="0" err="1"/>
              <a:t>glutSpecialFunc</a:t>
            </a:r>
            <a:r>
              <a:rPr lang="en-PH" dirty="0"/>
              <a:t>(void (*</a:t>
            </a:r>
            <a:r>
              <a:rPr lang="en-PH" dirty="0" err="1"/>
              <a:t>func</a:t>
            </a:r>
            <a:r>
              <a:rPr lang="en-PH" dirty="0"/>
              <a:t>) (int key, int x, int y));</a:t>
            </a:r>
          </a:p>
        </p:txBody>
      </p:sp>
      <p:sp>
        <p:nvSpPr>
          <p:cNvPr id="4" name="Slide Number Placeholder 3">
            <a:extLst>
              <a:ext uri="{FF2B5EF4-FFF2-40B4-BE49-F238E27FC236}">
                <a16:creationId xmlns:a16="http://schemas.microsoft.com/office/drawing/2014/main" id="{4B69C801-B630-61AF-9C97-4A0654F299E2}"/>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5" name="Footer Placeholder 4">
            <a:extLst>
              <a:ext uri="{FF2B5EF4-FFF2-40B4-BE49-F238E27FC236}">
                <a16:creationId xmlns:a16="http://schemas.microsoft.com/office/drawing/2014/main" id="{224B730D-48F2-93F0-C13A-D2F7E35E80BC}"/>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3DD023BA-4B20-65A6-CF04-E65EF4F2C32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6812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51BA-04DB-FA53-3CE2-AD6DF813C568}"/>
              </a:ext>
            </a:extLst>
          </p:cNvPr>
          <p:cNvSpPr>
            <a:spLocks noGrp="1"/>
          </p:cNvSpPr>
          <p:nvPr>
            <p:ph type="title"/>
          </p:nvPr>
        </p:nvSpPr>
        <p:spPr/>
        <p:txBody>
          <a:bodyPr/>
          <a:lstStyle/>
          <a:p>
            <a:r>
              <a:rPr lang="en-PH" sz="5400" dirty="0" err="1"/>
              <a:t>glutKeyboardFunc</a:t>
            </a:r>
            <a:endParaRPr lang="en-PH" sz="5400" dirty="0"/>
          </a:p>
        </p:txBody>
      </p:sp>
      <p:sp>
        <p:nvSpPr>
          <p:cNvPr id="3" name="Content Placeholder 2">
            <a:extLst>
              <a:ext uri="{FF2B5EF4-FFF2-40B4-BE49-F238E27FC236}">
                <a16:creationId xmlns:a16="http://schemas.microsoft.com/office/drawing/2014/main" id="{E127E7EA-0DF1-0B4D-399A-D2BA56894BD2}"/>
              </a:ext>
            </a:extLst>
          </p:cNvPr>
          <p:cNvSpPr>
            <a:spLocks noGrp="1"/>
          </p:cNvSpPr>
          <p:nvPr>
            <p:ph idx="1"/>
          </p:nvPr>
        </p:nvSpPr>
        <p:spPr/>
        <p:txBody>
          <a:bodyPr/>
          <a:lstStyle/>
          <a:p>
            <a:r>
              <a:rPr lang="en-US" dirty="0"/>
              <a:t>Parameters:</a:t>
            </a:r>
          </a:p>
          <a:p>
            <a:pPr lvl="1"/>
            <a:r>
              <a:rPr lang="en-US" dirty="0" err="1"/>
              <a:t>func</a:t>
            </a:r>
            <a:r>
              <a:rPr lang="en-US" dirty="0"/>
              <a:t> – The name of the function that will process the “normal” keyboard events. Passing NULL as an argument causes GLUT to ignore “normal” keys.</a:t>
            </a:r>
          </a:p>
          <a:p>
            <a:r>
              <a:rPr lang="en-US" dirty="0"/>
              <a:t>The function used as an argument to </a:t>
            </a:r>
            <a:r>
              <a:rPr lang="en-US" dirty="0" err="1"/>
              <a:t>glutKeyboardFunc</a:t>
            </a:r>
            <a:r>
              <a:rPr lang="en-US" dirty="0"/>
              <a:t> needs to have three arguments. The first provides the ASCII code of the key pressed, the remaining two arguments provide the mouse position when the key is pressed. The mouse position is relative to the top left corner of then  client area of the window.</a:t>
            </a:r>
            <a:endParaRPr lang="en-PH" dirty="0"/>
          </a:p>
        </p:txBody>
      </p:sp>
      <p:sp>
        <p:nvSpPr>
          <p:cNvPr id="4" name="Slide Number Placeholder 3">
            <a:extLst>
              <a:ext uri="{FF2B5EF4-FFF2-40B4-BE49-F238E27FC236}">
                <a16:creationId xmlns:a16="http://schemas.microsoft.com/office/drawing/2014/main" id="{CD760CDA-8920-6DD8-6E9E-FA4BA1AB3BB3}"/>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6760FE7B-6D78-3603-07EA-5846BD3B8DB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5DA2D5B-A5BB-94F2-0066-65CE01455F55}"/>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BEC03966-E88A-8038-3C3B-E837A48FAE52}"/>
              </a:ext>
            </a:extLst>
          </p:cNvPr>
          <p:cNvPicPr>
            <a:picLocks noChangeAspect="1"/>
          </p:cNvPicPr>
          <p:nvPr/>
        </p:nvPicPr>
        <p:blipFill>
          <a:blip r:embed="rId2"/>
          <a:stretch>
            <a:fillRect/>
          </a:stretch>
        </p:blipFill>
        <p:spPr>
          <a:xfrm>
            <a:off x="3210696" y="4864991"/>
            <a:ext cx="5548103" cy="1320977"/>
          </a:xfrm>
          <a:prstGeom prst="rect">
            <a:avLst/>
          </a:prstGeom>
          <a:ln>
            <a:solidFill>
              <a:schemeClr val="tx1"/>
            </a:solidFill>
          </a:ln>
        </p:spPr>
      </p:pic>
    </p:spTree>
    <p:extLst>
      <p:ext uri="{BB962C8B-B14F-4D97-AF65-F5344CB8AC3E}">
        <p14:creationId xmlns:p14="http://schemas.microsoft.com/office/powerpoint/2010/main" val="261913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1B72-60C4-C1E9-725A-6F79112A676D}"/>
              </a:ext>
            </a:extLst>
          </p:cNvPr>
          <p:cNvSpPr>
            <a:spLocks noGrp="1"/>
          </p:cNvSpPr>
          <p:nvPr>
            <p:ph type="title"/>
          </p:nvPr>
        </p:nvSpPr>
        <p:spPr/>
        <p:txBody>
          <a:bodyPr/>
          <a:lstStyle/>
          <a:p>
            <a:r>
              <a:rPr lang="en-PH" dirty="0" err="1"/>
              <a:t>glutSpecialFunc</a:t>
            </a:r>
            <a:endParaRPr lang="en-PH" dirty="0"/>
          </a:p>
        </p:txBody>
      </p:sp>
      <p:sp>
        <p:nvSpPr>
          <p:cNvPr id="3" name="Content Placeholder 2">
            <a:extLst>
              <a:ext uri="{FF2B5EF4-FFF2-40B4-BE49-F238E27FC236}">
                <a16:creationId xmlns:a16="http://schemas.microsoft.com/office/drawing/2014/main" id="{44A5CE2E-1DDF-AA42-A8DA-DF38E45DD99A}"/>
              </a:ext>
            </a:extLst>
          </p:cNvPr>
          <p:cNvSpPr>
            <a:spLocks noGrp="1"/>
          </p:cNvSpPr>
          <p:nvPr>
            <p:ph idx="1"/>
          </p:nvPr>
        </p:nvSpPr>
        <p:spPr>
          <a:xfrm>
            <a:off x="484632" y="1810512"/>
            <a:ext cx="6989594" cy="4160520"/>
          </a:xfrm>
        </p:spPr>
        <p:txBody>
          <a:bodyPr/>
          <a:lstStyle/>
          <a:p>
            <a:r>
              <a:rPr lang="en-US" dirty="0"/>
              <a:t> GLUT provides the function </a:t>
            </a:r>
            <a:r>
              <a:rPr lang="en-US" dirty="0" err="1"/>
              <a:t>glutSpecialFunc</a:t>
            </a:r>
            <a:r>
              <a:rPr lang="en-US" dirty="0"/>
              <a:t> so that you can register your function for special key event processing. The syntax for this function is as follows:</a:t>
            </a:r>
          </a:p>
          <a:p>
            <a:r>
              <a:rPr lang="en-US" dirty="0"/>
              <a:t>Parameters:</a:t>
            </a:r>
          </a:p>
          <a:p>
            <a:pPr lvl="1"/>
            <a:r>
              <a:rPr lang="en-US" dirty="0" err="1"/>
              <a:t>func</a:t>
            </a:r>
            <a:r>
              <a:rPr lang="en-US" dirty="0"/>
              <a:t> – The name of the function that will process the special keyboard events. Passing NULL as an argument causes GLUT to ignore the special keys.</a:t>
            </a:r>
          </a:p>
          <a:p>
            <a:pPr lvl="1"/>
            <a:endParaRPr lang="en-US" dirty="0"/>
          </a:p>
        </p:txBody>
      </p:sp>
      <p:sp>
        <p:nvSpPr>
          <p:cNvPr id="4" name="Slide Number Placeholder 3">
            <a:extLst>
              <a:ext uri="{FF2B5EF4-FFF2-40B4-BE49-F238E27FC236}">
                <a16:creationId xmlns:a16="http://schemas.microsoft.com/office/drawing/2014/main" id="{FCA83121-8B5E-EC22-3BEE-B5298C5EE833}"/>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020AB7A5-A7A0-0446-D8D2-5772D6CA741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BC613CF-909E-468E-FEF5-4BDBF4234A5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A3CA932D-F458-4AE6-6BEB-31B3BA696421}"/>
              </a:ext>
            </a:extLst>
          </p:cNvPr>
          <p:cNvPicPr>
            <a:picLocks noChangeAspect="1"/>
          </p:cNvPicPr>
          <p:nvPr/>
        </p:nvPicPr>
        <p:blipFill>
          <a:blip r:embed="rId2"/>
          <a:stretch>
            <a:fillRect/>
          </a:stretch>
        </p:blipFill>
        <p:spPr>
          <a:xfrm>
            <a:off x="7685506" y="1810512"/>
            <a:ext cx="4178795" cy="3238566"/>
          </a:xfrm>
          <a:prstGeom prst="rect">
            <a:avLst/>
          </a:prstGeom>
          <a:ln>
            <a:solidFill>
              <a:schemeClr val="tx1"/>
            </a:solidFill>
          </a:ln>
        </p:spPr>
      </p:pic>
    </p:spTree>
    <p:extLst>
      <p:ext uri="{BB962C8B-B14F-4D97-AF65-F5344CB8AC3E}">
        <p14:creationId xmlns:p14="http://schemas.microsoft.com/office/powerpoint/2010/main" val="360897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A8F4-6F07-4874-5356-E722DE369B41}"/>
              </a:ext>
            </a:extLst>
          </p:cNvPr>
          <p:cNvSpPr>
            <a:spLocks noGrp="1"/>
          </p:cNvSpPr>
          <p:nvPr>
            <p:ph type="title"/>
          </p:nvPr>
        </p:nvSpPr>
        <p:spPr/>
        <p:txBody>
          <a:bodyPr/>
          <a:lstStyle/>
          <a:p>
            <a:r>
              <a:rPr lang="en-US" sz="4800" dirty="0"/>
              <a:t>GLUT_KEY</a:t>
            </a:r>
            <a:endParaRPr lang="en-PH" sz="4800" dirty="0"/>
          </a:p>
        </p:txBody>
      </p:sp>
      <p:sp>
        <p:nvSpPr>
          <p:cNvPr id="3" name="Content Placeholder 2">
            <a:extLst>
              <a:ext uri="{FF2B5EF4-FFF2-40B4-BE49-F238E27FC236}">
                <a16:creationId xmlns:a16="http://schemas.microsoft.com/office/drawing/2014/main" id="{308FEE40-22A3-9C92-1403-57D76D170411}"/>
              </a:ext>
            </a:extLst>
          </p:cNvPr>
          <p:cNvSpPr>
            <a:spLocks noGrp="1"/>
          </p:cNvSpPr>
          <p:nvPr>
            <p:ph idx="1"/>
          </p:nvPr>
        </p:nvSpPr>
        <p:spPr>
          <a:xfrm>
            <a:off x="484632" y="1810512"/>
            <a:ext cx="5611368" cy="4160520"/>
          </a:xfrm>
        </p:spPr>
        <p:txBody>
          <a:bodyPr/>
          <a:lstStyle/>
          <a:p>
            <a:r>
              <a:rPr lang="en-US" sz="2800" dirty="0"/>
              <a:t>GLUT_KEY are predefined constants in </a:t>
            </a:r>
            <a:r>
              <a:rPr lang="en-US" sz="2800" dirty="0" err="1"/>
              <a:t>glut.h</a:t>
            </a:r>
            <a:r>
              <a:rPr lang="en-US" sz="2800" dirty="0"/>
              <a:t>. The full set of constants is presented next:</a:t>
            </a:r>
            <a:endParaRPr lang="en-PH" dirty="0"/>
          </a:p>
        </p:txBody>
      </p:sp>
      <p:sp>
        <p:nvSpPr>
          <p:cNvPr id="4" name="Slide Number Placeholder 3">
            <a:extLst>
              <a:ext uri="{FF2B5EF4-FFF2-40B4-BE49-F238E27FC236}">
                <a16:creationId xmlns:a16="http://schemas.microsoft.com/office/drawing/2014/main" id="{8904D1B8-A82F-0281-4A68-088D8BC472B5}"/>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50732B46-4043-26E9-1711-A38240BFE4E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6315D27-EE0E-3935-98A2-7765F6EB0CC6}"/>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BA18F3E6-5309-DEC0-3C9F-04E6E9581FC6}"/>
              </a:ext>
            </a:extLst>
          </p:cNvPr>
          <p:cNvPicPr>
            <a:picLocks noChangeAspect="1"/>
          </p:cNvPicPr>
          <p:nvPr/>
        </p:nvPicPr>
        <p:blipFill>
          <a:blip r:embed="rId2"/>
          <a:stretch>
            <a:fillRect/>
          </a:stretch>
        </p:blipFill>
        <p:spPr>
          <a:xfrm>
            <a:off x="6468624" y="1810512"/>
            <a:ext cx="4160521" cy="4408909"/>
          </a:xfrm>
          <a:prstGeom prst="rect">
            <a:avLst/>
          </a:prstGeom>
          <a:ln>
            <a:solidFill>
              <a:schemeClr val="tx1"/>
            </a:solidFill>
          </a:ln>
        </p:spPr>
      </p:pic>
    </p:spTree>
    <p:extLst>
      <p:ext uri="{BB962C8B-B14F-4D97-AF65-F5344CB8AC3E}">
        <p14:creationId xmlns:p14="http://schemas.microsoft.com/office/powerpoint/2010/main" val="341366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BD4C-3C7F-A852-8C18-C8E2510C5DE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1720FD36-1D22-D36D-88DC-F3A802B1AF75}"/>
              </a:ext>
            </a:extLst>
          </p:cNvPr>
          <p:cNvSpPr>
            <a:spLocks noGrp="1"/>
          </p:cNvSpPr>
          <p:nvPr>
            <p:ph idx="1"/>
          </p:nvPr>
        </p:nvSpPr>
        <p:spPr>
          <a:xfrm>
            <a:off x="484632" y="1810512"/>
            <a:ext cx="5035303" cy="4160520"/>
          </a:xfrm>
        </p:spPr>
        <p:txBody>
          <a:bodyPr/>
          <a:lstStyle/>
          <a:p>
            <a:r>
              <a:rPr lang="en-US" dirty="0"/>
              <a:t>The call to these functions can be made anywhere, meaning that we may change the processing function for keyboard event processing at any time. However this is not an usual feature, so we’ll place it on the main function. Next we present the new main function, with keyboard processing is presented</a:t>
            </a:r>
            <a:endParaRPr lang="en-PH" dirty="0"/>
          </a:p>
        </p:txBody>
      </p:sp>
      <p:sp>
        <p:nvSpPr>
          <p:cNvPr id="4" name="Slide Number Placeholder 3">
            <a:extLst>
              <a:ext uri="{FF2B5EF4-FFF2-40B4-BE49-F238E27FC236}">
                <a16:creationId xmlns:a16="http://schemas.microsoft.com/office/drawing/2014/main" id="{5EB7FA8D-AD32-9E92-901B-45307A6810A4}"/>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D3F32B16-0D3F-447B-3138-EB006403FDE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466780AA-311E-D536-4674-ABDC69233F82}"/>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21E9A27C-E0F5-DB74-0A2A-BDA7874FB2E2}"/>
              </a:ext>
            </a:extLst>
          </p:cNvPr>
          <p:cNvPicPr>
            <a:picLocks noChangeAspect="1"/>
          </p:cNvPicPr>
          <p:nvPr/>
        </p:nvPicPr>
        <p:blipFill>
          <a:blip r:embed="rId2"/>
          <a:stretch>
            <a:fillRect/>
          </a:stretch>
        </p:blipFill>
        <p:spPr>
          <a:xfrm>
            <a:off x="5519935" y="1640586"/>
            <a:ext cx="5429250" cy="4705350"/>
          </a:xfrm>
          <a:prstGeom prst="rect">
            <a:avLst/>
          </a:prstGeom>
        </p:spPr>
      </p:pic>
    </p:spTree>
    <p:extLst>
      <p:ext uri="{BB962C8B-B14F-4D97-AF65-F5344CB8AC3E}">
        <p14:creationId xmlns:p14="http://schemas.microsoft.com/office/powerpoint/2010/main" val="141498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0CBF-9330-3A51-ABA2-9C40227721BC}"/>
              </a:ext>
            </a:extLst>
          </p:cNvPr>
          <p:cNvSpPr>
            <a:spLocks noGrp="1"/>
          </p:cNvSpPr>
          <p:nvPr>
            <p:ph type="title"/>
          </p:nvPr>
        </p:nvSpPr>
        <p:spPr/>
        <p:txBody>
          <a:bodyPr/>
          <a:lstStyle/>
          <a:p>
            <a:r>
              <a:rPr lang="en-PH" dirty="0"/>
              <a:t>The </a:t>
            </a:r>
            <a:r>
              <a:rPr lang="en-PH" dirty="0" err="1"/>
              <a:t>LookAt</a:t>
            </a:r>
            <a:r>
              <a:rPr lang="en-PH" dirty="0"/>
              <a:t> Function</a:t>
            </a:r>
          </a:p>
        </p:txBody>
      </p:sp>
      <p:sp>
        <p:nvSpPr>
          <p:cNvPr id="3" name="Content Placeholder 2">
            <a:extLst>
              <a:ext uri="{FF2B5EF4-FFF2-40B4-BE49-F238E27FC236}">
                <a16:creationId xmlns:a16="http://schemas.microsoft.com/office/drawing/2014/main" id="{889FDE35-7413-B9FE-0ACB-68B7AAE12F10}"/>
              </a:ext>
            </a:extLst>
          </p:cNvPr>
          <p:cNvSpPr>
            <a:spLocks noGrp="1"/>
          </p:cNvSpPr>
          <p:nvPr>
            <p:ph idx="1"/>
          </p:nvPr>
        </p:nvSpPr>
        <p:spPr>
          <a:xfrm>
            <a:off x="484632" y="1810512"/>
            <a:ext cx="6234220" cy="4160520"/>
          </a:xfrm>
        </p:spPr>
        <p:txBody>
          <a:bodyPr/>
          <a:lstStyle/>
          <a:p>
            <a:r>
              <a:rPr lang="en-US" dirty="0"/>
              <a:t>The GLU library contains the function </a:t>
            </a:r>
            <a:r>
              <a:rPr lang="en-US" dirty="0" err="1"/>
              <a:t>gluLookAt</a:t>
            </a:r>
            <a:r>
              <a:rPr lang="en-US" dirty="0"/>
              <a:t> to form the required </a:t>
            </a:r>
            <a:r>
              <a:rPr lang="en-US" dirty="0" err="1"/>
              <a:t>modelview</a:t>
            </a:r>
            <a:r>
              <a:rPr lang="en-US" dirty="0"/>
              <a:t> matrix through a simple interface</a:t>
            </a:r>
          </a:p>
          <a:p>
            <a:r>
              <a:rPr lang="en-US" dirty="0"/>
              <a:t> let's you specify location of viewpoint, a reference point toward which a camera is aimed, and which direction is up.</a:t>
            </a:r>
          </a:p>
          <a:p>
            <a:pPr marL="0" indent="0">
              <a:buNone/>
            </a:pPr>
            <a:endParaRPr lang="en-US" dirty="0"/>
          </a:p>
          <a:p>
            <a:r>
              <a:rPr lang="en-PH" dirty="0" err="1"/>
              <a:t>glLookAt</a:t>
            </a:r>
            <a:r>
              <a:rPr lang="en-PH" dirty="0"/>
              <a:t>(</a:t>
            </a:r>
            <a:r>
              <a:rPr lang="en-PH" dirty="0" err="1"/>
              <a:t>eyex</a:t>
            </a:r>
            <a:r>
              <a:rPr lang="en-PH" dirty="0"/>
              <a:t>, </a:t>
            </a:r>
            <a:r>
              <a:rPr lang="en-PH" dirty="0" err="1"/>
              <a:t>eyey</a:t>
            </a:r>
            <a:r>
              <a:rPr lang="en-PH" dirty="0"/>
              <a:t>, </a:t>
            </a:r>
            <a:r>
              <a:rPr lang="en-PH" dirty="0" err="1"/>
              <a:t>eyez</a:t>
            </a:r>
            <a:r>
              <a:rPr lang="en-PH" dirty="0"/>
              <a:t>, </a:t>
            </a:r>
            <a:r>
              <a:rPr lang="en-PH" dirty="0" err="1"/>
              <a:t>atx</a:t>
            </a:r>
            <a:r>
              <a:rPr lang="en-PH" dirty="0"/>
              <a:t>, </a:t>
            </a:r>
            <a:r>
              <a:rPr lang="en-PH" dirty="0" err="1"/>
              <a:t>aty</a:t>
            </a:r>
            <a:r>
              <a:rPr lang="en-PH" dirty="0"/>
              <a:t>, </a:t>
            </a:r>
            <a:r>
              <a:rPr lang="en-PH" dirty="0" err="1"/>
              <a:t>atz</a:t>
            </a:r>
            <a:r>
              <a:rPr lang="en-PH" dirty="0"/>
              <a:t>, </a:t>
            </a:r>
            <a:r>
              <a:rPr lang="en-PH" dirty="0" err="1"/>
              <a:t>upx</a:t>
            </a:r>
            <a:r>
              <a:rPr lang="en-PH" dirty="0"/>
              <a:t>, </a:t>
            </a:r>
            <a:r>
              <a:rPr lang="en-PH" dirty="0" err="1"/>
              <a:t>upy</a:t>
            </a:r>
            <a:r>
              <a:rPr lang="en-PH" dirty="0"/>
              <a:t>, </a:t>
            </a:r>
            <a:r>
              <a:rPr lang="en-PH" dirty="0" err="1"/>
              <a:t>upz</a:t>
            </a:r>
            <a:r>
              <a:rPr lang="en-PH" dirty="0"/>
              <a:t>)</a:t>
            </a:r>
          </a:p>
        </p:txBody>
      </p:sp>
      <p:sp>
        <p:nvSpPr>
          <p:cNvPr id="4" name="Slide Number Placeholder 3">
            <a:extLst>
              <a:ext uri="{FF2B5EF4-FFF2-40B4-BE49-F238E27FC236}">
                <a16:creationId xmlns:a16="http://schemas.microsoft.com/office/drawing/2014/main" id="{64E7EBEA-F0A5-1ED1-104F-80B259869938}"/>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8AD46F6E-CB0C-675C-D66D-7EBBB26FFCC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4A7B40A-6727-5AF5-DCF9-3A183BB5771A}"/>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ECB2AF3-728D-E3C5-CCFC-1380FBD85418}"/>
              </a:ext>
            </a:extLst>
          </p:cNvPr>
          <p:cNvPicPr>
            <a:picLocks noChangeAspect="1"/>
          </p:cNvPicPr>
          <p:nvPr/>
        </p:nvPicPr>
        <p:blipFill>
          <a:blip r:embed="rId2"/>
          <a:stretch>
            <a:fillRect/>
          </a:stretch>
        </p:blipFill>
        <p:spPr>
          <a:xfrm>
            <a:off x="6718852" y="1923003"/>
            <a:ext cx="4726322" cy="696830"/>
          </a:xfrm>
          <a:prstGeom prst="rect">
            <a:avLst/>
          </a:prstGeom>
        </p:spPr>
      </p:pic>
      <p:pic>
        <p:nvPicPr>
          <p:cNvPr id="1026" name="Picture 2">
            <a:extLst>
              <a:ext uri="{FF2B5EF4-FFF2-40B4-BE49-F238E27FC236}">
                <a16:creationId xmlns:a16="http://schemas.microsoft.com/office/drawing/2014/main" id="{A70EEC6D-8070-D18D-877A-8BE2E3747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20" y="2845603"/>
            <a:ext cx="4391704" cy="312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9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A39A-10F4-EAF5-8230-91A75D85BEB5}"/>
              </a:ext>
            </a:extLst>
          </p:cNvPr>
          <p:cNvSpPr>
            <a:spLocks noGrp="1"/>
          </p:cNvSpPr>
          <p:nvPr>
            <p:ph type="title"/>
          </p:nvPr>
        </p:nvSpPr>
        <p:spPr/>
        <p:txBody>
          <a:bodyPr/>
          <a:lstStyle/>
          <a:p>
            <a:r>
              <a:rPr lang="en-PH" dirty="0"/>
              <a:t>Additional Links</a:t>
            </a:r>
          </a:p>
        </p:txBody>
      </p:sp>
      <p:sp>
        <p:nvSpPr>
          <p:cNvPr id="3" name="Content Placeholder 2">
            <a:extLst>
              <a:ext uri="{FF2B5EF4-FFF2-40B4-BE49-F238E27FC236}">
                <a16:creationId xmlns:a16="http://schemas.microsoft.com/office/drawing/2014/main" id="{0DE144CF-60F6-21C6-1282-C7C285F50B3F}"/>
              </a:ext>
            </a:extLst>
          </p:cNvPr>
          <p:cNvSpPr>
            <a:spLocks noGrp="1"/>
          </p:cNvSpPr>
          <p:nvPr>
            <p:ph idx="1"/>
          </p:nvPr>
        </p:nvSpPr>
        <p:spPr/>
        <p:txBody>
          <a:bodyPr/>
          <a:lstStyle/>
          <a:p>
            <a:r>
              <a:rPr lang="en-PH" dirty="0"/>
              <a:t>OpenGL Viewing</a:t>
            </a:r>
          </a:p>
          <a:p>
            <a:pPr lvl="1"/>
            <a:r>
              <a:rPr lang="en-PH" dirty="0">
                <a:hlinkClick r:id="rId2"/>
              </a:rPr>
              <a:t>https://cs.brynmawr.edu/Courses/cs312/fall2010/lectures/gl_04.pdf</a:t>
            </a:r>
            <a:endParaRPr lang="en-PH" dirty="0"/>
          </a:p>
          <a:p>
            <a:r>
              <a:rPr lang="en-PH" dirty="0"/>
              <a:t>OpenGL Inputs</a:t>
            </a:r>
          </a:p>
          <a:p>
            <a:pPr lvl="1"/>
            <a:r>
              <a:rPr lang="en-PH" dirty="0">
                <a:hlinkClick r:id="rId3"/>
              </a:rPr>
              <a:t>https://www.lighthouse3d.com/tutorials/glut-tutorial/keyboard/</a:t>
            </a:r>
            <a:endParaRPr lang="en-PH" dirty="0"/>
          </a:p>
          <a:p>
            <a:pPr lvl="1"/>
            <a:endParaRPr lang="en-PH" dirty="0"/>
          </a:p>
        </p:txBody>
      </p:sp>
      <p:sp>
        <p:nvSpPr>
          <p:cNvPr id="4" name="Slide Number Placeholder 3">
            <a:extLst>
              <a:ext uri="{FF2B5EF4-FFF2-40B4-BE49-F238E27FC236}">
                <a16:creationId xmlns:a16="http://schemas.microsoft.com/office/drawing/2014/main" id="{EA46DB0E-F288-9368-DC0B-788C1184D075}"/>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882745F1-D79A-B37B-B6A5-D26A24A3BDB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96B18F8-8878-AB88-6930-C2585185709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82945704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{87C2EE09-8F71-4A7C-B5C0-A875B5DFFA3C}tf11429527_win32</Template>
  <TotalTime>388</TotalTime>
  <Words>478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Karla</vt:lpstr>
      <vt:lpstr>Univers Condensed Light</vt:lpstr>
      <vt:lpstr>Office Theme</vt:lpstr>
      <vt:lpstr>OpenGL Inputs and Camera</vt:lpstr>
      <vt:lpstr>GLUT Callbacks</vt:lpstr>
      <vt:lpstr>glutKeyboardFunc</vt:lpstr>
      <vt:lpstr>glutSpecialFunc</vt:lpstr>
      <vt:lpstr>GLUT_KEY</vt:lpstr>
      <vt:lpstr>PowerPoint Presentation</vt:lpstr>
      <vt:lpstr>The LookAt Function</vt:lpstr>
      <vt:lpstr>Additional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Inputs and Camera</dc:title>
  <dc:creator>BUKSUCOT000405</dc:creator>
  <cp:lastModifiedBy>BUKSUCOT000405</cp:lastModifiedBy>
  <cp:revision>8</cp:revision>
  <dcterms:created xsi:type="dcterms:W3CDTF">2022-11-14T05:16:48Z</dcterms:created>
  <dcterms:modified xsi:type="dcterms:W3CDTF">2022-11-15T05:51:13Z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