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722" r:id="rId2"/>
    <p:sldId id="726" r:id="rId3"/>
    <p:sldId id="727" r:id="rId4"/>
    <p:sldId id="728" r:id="rId5"/>
    <p:sldId id="729" r:id="rId6"/>
    <p:sldId id="730" r:id="rId7"/>
    <p:sldId id="733" r:id="rId8"/>
    <p:sldId id="725" r:id="rId9"/>
    <p:sldId id="737" r:id="rId10"/>
    <p:sldId id="738" r:id="rId11"/>
    <p:sldId id="747" r:id="rId12"/>
    <p:sldId id="731" r:id="rId13"/>
    <p:sldId id="750" r:id="rId14"/>
    <p:sldId id="748" r:id="rId15"/>
    <p:sldId id="742" r:id="rId16"/>
    <p:sldId id="743" r:id="rId17"/>
    <p:sldId id="752" r:id="rId18"/>
    <p:sldId id="749" r:id="rId19"/>
    <p:sldId id="7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n Byung Hoon" initials="ABH" lastIdx="3" clrIdx="0">
    <p:extLst>
      <p:ext uri="{19B8F6BF-5375-455C-9EA6-DF929625EA0E}">
        <p15:presenceInfo xmlns:p15="http://schemas.microsoft.com/office/powerpoint/2012/main" userId="aa857a89edfb79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1FF"/>
    <a:srgbClr val="FF0000"/>
    <a:srgbClr val="FF6600"/>
    <a:srgbClr val="B69BF2"/>
    <a:srgbClr val="F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5"/>
    <p:restoredTop sz="76918"/>
  </p:normalViewPr>
  <p:slideViewPr>
    <p:cSldViewPr snapToGrid="0" snapToObjects="1">
      <p:cViewPr>
        <p:scale>
          <a:sx n="104" d="100"/>
          <a:sy n="104" d="100"/>
        </p:scale>
        <p:origin x="2176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38BE-A718-8B4B-B75F-69ACBCFE3EC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7794B-2C66-A145-94F5-4040E3FC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0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6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6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56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7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Modeling at PE level: Managing the availability for different types of architectures, and having a generic way of describing them</a:t>
            </a:r>
          </a:p>
          <a:p>
            <a:r>
              <a:rPr lang="en-US" dirty="0"/>
              <a:t>- Dummy instructions vs not…</a:t>
            </a:r>
          </a:p>
          <a:p>
            <a:endParaRPr lang="en-US" dirty="0"/>
          </a:p>
          <a:p>
            <a:r>
              <a:rPr lang="en-US" b="1" dirty="0"/>
              <a:t>TODO</a:t>
            </a:r>
          </a:p>
          <a:p>
            <a:r>
              <a:rPr lang="en-US" dirty="0"/>
              <a:t>Precision, Value Range</a:t>
            </a:r>
          </a:p>
          <a:p>
            <a:r>
              <a:rPr lang="en-US" dirty="0"/>
              <a:t>Communication nodes may complicate?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50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2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7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35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3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ALTERNATIVE</a:t>
            </a:r>
            <a:r>
              <a:rPr lang="en-US" dirty="0"/>
              <a:t>: Parameters in the initialization (e.g., name=, capacity=…)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6BD14-B8FB-4132-90DE-3A4A99E251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6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F25A-5D9D-104A-88E9-BDE69211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6A5CC-7AC4-4A48-B7E7-75B617816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33D1-4345-B04A-B3CA-A6D6C0E0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F75E-0510-4A4C-88BA-1BCB546A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C584-4FE3-D347-A6DC-4FEEFB46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C831-98F3-B644-AFCC-21B4538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A2AC4-FAF3-CA40-BA76-1A0F701C5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C0EC4-DF50-8E43-8F31-5D2E931F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5731-0ADD-5F4E-8840-88C4697E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BD46-88D1-2646-A7D7-82D202C9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ED558-2399-7A49-8BD9-3E18C619E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20B09-179B-F748-B480-2E067407A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EB09-746E-6143-AC98-8AD5AA6D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3303-2A5F-6F46-947E-FF00032A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3B13-C1BC-F148-86C4-E5093B66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A003-7D71-2A46-B2B4-9A66B556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B35E-1FAC-6D40-B5C1-A07FA2B9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98D2-4F51-ED41-A58E-F882E834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6A0-8875-174D-9232-4165444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039E-22C1-FB4E-9AD0-CAC804F1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9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3D80-3053-9148-A60D-9ED1D87A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515D-C607-FC43-B183-F3684A94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4BC5-1924-F54A-AF80-50FC11EC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E495-EF54-1845-8F93-51AB9494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21AF-7347-AD40-AB13-3FB2044A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44B6-8CDD-4746-936F-F47F9270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D97E-5C23-7743-9F52-61C78595C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43A5A-08E1-D24B-865D-21B9054FC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D598-CE76-C541-97E6-2B5ADB0D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F7883-4F02-E84A-929C-2BBA270A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62A35-84EE-5E4D-88B5-48C4DBD1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3CE4-1C32-E74D-99BD-DCC3C5E0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3CAC3-6F6F-A14F-9795-83D6A582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D11EE-47A5-1541-B537-C8EBB356A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DE429-40D9-F84C-8228-F9530A91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D9402-8FA2-3D47-A0A2-F36211741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672A4-6F89-3845-9A14-27520617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FACEB-DE20-1D48-A122-9543AF6E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6C8C9-884B-5048-B293-3F5678F7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D42C-A334-514F-BDA4-E2B4D8E7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3828-03D9-FD43-8071-089DF3B1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85D9-7F9D-2C4F-B395-9161F5E9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26117-6CD7-C64B-B9A8-A3734E8D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A3D90-E064-BA46-B7E0-01F2CF17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4CAF5-3FB0-A74B-814F-4FA1E3F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8A221-A793-F44D-B9F8-68CB66C2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E7F6-0BA7-9943-85E1-B5292171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84B7-F9A3-774A-8BA4-E03DE604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8374-1EE4-534C-96BD-327D0C45E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5A89E-99D3-CE46-9A0E-B68D3D99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CD3C9-BFF6-7742-92DC-71EDC1B1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12DCA-EB8A-0545-ADD9-1E0084AF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EE90-99D1-8441-8F7E-3DBFE8CA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FEB2F-7818-E94E-9347-C9FA703B1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F07-8C05-2C4A-87CF-6C6FA478D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5993F-E28D-724C-895C-F3D7DEC6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B37-681C-3F48-AA16-C576CAB6D4F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46215-91AA-3240-83AA-4200AE12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A7980-DAFF-3E4E-AE90-D1A6E764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A7FE5-8979-C44B-BDDF-E9FD997D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8ED7B-25EE-6F41-8F58-98AE33C66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368E-3211-D44F-8C6B-2EB1CAB61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EEB37-681C-3F48-AA16-C576CAB6D4F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FCD5-01D6-5A47-882C-A327F660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9DA8-F533-6645-BFF3-B8B6F523D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EEEC-4AF6-0541-8177-0A652690A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4760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4760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2A4E69-D05A-8B48-89BD-BC8FDD578ABF}"/>
              </a:ext>
            </a:extLst>
          </p:cNvPr>
          <p:cNvSpPr txBox="1"/>
          <p:nvPr/>
        </p:nvSpPr>
        <p:spPr>
          <a:xfrm>
            <a:off x="3868274" y="5465868"/>
            <a:ext cx="4092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  <a:endParaRPr lang="en-US" sz="2400" b="1" dirty="0">
              <a:solidFill>
                <a:srgbClr val="4041FF"/>
              </a:solidFill>
            </a:endParaRP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4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Construct for Compute/Storage/Communication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1781274" y="5465868"/>
            <a:ext cx="8711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Different Constructs</a:t>
            </a:r>
            <a:r>
              <a:rPr lang="en-US" sz="2400" b="1" dirty="0"/>
              <a:t> </a:t>
            </a:r>
            <a:r>
              <a:rPr lang="en-US" sz="2400" dirty="0"/>
              <a:t>enable</a:t>
            </a:r>
          </a:p>
          <a:p>
            <a:pPr algn="ctr"/>
            <a:r>
              <a:rPr lang="en-US" sz="2400" b="1" dirty="0">
                <a:solidFill>
                  <a:srgbClr val="4041FF"/>
                </a:solidFill>
              </a:rPr>
              <a:t>Representing Different Types of Compute/Storage/Communication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D7306-AB48-8541-B570-0F408966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218" y="2299224"/>
            <a:ext cx="4603252" cy="2896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02238D-DB91-9D43-B8A6-8CCE6E5A5530}"/>
              </a:ext>
            </a:extLst>
          </p:cNvPr>
          <p:cNvSpPr txBox="1"/>
          <p:nvPr/>
        </p:nvSpPr>
        <p:spPr>
          <a:xfrm>
            <a:off x="289655" y="906601"/>
            <a:ext cx="962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“Systolic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sys_array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components/nodes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communication/edges</a:t>
            </a:r>
          </a:p>
          <a:p>
            <a:r>
              <a:rPr lang="en-US" dirty="0"/>
              <a:t>	</a:t>
            </a:r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b="1" dirty="0"/>
              <a:t>	… </a:t>
            </a:r>
            <a:r>
              <a:rPr lang="en-US" dirty="0"/>
              <a:t>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7BB5FD-FEE1-D34B-8E58-FE2DB1C9933F}"/>
              </a:ext>
            </a:extLst>
          </p:cNvPr>
          <p:cNvSpPr txBox="1"/>
          <p:nvPr/>
        </p:nvSpPr>
        <p:spPr>
          <a:xfrm>
            <a:off x="7483602" y="195259"/>
            <a:ext cx="4384623" cy="9339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800" b="1" dirty="0">
                <a:ea typeface="Calibri" charset="0"/>
                <a:cs typeface="Calibri" charset="0"/>
              </a:rPr>
              <a:t>Construct for different types of nodes (Compute/Storage)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3AF3F7-AD8A-D644-845E-993044624AC0}"/>
              </a:ext>
            </a:extLst>
          </p:cNvPr>
          <p:cNvSpPr txBox="1"/>
          <p:nvPr/>
        </p:nvSpPr>
        <p:spPr>
          <a:xfrm>
            <a:off x="7483601" y="1393362"/>
            <a:ext cx="4430034" cy="503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800" b="1" dirty="0">
                <a:ea typeface="Calibri" charset="0"/>
                <a:cs typeface="Calibri" charset="0"/>
              </a:rPr>
              <a:t>Construct for Communication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D4A71-6E3A-E641-997C-D803B18272F4}"/>
              </a:ext>
            </a:extLst>
          </p:cNvPr>
          <p:cNvSpPr/>
          <p:nvPr/>
        </p:nvSpPr>
        <p:spPr>
          <a:xfrm>
            <a:off x="1742303" y="1779373"/>
            <a:ext cx="1847335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E6FB2-E84A-5E48-876A-3EB426D3E0D5}"/>
              </a:ext>
            </a:extLst>
          </p:cNvPr>
          <p:cNvSpPr/>
          <p:nvPr/>
        </p:nvSpPr>
        <p:spPr>
          <a:xfrm>
            <a:off x="1742304" y="2586680"/>
            <a:ext cx="1705232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9E4739-0319-FB41-9E31-00BF5C91A86D}"/>
              </a:ext>
            </a:extLst>
          </p:cNvPr>
          <p:cNvSpPr/>
          <p:nvPr/>
        </p:nvSpPr>
        <p:spPr>
          <a:xfrm>
            <a:off x="1229741" y="4782977"/>
            <a:ext cx="4449540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9204D7-58F6-944E-8323-4CBBEBFE6022}"/>
              </a:ext>
            </a:extLst>
          </p:cNvPr>
          <p:cNvCxnSpPr>
            <a:cxnSpLocks/>
            <a:stCxn id="14" idx="1"/>
            <a:endCxn id="2" idx="3"/>
          </p:cNvCxnSpPr>
          <p:nvPr/>
        </p:nvCxnSpPr>
        <p:spPr>
          <a:xfrm flipH="1">
            <a:off x="3589638" y="662214"/>
            <a:ext cx="3893964" cy="127161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C856EE-215F-884B-B989-0CC4E2EE6D43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3447536" y="662214"/>
            <a:ext cx="4036066" cy="207892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95DA7F-20E2-224A-9DE8-B80A89DFBAE1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5679281" y="1644874"/>
            <a:ext cx="1804320" cy="329256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4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Deeper Look into Architecture Nodes and 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2238D-DB91-9D43-B8A6-8CCE6E5A5530}"/>
              </a:ext>
            </a:extLst>
          </p:cNvPr>
          <p:cNvSpPr txBox="1"/>
          <p:nvPr/>
        </p:nvSpPr>
        <p:spPr>
          <a:xfrm>
            <a:off x="289655" y="906601"/>
            <a:ext cx="962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“Systolic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sys_array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components/nodes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communication/edges</a:t>
            </a:r>
          </a:p>
          <a:p>
            <a:r>
              <a:rPr lang="en-US" dirty="0"/>
              <a:t>	</a:t>
            </a:r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b="1" dirty="0"/>
              <a:t>	… </a:t>
            </a:r>
            <a:r>
              <a:rPr lang="en-US" dirty="0"/>
              <a:t>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E6FB2-E84A-5E48-876A-3EB426D3E0D5}"/>
              </a:ext>
            </a:extLst>
          </p:cNvPr>
          <p:cNvSpPr/>
          <p:nvPr/>
        </p:nvSpPr>
        <p:spPr>
          <a:xfrm>
            <a:off x="1229741" y="2025094"/>
            <a:ext cx="5301688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B2129-15E2-5143-9F17-98CDEE3F9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12953">
            <a:off x="1914715" y="1735707"/>
            <a:ext cx="1360409" cy="13562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AD58D1-FF5D-9D47-946F-D4E7D89EE27C}"/>
              </a:ext>
            </a:extLst>
          </p:cNvPr>
          <p:cNvSpPr/>
          <p:nvPr/>
        </p:nvSpPr>
        <p:spPr>
          <a:xfrm>
            <a:off x="1229741" y="2876556"/>
            <a:ext cx="5301688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5D2AD1-267C-BD49-907C-28DC2ADBE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12953">
            <a:off x="1914715" y="2587169"/>
            <a:ext cx="1360409" cy="13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9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Architecture Nodes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1742321" y="5465868"/>
            <a:ext cx="8789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Attributes in Architecture Nodes </a:t>
            </a:r>
            <a:r>
              <a:rPr lang="en-US" sz="2400" dirty="0"/>
              <a:t>(e.g., </a:t>
            </a:r>
            <a:r>
              <a:rPr lang="en-US" sz="2400" b="1" dirty="0" err="1"/>
              <a:t>StorageNode</a:t>
            </a:r>
            <a:r>
              <a:rPr lang="en-US" sz="2400" dirty="0"/>
              <a:t>, </a:t>
            </a:r>
            <a:r>
              <a:rPr lang="en-US" sz="2400" b="1" dirty="0" err="1"/>
              <a:t>ComputeNode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can be specified using </a:t>
            </a:r>
            <a:r>
              <a:rPr lang="en-US" sz="2400" b="1" dirty="0">
                <a:solidFill>
                  <a:srgbClr val="00B050"/>
                </a:solidFill>
              </a:rPr>
              <a:t>Predefined Functions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A3AF98-4B9F-EF4E-AE58-49D6AA43D892}"/>
              </a:ext>
            </a:extLst>
          </p:cNvPr>
          <p:cNvSpPr txBox="1"/>
          <p:nvPr/>
        </p:nvSpPr>
        <p:spPr>
          <a:xfrm>
            <a:off x="6567331" y="906601"/>
            <a:ext cx="5398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wbuf.set_size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WBUF_SIZE</a:t>
            </a:r>
            <a:r>
              <a:rPr lang="en-US" dirty="0"/>
              <a:t>) 	</a:t>
            </a:r>
            <a:r>
              <a:rPr lang="en-US" dirty="0" err="1"/>
              <a:t>wbuf.set_input_ports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N_INPUT_PORTS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wbuf.set_output_ports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N_OUTPUT_PORTS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wbuf.set_read_bw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WBUF_READ_BW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wbuf.set_write_bw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WBUF_WRITE_BW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wbuf.set_access_type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“RAM”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</a:rPr>
              <a:t># ”FIFO”, …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“Read”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wbuf.add_capability</a:t>
            </a:r>
            <a:r>
              <a:rPr lang="en-US" dirty="0"/>
              <a:t>(</a:t>
            </a:r>
            <a:r>
              <a:rPr lang="en-US" dirty="0" err="1"/>
              <a:t>rd</a:t>
            </a:r>
            <a:r>
              <a:rPr lang="en-US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050D74-D313-1F46-8E8A-45D58B26CC84}"/>
              </a:ext>
            </a:extLst>
          </p:cNvPr>
          <p:cNvSpPr/>
          <p:nvPr/>
        </p:nvSpPr>
        <p:spPr>
          <a:xfrm>
            <a:off x="7507417" y="1745673"/>
            <a:ext cx="4042903" cy="17100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FD81A-0A75-A449-9E29-30AD7CB24C90}"/>
              </a:ext>
            </a:extLst>
          </p:cNvPr>
          <p:cNvSpPr txBox="1"/>
          <p:nvPr/>
        </p:nvSpPr>
        <p:spPr>
          <a:xfrm>
            <a:off x="289655" y="906601"/>
            <a:ext cx="6277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b="1" dirty="0">
                <a:solidFill>
                  <a:srgbClr val="00B050"/>
                </a:solidFill>
              </a:rPr>
              <a:t>	# (custom)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  <a:endParaRPr lang="en-US" dirty="0"/>
          </a:p>
          <a:p>
            <a:r>
              <a:rPr lang="en-US" dirty="0"/>
              <a:t>	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pe_array.add_capability</a:t>
            </a:r>
            <a:r>
              <a:rPr lang="en-US" dirty="0"/>
              <a:t>(mm)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0C54D-4E19-5A43-8A0C-8CB858A63993}"/>
              </a:ext>
            </a:extLst>
          </p:cNvPr>
          <p:cNvSpPr/>
          <p:nvPr/>
        </p:nvSpPr>
        <p:spPr>
          <a:xfrm>
            <a:off x="1231996" y="1763936"/>
            <a:ext cx="4751755" cy="6111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Architecture Nodes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3298297" y="5465868"/>
            <a:ext cx="5677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Capabilities </a:t>
            </a:r>
            <a:r>
              <a:rPr lang="en-US" sz="2400" dirty="0"/>
              <a:t>of different </a:t>
            </a:r>
            <a:r>
              <a:rPr lang="en-US" sz="2400" b="1" dirty="0"/>
              <a:t>Architecture Nodes</a:t>
            </a:r>
            <a:endParaRPr lang="en-US" sz="2400" dirty="0"/>
          </a:p>
          <a:p>
            <a:pPr algn="ctr"/>
            <a:r>
              <a:rPr lang="en-US" sz="2400" dirty="0"/>
              <a:t>can be </a:t>
            </a:r>
            <a:r>
              <a:rPr lang="en-US" sz="2400" b="1" dirty="0">
                <a:solidFill>
                  <a:srgbClr val="00B050"/>
                </a:solidFill>
              </a:rPr>
              <a:t>Listed within Each Compute/Storage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928F8-3E68-2E42-8C5F-00FD92BC68B8}"/>
              </a:ext>
            </a:extLst>
          </p:cNvPr>
          <p:cNvSpPr txBox="1"/>
          <p:nvPr/>
        </p:nvSpPr>
        <p:spPr>
          <a:xfrm>
            <a:off x="6567331" y="906601"/>
            <a:ext cx="5398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wbuf.set_size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WBUF_SIZE</a:t>
            </a:r>
            <a:r>
              <a:rPr lang="en-US" dirty="0"/>
              <a:t>) 	</a:t>
            </a:r>
            <a:r>
              <a:rPr lang="en-US" dirty="0" err="1"/>
              <a:t>wbuf.set_input_ports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N_INPUT_PORTS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wbuf.set_output_ports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N_OUTPUT_PORTS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wbuf.set_read_bw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WBUF_READ_BW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wbuf.set_write_bw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WBUF_WRITE_BW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wbuf.set_access_type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“RAM”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</a:rPr>
              <a:t># ”FIFO”, …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“Read”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wbuf.add_capability</a:t>
            </a:r>
            <a:r>
              <a:rPr lang="en-US" dirty="0"/>
              <a:t>(</a:t>
            </a:r>
            <a:r>
              <a:rPr lang="en-US" dirty="0" err="1"/>
              <a:t>rd</a:t>
            </a:r>
            <a:r>
              <a:rPr lang="en-US" dirty="0"/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6EA318-C345-0544-B5A8-8803050BBF3A}"/>
              </a:ext>
            </a:extLst>
          </p:cNvPr>
          <p:cNvSpPr/>
          <p:nvPr/>
        </p:nvSpPr>
        <p:spPr>
          <a:xfrm>
            <a:off x="7507417" y="3967266"/>
            <a:ext cx="4042903" cy="11400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2B45B-BBDF-624D-A811-EE6E0A8EA825}"/>
              </a:ext>
            </a:extLst>
          </p:cNvPr>
          <p:cNvSpPr txBox="1"/>
          <p:nvPr/>
        </p:nvSpPr>
        <p:spPr>
          <a:xfrm>
            <a:off x="289655" y="906601"/>
            <a:ext cx="6277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b="1" dirty="0">
                <a:solidFill>
                  <a:srgbClr val="00B050"/>
                </a:solidFill>
              </a:rPr>
              <a:t>	# (custom)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  <a:endParaRPr lang="en-US" dirty="0"/>
          </a:p>
          <a:p>
            <a:r>
              <a:rPr lang="en-US" dirty="0"/>
              <a:t>	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pe_array.add_capability</a:t>
            </a:r>
            <a:r>
              <a:rPr lang="en-US" dirty="0"/>
              <a:t>(mm)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596DB-F513-214B-A46C-67C8BD2091BB}"/>
              </a:ext>
            </a:extLst>
          </p:cNvPr>
          <p:cNvSpPr/>
          <p:nvPr/>
        </p:nvSpPr>
        <p:spPr>
          <a:xfrm>
            <a:off x="1231996" y="2874553"/>
            <a:ext cx="5232416" cy="11400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7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Deeper Look into Each Capability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0A15E-4934-EC4A-91D4-7DAA03DEDEF4}"/>
              </a:ext>
            </a:extLst>
          </p:cNvPr>
          <p:cNvSpPr txBox="1"/>
          <p:nvPr/>
        </p:nvSpPr>
        <p:spPr>
          <a:xfrm>
            <a:off x="6567331" y="906601"/>
            <a:ext cx="5398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wbuf.set_size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WBUF_SIZE</a:t>
            </a:r>
            <a:r>
              <a:rPr lang="en-US" dirty="0"/>
              <a:t>) 	</a:t>
            </a:r>
            <a:r>
              <a:rPr lang="en-US" dirty="0" err="1"/>
              <a:t>wbuf.set_input_ports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N_INPUT_PORTS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wbuf.set_output_ports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N_OUTPUT_PORTS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wbuf.set_read_bw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WBUF_READ_BW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wbuf.set_write_bw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WBUF_WRITE_BW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wbuf.set_access_type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“RAM”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</a:rPr>
              <a:t># ”FIFO”, …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“Read”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wbuf.add_capability</a:t>
            </a:r>
            <a:r>
              <a:rPr lang="en-US" dirty="0"/>
              <a:t>(</a:t>
            </a:r>
            <a:r>
              <a:rPr lang="en-US" dirty="0" err="1"/>
              <a:t>rd</a:t>
            </a:r>
            <a:r>
              <a:rPr lang="en-US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AFB982-42C9-B546-AE9D-E8AA41AB8D90}"/>
              </a:ext>
            </a:extLst>
          </p:cNvPr>
          <p:cNvSpPr/>
          <p:nvPr/>
        </p:nvSpPr>
        <p:spPr>
          <a:xfrm>
            <a:off x="1242749" y="3143560"/>
            <a:ext cx="3936025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57793DB-2247-7F41-96A5-163D1DB2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12953">
            <a:off x="1950723" y="2883444"/>
            <a:ext cx="1360409" cy="1356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1CA4DD-69CF-F741-BD52-2D2DA72824D2}"/>
              </a:ext>
            </a:extLst>
          </p:cNvPr>
          <p:cNvSpPr txBox="1"/>
          <p:nvPr/>
        </p:nvSpPr>
        <p:spPr>
          <a:xfrm>
            <a:off x="289655" y="906601"/>
            <a:ext cx="6277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b="1" dirty="0">
                <a:solidFill>
                  <a:srgbClr val="00B050"/>
                </a:solidFill>
              </a:rPr>
              <a:t>	# (custom)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pe_array.set_attr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	# list of capabilities</a:t>
            </a:r>
            <a:endParaRPr lang="en-US" dirty="0"/>
          </a:p>
          <a:p>
            <a:r>
              <a:rPr lang="en-US" dirty="0"/>
              <a:t>	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pe_array.add_capability</a:t>
            </a:r>
            <a:r>
              <a:rPr lang="en-US" dirty="0"/>
              <a:t>(mm)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5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Capability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1946608" y="5465868"/>
            <a:ext cx="8381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add_input</a:t>
            </a:r>
            <a:r>
              <a:rPr lang="en-US" sz="2400" dirty="0"/>
              <a:t> can be used to describe the </a:t>
            </a:r>
            <a:r>
              <a:rPr lang="en-US" sz="2400" b="1" dirty="0">
                <a:solidFill>
                  <a:srgbClr val="4041FF"/>
                </a:solidFill>
              </a:rPr>
              <a:t>Input Data</a:t>
            </a:r>
          </a:p>
          <a:p>
            <a:pPr algn="ctr"/>
            <a:r>
              <a:rPr lang="en-US" sz="2400" dirty="0"/>
              <a:t>It is also possible to define </a:t>
            </a:r>
            <a:r>
              <a:rPr lang="en-US" sz="2400" b="1" dirty="0">
                <a:solidFill>
                  <a:srgbClr val="00B050"/>
                </a:solidFill>
              </a:rPr>
              <a:t>Sources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Dimensions of Each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808A6-58BE-1647-BFB9-8CB68661AE1A}"/>
              </a:ext>
            </a:extLst>
          </p:cNvPr>
          <p:cNvSpPr txBox="1"/>
          <p:nvPr/>
        </p:nvSpPr>
        <p:spPr>
          <a:xfrm>
            <a:off x="289654" y="906601"/>
            <a:ext cx="114528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# capabilities</a:t>
            </a:r>
          </a:p>
          <a:p>
            <a:r>
              <a:rPr lang="en-US" dirty="0"/>
              <a:t>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# input/output</a:t>
            </a:r>
            <a:endParaRPr lang="en-US" b="1" dirty="0"/>
          </a:p>
          <a:p>
            <a:r>
              <a:rPr lang="en-US" dirty="0" err="1"/>
              <a:t>mm.add_input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ifmap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dirty="0"/>
              <a:t>=[</a:t>
            </a:r>
            <a:r>
              <a:rPr lang="en-US" dirty="0" err="1"/>
              <a:t>sys_array.get_node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“IBUF”</a:t>
            </a:r>
            <a:r>
              <a:rPr lang="en-US" dirty="0"/>
              <a:t>)],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             dims</a:t>
            </a:r>
            <a:r>
              <a:rPr lang="en-US" dirty="0"/>
              <a:t>={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“b”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)), </a:t>
            </a:r>
          </a:p>
          <a:p>
            <a:r>
              <a:rPr lang="en-US" dirty="0"/>
              <a:t>	 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“x”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hag.inf</a:t>
            </a:r>
            <a:r>
              <a:rPr lang="en-US" dirty="0"/>
              <a:t>)})</a:t>
            </a:r>
            <a:endParaRPr lang="en-US" b="1" dirty="0"/>
          </a:p>
          <a:p>
            <a:r>
              <a:rPr lang="en-US" dirty="0" err="1"/>
              <a:t>mm.add_input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“weight”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dirty="0"/>
              <a:t>=[</a:t>
            </a:r>
            <a:r>
              <a:rPr lang="en-US" dirty="0" err="1"/>
              <a:t>sys_array.get_node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)])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          dims</a:t>
            </a:r>
            <a:r>
              <a:rPr lang="en-US" dirty="0"/>
              <a:t>={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“x”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hag.inf</a:t>
            </a:r>
            <a:r>
              <a:rPr lang="en-US" dirty="0"/>
              <a:t>),</a:t>
            </a:r>
          </a:p>
          <a:p>
            <a:r>
              <a:rPr lang="en-US" dirty="0"/>
              <a:t>	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“y”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)})</a:t>
            </a:r>
            <a:endParaRPr lang="en-US" b="1" dirty="0"/>
          </a:p>
          <a:p>
            <a:r>
              <a:rPr lang="en-US" dirty="0" err="1"/>
              <a:t>mm.add_output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ofmap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dst</a:t>
            </a:r>
            <a:r>
              <a:rPr lang="en-US" dirty="0"/>
              <a:t>=[</a:t>
            </a:r>
            <a:r>
              <a:rPr lang="en-US" dirty="0" err="1"/>
              <a:t>sys_array.get_node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“OBUF”</a:t>
            </a:r>
            <a:r>
              <a:rPr lang="en-US" dirty="0"/>
              <a:t>)])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             dims</a:t>
            </a:r>
            <a:r>
              <a:rPr lang="en-US" dirty="0"/>
              <a:t>={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“b”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)), </a:t>
            </a:r>
          </a:p>
          <a:p>
            <a:r>
              <a:rPr lang="en-US" dirty="0"/>
              <a:t>	   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“y”</a:t>
            </a:r>
            <a:r>
              <a:rPr lang="en-US" dirty="0"/>
              <a:t>: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)})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 latency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D349A-74F4-7247-9503-8AA2AA0CE984}"/>
              </a:ext>
            </a:extLst>
          </p:cNvPr>
          <p:cNvSpPr txBox="1"/>
          <p:nvPr/>
        </p:nvSpPr>
        <p:spPr>
          <a:xfrm>
            <a:off x="6695495" y="13796"/>
            <a:ext cx="549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</a:t>
            </a:r>
            <a:r>
              <a:rPr lang="en-US" b="1" dirty="0" err="1"/>
              <a:t>MatrixMatrixMul</a:t>
            </a:r>
            <a:r>
              <a:rPr lang="en-US" b="1" dirty="0"/>
              <a:t> here is entire GEMM operation</a:t>
            </a:r>
          </a:p>
          <a:p>
            <a:r>
              <a:rPr lang="en-US" b="1" dirty="0"/>
              <a:t>   Similar to the </a:t>
            </a:r>
            <a:r>
              <a:rPr lang="en-US" b="1" dirty="0" err="1"/>
              <a:t>MatrixMultiply</a:t>
            </a:r>
            <a:r>
              <a:rPr lang="en-US" b="1" dirty="0"/>
              <a:t> instruction in </a:t>
            </a:r>
            <a:r>
              <a:rPr lang="en-US" b="1" dirty="0">
                <a:hlinkClick r:id="rId3"/>
              </a:rPr>
              <a:t>TPU paper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286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Capability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808A6-58BE-1647-BFB9-8CB68661AE1A}"/>
              </a:ext>
            </a:extLst>
          </p:cNvPr>
          <p:cNvSpPr txBox="1"/>
          <p:nvPr/>
        </p:nvSpPr>
        <p:spPr>
          <a:xfrm>
            <a:off x="289654" y="906601"/>
            <a:ext cx="11452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# capabilities</a:t>
            </a:r>
          </a:p>
          <a:p>
            <a:r>
              <a:rPr lang="en-US" dirty="0"/>
              <a:t>mm = </a:t>
            </a:r>
            <a:r>
              <a:rPr lang="en-US" b="1" dirty="0" err="1"/>
              <a:t>hag.Capability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MatrixMatrixMul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 input/output</a:t>
            </a:r>
          </a:p>
          <a:p>
            <a:r>
              <a:rPr lang="en-US" b="1" dirty="0">
                <a:solidFill>
                  <a:srgbClr val="00B050"/>
                </a:solidFill>
              </a:rPr>
              <a:t># latency</a:t>
            </a:r>
            <a:endParaRPr lang="en-US" b="1" dirty="0"/>
          </a:p>
          <a:p>
            <a:r>
              <a:rPr lang="en-US" dirty="0" err="1"/>
              <a:t>mm.set_latency</a:t>
            </a:r>
            <a:r>
              <a:rPr lang="en-US" dirty="0"/>
              <a:t>(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lambda</a:t>
            </a:r>
            <a:r>
              <a:rPr lang="en-US" dirty="0"/>
              <a:t> </a:t>
            </a:r>
            <a:r>
              <a:rPr lang="en-US" dirty="0" err="1"/>
              <a:t>b,x,y</a:t>
            </a:r>
            <a:r>
              <a:rPr lang="en-US" dirty="0"/>
              <a:t>: </a:t>
            </a:r>
            <a:r>
              <a:rPr lang="en-US" b="1" dirty="0">
                <a:solidFill>
                  <a:srgbClr val="00B0F0"/>
                </a:solidFill>
              </a:rPr>
              <a:t>max</a:t>
            </a:r>
            <a:r>
              <a:rPr lang="en-US" dirty="0"/>
              <a:t>(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array_height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), </a:t>
            </a:r>
          </a:p>
          <a:p>
            <a:r>
              <a:rPr lang="en-US" dirty="0"/>
              <a:t>                                                                </a:t>
            </a:r>
            <a:r>
              <a:rPr lang="en-US" dirty="0" err="1"/>
              <a:t>pe_array.get_attr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array_width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/>
              <a:t>))+x)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2CC07-D397-A44E-9094-2671B1ED25D1}"/>
              </a:ext>
            </a:extLst>
          </p:cNvPr>
          <p:cNvSpPr txBox="1"/>
          <p:nvPr/>
        </p:nvSpPr>
        <p:spPr>
          <a:xfrm>
            <a:off x="1685075" y="5465868"/>
            <a:ext cx="8904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set_latency</a:t>
            </a:r>
            <a:r>
              <a:rPr lang="en-US" sz="2400" dirty="0"/>
              <a:t> can be used to specify the </a:t>
            </a:r>
            <a:r>
              <a:rPr lang="en-US" sz="2400" b="1" dirty="0">
                <a:solidFill>
                  <a:srgbClr val="4041FF"/>
                </a:solidFill>
              </a:rPr>
              <a:t>Latency of the Capability</a:t>
            </a:r>
          </a:p>
          <a:p>
            <a:pPr algn="ctr"/>
            <a:r>
              <a:rPr lang="en-US" sz="2400" dirty="0"/>
              <a:t>It can return a </a:t>
            </a:r>
            <a:r>
              <a:rPr lang="en-US" sz="2400" b="1" dirty="0">
                <a:solidFill>
                  <a:srgbClr val="00B050"/>
                </a:solidFill>
              </a:rPr>
              <a:t>Fixed Cycles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or use </a:t>
            </a:r>
            <a:r>
              <a:rPr lang="en-US" sz="2400" b="1" dirty="0"/>
              <a:t>lambda</a:t>
            </a:r>
            <a:r>
              <a:rPr lang="en-US" sz="2400" dirty="0"/>
              <a:t> to return </a:t>
            </a:r>
            <a:r>
              <a:rPr lang="en-US" sz="2400" b="1" dirty="0">
                <a:solidFill>
                  <a:srgbClr val="00B050"/>
                </a:solidFill>
              </a:rPr>
              <a:t>Cycles </a:t>
            </a:r>
            <a:r>
              <a:rPr lang="en-US" sz="2400" b="1" dirty="0" err="1">
                <a:solidFill>
                  <a:srgbClr val="00B050"/>
                </a:solidFill>
              </a:rPr>
              <a:t>w.r.t</a:t>
            </a:r>
            <a:r>
              <a:rPr lang="en-US" sz="2400" b="1" dirty="0">
                <a:solidFill>
                  <a:srgbClr val="00B050"/>
                </a:solidFill>
              </a:rPr>
              <a:t>.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FC96B-1115-2C4A-AD15-E94C06DB8373}"/>
              </a:ext>
            </a:extLst>
          </p:cNvPr>
          <p:cNvSpPr txBox="1"/>
          <p:nvPr/>
        </p:nvSpPr>
        <p:spPr>
          <a:xfrm>
            <a:off x="6695495" y="13796"/>
            <a:ext cx="549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</a:t>
            </a:r>
            <a:r>
              <a:rPr lang="en-US" b="1" dirty="0" err="1"/>
              <a:t>MatrixMatrixMul</a:t>
            </a:r>
            <a:r>
              <a:rPr lang="en-US" b="1" dirty="0"/>
              <a:t> here is entire GEMM operation</a:t>
            </a:r>
          </a:p>
          <a:p>
            <a:r>
              <a:rPr lang="en-US" b="1" dirty="0"/>
              <a:t>   Similar to the </a:t>
            </a:r>
            <a:r>
              <a:rPr lang="en-US" b="1" dirty="0" err="1"/>
              <a:t>MatrixMultiply</a:t>
            </a:r>
            <a:r>
              <a:rPr lang="en-US" b="1" dirty="0"/>
              <a:t> instruction in </a:t>
            </a:r>
            <a:r>
              <a:rPr lang="en-US" b="1" dirty="0">
                <a:hlinkClick r:id="rId3"/>
              </a:rPr>
              <a:t>TPU paper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659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Deeper Look into Architecture Nodes and 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2238D-DB91-9D43-B8A6-8CCE6E5A5530}"/>
              </a:ext>
            </a:extLst>
          </p:cNvPr>
          <p:cNvSpPr txBox="1"/>
          <p:nvPr/>
        </p:nvSpPr>
        <p:spPr>
          <a:xfrm>
            <a:off x="289655" y="906601"/>
            <a:ext cx="962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“Systolic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sys_array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components/nodes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communication/edges</a:t>
            </a:r>
          </a:p>
          <a:p>
            <a:r>
              <a:rPr lang="en-US" dirty="0"/>
              <a:t>	</a:t>
            </a:r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b="1" dirty="0"/>
              <a:t>	… </a:t>
            </a:r>
            <a:r>
              <a:rPr lang="en-US" dirty="0"/>
              <a:t>	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1A95BE-C4AA-2640-8F70-7941FEA61A25}"/>
              </a:ext>
            </a:extLst>
          </p:cNvPr>
          <p:cNvSpPr/>
          <p:nvPr/>
        </p:nvSpPr>
        <p:spPr>
          <a:xfrm>
            <a:off x="1229741" y="4782977"/>
            <a:ext cx="4449540" cy="3089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6DEE6F-8A62-BA4C-9C0F-F2D283E9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12953">
            <a:off x="1914716" y="4491716"/>
            <a:ext cx="1360409" cy="13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6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808A6-58BE-1647-BFB9-8CB68661AE1A}"/>
              </a:ext>
            </a:extLst>
          </p:cNvPr>
          <p:cNvSpPr txBox="1"/>
          <p:nvPr/>
        </p:nvSpPr>
        <p:spPr>
          <a:xfrm>
            <a:off x="289654" y="906601"/>
            <a:ext cx="1032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latency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LATENCY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bw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BW</a:t>
            </a:r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8D54A2-6906-9B41-A6DC-449E443C5F83}"/>
              </a:ext>
            </a:extLst>
          </p:cNvPr>
          <p:cNvSpPr txBox="1"/>
          <p:nvPr/>
        </p:nvSpPr>
        <p:spPr>
          <a:xfrm>
            <a:off x="289654" y="1868503"/>
            <a:ext cx="7453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hag.CommunicationNode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“Bus”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bus:</a:t>
            </a:r>
          </a:p>
          <a:p>
            <a:r>
              <a:rPr lang="en-US" dirty="0"/>
              <a:t>	</a:t>
            </a:r>
          </a:p>
          <a:p>
            <a:r>
              <a:rPr lang="en-US" b="1" dirty="0">
                <a:solidFill>
                  <a:srgbClr val="00B050"/>
                </a:solidFill>
              </a:rPr>
              <a:t>	# attributes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bus.set_communication_type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“bus”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</a:rPr>
              <a:t># ”switch”, “mux”, “bus”, …</a:t>
            </a:r>
          </a:p>
          <a:p>
            <a:r>
              <a:rPr lang="en-US" dirty="0"/>
              <a:t>	</a:t>
            </a:r>
            <a:r>
              <a:rPr lang="en-US" dirty="0" err="1"/>
              <a:t>bus.set_latency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BUS_LATENCY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bus.set_bw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BUS_BW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bus.add_edge</a:t>
            </a:r>
            <a:r>
              <a:rPr lang="en-US" dirty="0"/>
              <a:t>(bus, 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 err="1"/>
              <a:t>bus.add_edge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bus)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1C5F89-1F60-9047-8BB2-B07CF2B10ECF}"/>
              </a:ext>
            </a:extLst>
          </p:cNvPr>
          <p:cNvSpPr/>
          <p:nvPr/>
        </p:nvSpPr>
        <p:spPr>
          <a:xfrm>
            <a:off x="289654" y="906602"/>
            <a:ext cx="7156174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2DA35-E068-B443-914B-A72A011A669B}"/>
              </a:ext>
            </a:extLst>
          </p:cNvPr>
          <p:cNvSpPr/>
          <p:nvPr/>
        </p:nvSpPr>
        <p:spPr>
          <a:xfrm>
            <a:off x="289653" y="1868501"/>
            <a:ext cx="7156175" cy="258532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DA51E-1B42-4A47-8F1E-569F24900D86}"/>
              </a:ext>
            </a:extLst>
          </p:cNvPr>
          <p:cNvSpPr txBox="1"/>
          <p:nvPr/>
        </p:nvSpPr>
        <p:spPr>
          <a:xfrm>
            <a:off x="3061495" y="5465868"/>
            <a:ext cx="6151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On-Chip and Off-Chip Communication</a:t>
            </a:r>
            <a:r>
              <a:rPr lang="en-US" sz="2400" dirty="0"/>
              <a:t> can be</a:t>
            </a:r>
          </a:p>
          <a:p>
            <a:pPr algn="ctr"/>
            <a:r>
              <a:rPr lang="en-US" sz="2400" dirty="0"/>
              <a:t>specified using </a:t>
            </a:r>
            <a:r>
              <a:rPr lang="en-US" sz="2400" b="1" dirty="0">
                <a:solidFill>
                  <a:srgbClr val="00B050"/>
                </a:solidFill>
              </a:rPr>
              <a:t>Edges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B050"/>
                </a:solidFill>
              </a:rPr>
              <a:t>CommunicationNode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3507C-5B21-944E-940F-13941A8F3164}"/>
              </a:ext>
            </a:extLst>
          </p:cNvPr>
          <p:cNvSpPr txBox="1"/>
          <p:nvPr/>
        </p:nvSpPr>
        <p:spPr>
          <a:xfrm>
            <a:off x="7742712" y="841414"/>
            <a:ext cx="4430034" cy="503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800" b="1" dirty="0">
                <a:ea typeface="Calibri" charset="0"/>
                <a:cs typeface="Calibri" charset="0"/>
              </a:rPr>
              <a:t>On-Chip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FE86F-2628-8647-B390-B758392833D2}"/>
              </a:ext>
            </a:extLst>
          </p:cNvPr>
          <p:cNvSpPr txBox="1"/>
          <p:nvPr/>
        </p:nvSpPr>
        <p:spPr>
          <a:xfrm>
            <a:off x="7742712" y="2771151"/>
            <a:ext cx="4430034" cy="503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800" b="1" dirty="0">
                <a:ea typeface="Calibri" charset="0"/>
                <a:cs typeface="Calibri" charset="0"/>
              </a:rPr>
              <a:t>Off-Chip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0257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Hardware Architecture Graph (HAG)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D7DE11-3BE3-5C4F-98D6-CCFF98AC121C}"/>
              </a:ext>
            </a:extLst>
          </p:cNvPr>
          <p:cNvSpPr/>
          <p:nvPr/>
        </p:nvSpPr>
        <p:spPr>
          <a:xfrm>
            <a:off x="5168900" y="698500"/>
            <a:ext cx="3360600" cy="46990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DNN Accelerator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12591-5C1E-1348-A2E9-583E653AD1DE}"/>
              </a:ext>
            </a:extLst>
          </p:cNvPr>
          <p:cNvSpPr/>
          <p:nvPr/>
        </p:nvSpPr>
        <p:spPr>
          <a:xfrm>
            <a:off x="4253476" y="1750756"/>
            <a:ext cx="648724" cy="2977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E69133-0861-F34B-A2D3-82FDC77CE95B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EA7A4-ADC7-6C48-9557-D8CFC52BB88E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28E48E-38C4-1743-B87A-21DF0C5B2FEC}"/>
              </a:ext>
            </a:extLst>
          </p:cNvPr>
          <p:cNvSpPr/>
          <p:nvPr/>
        </p:nvSpPr>
        <p:spPr>
          <a:xfrm>
            <a:off x="5435600" y="1195179"/>
            <a:ext cx="2832100" cy="25132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Systolic 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DCB40-5E4D-B243-9129-A3A75038D4AB}"/>
              </a:ext>
            </a:extLst>
          </p:cNvPr>
          <p:cNvSpPr/>
          <p:nvPr/>
        </p:nvSpPr>
        <p:spPr>
          <a:xfrm>
            <a:off x="5435600" y="4017678"/>
            <a:ext cx="2832100" cy="11027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SIMD Array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38033-AC44-9641-9340-CB034CE9E4A1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4F3BE-D9CF-EB42-AA19-3C401E2A0838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C6106E-9402-CE41-AC6C-84AE012A8257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ACCE0B-0BE9-0D4D-B553-E83B0ABA0D60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418700-5172-6F46-9B8E-4811AC64C1F1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3631CC-2CEB-C64B-984A-D7E8ED346138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BBDF64-597F-4C42-8D98-593954A5976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3986776" y="3239452"/>
            <a:ext cx="2667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CFED1E-D42E-ED47-9FB3-67111488BEA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4902200" y="1865058"/>
            <a:ext cx="710736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185F8A-ADDC-644A-9501-DFA81E13E633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4902200" y="1865058"/>
            <a:ext cx="2038118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C51561-8F54-3E4C-A5EB-6A7F2E4C4A46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4902200" y="3239452"/>
            <a:ext cx="2038118" cy="4649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A7B9A6-970F-AE41-9C6E-5D53F1EC935E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902200" y="3239452"/>
            <a:ext cx="710736" cy="14311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9A605D-0F09-A242-91C0-0A3C71DEDA15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4902200" y="2599684"/>
            <a:ext cx="710736" cy="63976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7BC3A-48D1-F542-8848-E138804EB344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B8AA2-9A11-AC40-88A8-9E84D87E67EE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3B9434-0BE7-FD45-85D5-D4F31951667B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48FCC3-9DD9-0348-B70C-2B4836243540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58A516-AC7C-5141-A14B-1E0A99F82E0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FA1A97-A904-AB4E-8312-CB6129620C1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856AFA0-F008-0A42-8F15-848066F35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27" y="3243110"/>
            <a:ext cx="756394" cy="8742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20E199D-D768-6A45-BF58-865C42EA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626" y="1808692"/>
            <a:ext cx="756394" cy="8742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1F2899F-FFC4-114A-BA52-39ABE797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39" y="4666348"/>
            <a:ext cx="756394" cy="8742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1139739-5E32-434C-8C9D-617604F7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5188" y="3142044"/>
            <a:ext cx="756394" cy="8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2A4E69-D05A-8B48-89BD-BC8FDD578ABF}"/>
              </a:ext>
            </a:extLst>
          </p:cNvPr>
          <p:cNvSpPr txBox="1"/>
          <p:nvPr/>
        </p:nvSpPr>
        <p:spPr>
          <a:xfrm>
            <a:off x="1429472" y="5465868"/>
            <a:ext cx="896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Storage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On-chip Communication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Off-chip Communication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</p:spTree>
    <p:extLst>
      <p:ext uri="{BB962C8B-B14F-4D97-AF65-F5344CB8AC3E}">
        <p14:creationId xmlns:p14="http://schemas.microsoft.com/office/powerpoint/2010/main" val="188414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On-chip Communication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Off-chip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6989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16B128-9B67-F841-91D2-F0FD525CE7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004562-12AB-A749-88D8-CFBFA549C860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EF9D04-AAA2-E94F-A1C7-DCF916E4646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ED35B9-95CF-3B4C-90D6-0AB0596AE60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DF5854-EC53-FE4F-A26C-1124B6719D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715522-C0A4-EE40-AFCF-40B17A8887C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On-chip Communication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Off-chip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3035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A396B-9123-304B-A8F7-CC31C4DD343D}"/>
              </a:ext>
            </a:extLst>
          </p:cNvPr>
          <p:cNvSpPr/>
          <p:nvPr/>
        </p:nvSpPr>
        <p:spPr>
          <a:xfrm>
            <a:off x="4253476" y="1750756"/>
            <a:ext cx="648724" cy="2977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80907D-6336-0642-8A31-6CEE2EC2D214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3986776" y="3239452"/>
            <a:ext cx="2667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ECAA02-B05B-5A4E-9EA9-BA390078FE2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4902200" y="1865058"/>
            <a:ext cx="710736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CD462A-B141-AF47-8BAE-D9B53CB02B62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4902200" y="1865058"/>
            <a:ext cx="2038118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0F7C8D-80E7-8A49-9F55-E6714F9603C5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4902200" y="3239452"/>
            <a:ext cx="2038118" cy="4649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4C5D0E-0C5D-7B4F-AA58-04FFD4C45649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4902200" y="3239452"/>
            <a:ext cx="710736" cy="14311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9D4F2E-E73E-0A4E-81AC-E68399E2FBBB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4902200" y="2599684"/>
            <a:ext cx="710736" cy="63976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16B128-9B67-F841-91D2-F0FD525CE7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004562-12AB-A749-88D8-CFBFA549C860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EF9D04-AAA2-E94F-A1C7-DCF916E4646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ED35B9-95CF-3B4C-90D6-0AB0596AE60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DF5854-EC53-FE4F-A26C-1124B6719D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715522-C0A4-EE40-AFCF-40B17A8887C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On-chip Communication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Off-chip Communication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5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A396B-9123-304B-A8F7-CC31C4DD343D}"/>
              </a:ext>
            </a:extLst>
          </p:cNvPr>
          <p:cNvSpPr/>
          <p:nvPr/>
        </p:nvSpPr>
        <p:spPr>
          <a:xfrm>
            <a:off x="4253476" y="1750756"/>
            <a:ext cx="648724" cy="2977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80907D-6336-0642-8A31-6CEE2EC2D214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3986776" y="3239452"/>
            <a:ext cx="2667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ECAA02-B05B-5A4E-9EA9-BA390078FE2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4902200" y="1865058"/>
            <a:ext cx="710736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CD462A-B141-AF47-8BAE-D9B53CB02B62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4902200" y="1865058"/>
            <a:ext cx="2038118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0F7C8D-80E7-8A49-9F55-E6714F9603C5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4902200" y="3239452"/>
            <a:ext cx="2038118" cy="4649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4C5D0E-0C5D-7B4F-AA58-04FFD4C45649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4902200" y="3239452"/>
            <a:ext cx="710736" cy="14311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9D4F2E-E73E-0A4E-81AC-E68399E2FBBB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4902200" y="2599684"/>
            <a:ext cx="710736" cy="63976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16B128-9B67-F841-91D2-F0FD525CE7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004562-12AB-A749-88D8-CFBFA549C860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EF9D04-AAA2-E94F-A1C7-DCF916E4646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ED35B9-95CF-3B4C-90D6-0AB0596AE60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DF5854-EC53-FE4F-A26C-1124B6719D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715522-C0A4-EE40-AFCF-40B17A8887C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On-chip Communication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Off-chip Communication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Specifications</a:t>
            </a:r>
            <a:r>
              <a:rPr lang="en-US" sz="2400" dirty="0">
                <a:solidFill>
                  <a:schemeClr val="bg1"/>
                </a:solidFill>
              </a:rPr>
              <a:t>, and </a:t>
            </a:r>
            <a:r>
              <a:rPr lang="en-US" sz="2400" b="1" dirty="0">
                <a:solidFill>
                  <a:schemeClr val="bg1"/>
                </a:solidFill>
              </a:rPr>
              <a:t>Hierarchy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99EEAAA-974E-C14B-A7C3-070CB90ED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27" y="3243110"/>
            <a:ext cx="756394" cy="8742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E41F6E4-F413-2C43-856E-37CECC5F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626" y="1808692"/>
            <a:ext cx="756394" cy="8742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6B48D4F-0924-D942-B657-B76F004E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39" y="4666348"/>
            <a:ext cx="756394" cy="8742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CF663F6-5E19-C548-BEA4-07DE5EF7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5188" y="3142044"/>
            <a:ext cx="756394" cy="8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Abstraction of Deep Learning Accelerators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7E3EC1-585B-014A-A15D-50E3DB935D0E}"/>
              </a:ext>
            </a:extLst>
          </p:cNvPr>
          <p:cNvSpPr/>
          <p:nvPr/>
        </p:nvSpPr>
        <p:spPr>
          <a:xfrm>
            <a:off x="5168900" y="698500"/>
            <a:ext cx="3360600" cy="46990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DNN Accelerator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A396B-9123-304B-A8F7-CC31C4DD343D}"/>
              </a:ext>
            </a:extLst>
          </p:cNvPr>
          <p:cNvSpPr/>
          <p:nvPr/>
        </p:nvSpPr>
        <p:spPr>
          <a:xfrm>
            <a:off x="4253476" y="1750756"/>
            <a:ext cx="648724" cy="2977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8686B-94E4-F649-BEF8-F4FD9602B213}"/>
              </a:ext>
            </a:extLst>
          </p:cNvPr>
          <p:cNvSpPr/>
          <p:nvPr/>
        </p:nvSpPr>
        <p:spPr>
          <a:xfrm>
            <a:off x="2831076" y="1750756"/>
            <a:ext cx="1155700" cy="2977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4230B-FE6A-5F46-A507-11B095207CA4}"/>
              </a:ext>
            </a:extLst>
          </p:cNvPr>
          <p:cNvSpPr/>
          <p:nvPr/>
        </p:nvSpPr>
        <p:spPr>
          <a:xfrm>
            <a:off x="6940318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WBUF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15756-7C3A-7946-AF46-BC28CCF4D141}"/>
              </a:ext>
            </a:extLst>
          </p:cNvPr>
          <p:cNvSpPr/>
          <p:nvPr/>
        </p:nvSpPr>
        <p:spPr>
          <a:xfrm>
            <a:off x="5435600" y="1195179"/>
            <a:ext cx="2832100" cy="25132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Systolic 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3F782-8214-9A45-96C9-80AFF614DD8A}"/>
              </a:ext>
            </a:extLst>
          </p:cNvPr>
          <p:cNvSpPr/>
          <p:nvPr/>
        </p:nvSpPr>
        <p:spPr>
          <a:xfrm>
            <a:off x="5435600" y="4017678"/>
            <a:ext cx="2832100" cy="11027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</a:rPr>
              <a:t>SIMD Array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7A8D3-B51A-2E48-87D0-8AB7401D3A28}"/>
              </a:ext>
            </a:extLst>
          </p:cNvPr>
          <p:cNvSpPr/>
          <p:nvPr/>
        </p:nvSpPr>
        <p:spPr>
          <a:xfrm>
            <a:off x="6940318" y="3043726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OBUF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1ADD0-D34E-C141-A44B-D562A118FC8D}"/>
              </a:ext>
            </a:extLst>
          </p:cNvPr>
          <p:cNvSpPr/>
          <p:nvPr/>
        </p:nvSpPr>
        <p:spPr>
          <a:xfrm>
            <a:off x="5612936" y="2357463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IBUF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E0D1E-B77E-2443-9D5B-53E3D4D3381F}"/>
              </a:ext>
            </a:extLst>
          </p:cNvPr>
          <p:cNvSpPr/>
          <p:nvPr/>
        </p:nvSpPr>
        <p:spPr>
          <a:xfrm>
            <a:off x="5612936" y="1622837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BBUF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07FFA-60FB-3548-B882-1562B4E01B16}"/>
              </a:ext>
            </a:extLst>
          </p:cNvPr>
          <p:cNvSpPr/>
          <p:nvPr/>
        </p:nvSpPr>
        <p:spPr>
          <a:xfrm>
            <a:off x="6940318" y="2333281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 Array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22752-CFE9-1145-83F6-AE412DCED445}"/>
              </a:ext>
            </a:extLst>
          </p:cNvPr>
          <p:cNvSpPr/>
          <p:nvPr/>
        </p:nvSpPr>
        <p:spPr>
          <a:xfrm>
            <a:off x="6940318" y="4428419"/>
            <a:ext cx="1141976" cy="484442"/>
          </a:xfrm>
          <a:prstGeom prst="rect">
            <a:avLst/>
          </a:prstGeom>
          <a:solidFill>
            <a:srgbClr val="B69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 Array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DA70F7-F5AD-0B44-99C4-5272461A35DE}"/>
              </a:ext>
            </a:extLst>
          </p:cNvPr>
          <p:cNvSpPr/>
          <p:nvPr/>
        </p:nvSpPr>
        <p:spPr>
          <a:xfrm>
            <a:off x="5612936" y="4428419"/>
            <a:ext cx="1141976" cy="484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RF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80907D-6336-0642-8A31-6CEE2EC2D214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3986776" y="3239452"/>
            <a:ext cx="266700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ECAA02-B05B-5A4E-9EA9-BA390078FE2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4902200" y="1865058"/>
            <a:ext cx="710736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CD462A-B141-AF47-8BAE-D9B53CB02B62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4902200" y="1865058"/>
            <a:ext cx="2038118" cy="137439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0F7C8D-80E7-8A49-9F55-E6714F9603C5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4902200" y="3239452"/>
            <a:ext cx="2038118" cy="4649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4C5D0E-0C5D-7B4F-AA58-04FFD4C45649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4902200" y="3239452"/>
            <a:ext cx="710736" cy="14311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9D4F2E-E73E-0A4E-81AC-E68399E2FBBB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4902200" y="2599684"/>
            <a:ext cx="710736" cy="63976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16B128-9B67-F841-91D2-F0FD525CE7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183924" y="3528168"/>
            <a:ext cx="1327382" cy="90025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004562-12AB-A749-88D8-CFBFA549C860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754912" y="4670640"/>
            <a:ext cx="1854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EF9D04-AAA2-E94F-A1C7-DCF916E4646C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511306" y="2817723"/>
            <a:ext cx="0" cy="226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ED35B9-95CF-3B4C-90D6-0AB0596AE60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7511306" y="2107279"/>
            <a:ext cx="0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DF5854-EC53-FE4F-A26C-1124B6719DB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83924" y="2107279"/>
            <a:ext cx="1327382" cy="2260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715522-C0A4-EE40-AFCF-40B17A8887C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754912" y="2575502"/>
            <a:ext cx="185406" cy="241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3296CE-9468-9944-86FE-CAF0213DF058}"/>
              </a:ext>
            </a:extLst>
          </p:cNvPr>
          <p:cNvSpPr txBox="1"/>
          <p:nvPr/>
        </p:nvSpPr>
        <p:spPr>
          <a:xfrm>
            <a:off x="1429472" y="5465868"/>
            <a:ext cx="8969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Accelerators</a:t>
            </a:r>
            <a:r>
              <a:rPr lang="en-US" sz="2400" dirty="0"/>
              <a:t> are comprised of: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Storage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On-chip Communication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Off-chip Communication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Specifications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50"/>
                </a:solidFill>
              </a:rPr>
              <a:t>Hierarchy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4A8B45-7AAA-F746-8396-3B39E2AED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27" y="3243110"/>
            <a:ext cx="756394" cy="8742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6EA74C0-000A-9744-A50C-6FF90F5B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626" y="1808692"/>
            <a:ext cx="756394" cy="8742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AD943E-F7DF-1245-9A81-7DD74A70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39" y="4666348"/>
            <a:ext cx="756394" cy="8742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0FAAC5-9372-074F-8541-AC1E78C1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5188" y="3142044"/>
            <a:ext cx="756394" cy="8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Requirements for Architecture Description Language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51915-AC0B-E54C-A4AE-62EB7B621D7F}"/>
              </a:ext>
            </a:extLst>
          </p:cNvPr>
          <p:cNvSpPr txBox="1"/>
          <p:nvPr/>
        </p:nvSpPr>
        <p:spPr>
          <a:xfrm>
            <a:off x="365992" y="1146840"/>
            <a:ext cx="113764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Representing Hierarchy</a:t>
            </a:r>
            <a:r>
              <a:rPr lang="en-US" sz="2400" dirty="0"/>
              <a:t>: There should be a way to Represent Hierarchy with the language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/>
              <a:t>Specifying Compute/Storage/Communication</a:t>
            </a:r>
            <a:r>
              <a:rPr lang="en-US" sz="2400" dirty="0"/>
              <a:t>: There should be ways to Specify Different Components of the Architecture + Appropriate Attributes for Each.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/>
              <a:t>Listing Capabilities</a:t>
            </a:r>
            <a:r>
              <a:rPr lang="en-US" sz="2400" dirty="0"/>
              <a:t>: There should be ways to List Capabilities of Each Components within the Architecture + Capture Latency, Constraints, etc. of each Capability</a:t>
            </a:r>
          </a:p>
        </p:txBody>
      </p:sp>
    </p:spTree>
    <p:extLst>
      <p:ext uri="{BB962C8B-B14F-4D97-AF65-F5344CB8AC3E}">
        <p14:creationId xmlns:p14="http://schemas.microsoft.com/office/powerpoint/2010/main" val="205812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E7BE2BAE-0A2F-EC4B-880A-CE2C3B81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495" y="197773"/>
            <a:ext cx="2282987" cy="315069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E7CC4E9-3EAF-0243-A8B8-D3F4322FA4EB}"/>
              </a:ext>
            </a:extLst>
          </p:cNvPr>
          <p:cNvSpPr/>
          <p:nvPr/>
        </p:nvSpPr>
        <p:spPr>
          <a:xfrm>
            <a:off x="9485225" y="538545"/>
            <a:ext cx="1881187" cy="16764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32DF595-263A-E14F-AD1F-7EF20B777B6C}"/>
              </a:ext>
            </a:extLst>
          </p:cNvPr>
          <p:cNvSpPr/>
          <p:nvPr/>
        </p:nvSpPr>
        <p:spPr>
          <a:xfrm>
            <a:off x="86179" y="121518"/>
            <a:ext cx="1165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Representing Hierarchy</a:t>
            </a:r>
          </a:p>
        </p:txBody>
      </p:sp>
      <p:sp>
        <p:nvSpPr>
          <p:cNvPr id="5" name="Slide Number Placeholder 617">
            <a:extLst>
              <a:ext uri="{FF2B5EF4-FFF2-40B4-BE49-F238E27FC236}">
                <a16:creationId xmlns:a16="http://schemas.microsoft.com/office/drawing/2014/main" id="{47B34421-9C14-8A4E-A6D1-59139A24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435" y="6356350"/>
            <a:ext cx="2743200" cy="365125"/>
          </a:xfrm>
        </p:spPr>
        <p:txBody>
          <a:bodyPr/>
          <a:lstStyle/>
          <a:p>
            <a:fld id="{4C8C6190-CC26-854B-999A-5802CBDE89C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54D16-53C8-4D4E-AE33-B0F9194B39FF}"/>
              </a:ext>
            </a:extLst>
          </p:cNvPr>
          <p:cNvSpPr txBox="1"/>
          <p:nvPr/>
        </p:nvSpPr>
        <p:spPr>
          <a:xfrm>
            <a:off x="2973865" y="5465868"/>
            <a:ext cx="6326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1FF"/>
                </a:solidFill>
              </a:rPr>
              <a:t>Representing Hierarchy </a:t>
            </a:r>
            <a:r>
              <a:rPr lang="en-US" sz="2400" dirty="0"/>
              <a:t>can be achieved by using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Cascades of </a:t>
            </a:r>
            <a:r>
              <a:rPr lang="en-US" sz="2400" dirty="0"/>
              <a:t>“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2400" dirty="0"/>
              <a:t> …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sz="2400" dirty="0"/>
              <a:t> …”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93F46-6BE4-3D45-A290-EDEBC48574A9}"/>
              </a:ext>
            </a:extLst>
          </p:cNvPr>
          <p:cNvSpPr txBox="1"/>
          <p:nvPr/>
        </p:nvSpPr>
        <p:spPr>
          <a:xfrm>
            <a:off x="289655" y="906601"/>
            <a:ext cx="962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“Systolic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sys_array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components/nodes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hag.ComputeNode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“PE Array”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pe_array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 err="1"/>
              <a:t>hag.StorageNode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“WBUF”</a:t>
            </a:r>
            <a:r>
              <a:rPr lang="en-US" dirty="0"/>
              <a:t>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wbuf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/>
              <a:t>	…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sys_array.add_node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…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# communication/edges</a:t>
            </a:r>
          </a:p>
          <a:p>
            <a:r>
              <a:rPr lang="en-US" dirty="0"/>
              <a:t>	</a:t>
            </a:r>
            <a:r>
              <a:rPr lang="en-US" dirty="0" err="1"/>
              <a:t>sys_array.add_edge</a:t>
            </a:r>
            <a:r>
              <a:rPr lang="en-US" dirty="0"/>
              <a:t>(</a:t>
            </a:r>
            <a:r>
              <a:rPr lang="en-US" dirty="0" err="1"/>
              <a:t>wbuf</a:t>
            </a:r>
            <a:r>
              <a:rPr lang="en-US" dirty="0"/>
              <a:t>, </a:t>
            </a:r>
            <a:r>
              <a:rPr lang="en-US" dirty="0" err="1"/>
              <a:t>pe_array</a:t>
            </a:r>
            <a:r>
              <a:rPr lang="en-US" dirty="0"/>
              <a:t>)</a:t>
            </a:r>
          </a:p>
          <a:p>
            <a:r>
              <a:rPr lang="en-US" b="1" dirty="0"/>
              <a:t>	… </a:t>
            </a:r>
            <a:r>
              <a:rPr lang="en-US" dirty="0"/>
              <a:t>	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F86327-A14F-3449-9DA7-3836365D4319}"/>
              </a:ext>
            </a:extLst>
          </p:cNvPr>
          <p:cNvGrpSpPr/>
          <p:nvPr/>
        </p:nvGrpSpPr>
        <p:grpSpPr>
          <a:xfrm>
            <a:off x="8002581" y="3540902"/>
            <a:ext cx="3982717" cy="1689524"/>
            <a:chOff x="7930918" y="3726257"/>
            <a:chExt cx="3982717" cy="16895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CAF1DA-7254-F44E-B61E-CD65DDBCA7B4}"/>
                </a:ext>
              </a:extLst>
            </p:cNvPr>
            <p:cNvSpPr/>
            <p:nvPr/>
          </p:nvSpPr>
          <p:spPr>
            <a:xfrm>
              <a:off x="7930918" y="3726257"/>
              <a:ext cx="3982717" cy="1689524"/>
            </a:xfrm>
            <a:prstGeom prst="rect">
              <a:avLst/>
            </a:prstGeom>
            <a:solidFill>
              <a:srgbClr val="B69B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b="1" u="sng" dirty="0">
                  <a:solidFill>
                    <a:schemeClr val="tx1"/>
                  </a:solidFill>
                </a:rPr>
                <a:t>PE Array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EF87D2-6EF4-A647-85FB-85F67F885A0A}"/>
                </a:ext>
              </a:extLst>
            </p:cNvPr>
            <p:cNvSpPr/>
            <p:nvPr/>
          </p:nvSpPr>
          <p:spPr>
            <a:xfrm>
              <a:off x="8070455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32F415-C5B1-CE45-AFB9-7AD2BDAE110C}"/>
                </a:ext>
              </a:extLst>
            </p:cNvPr>
            <p:cNvSpPr/>
            <p:nvPr/>
          </p:nvSpPr>
          <p:spPr>
            <a:xfrm>
              <a:off x="8070455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6786F33-DC97-7E45-9DEE-F5B308C2DA5D}"/>
                </a:ext>
              </a:extLst>
            </p:cNvPr>
            <p:cNvSpPr/>
            <p:nvPr/>
          </p:nvSpPr>
          <p:spPr>
            <a:xfrm>
              <a:off x="8711711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9DB5E3-8918-704F-9A53-2FB8B359214C}"/>
                </a:ext>
              </a:extLst>
            </p:cNvPr>
            <p:cNvSpPr/>
            <p:nvPr/>
          </p:nvSpPr>
          <p:spPr>
            <a:xfrm>
              <a:off x="8711711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B96CCA-0393-D54C-AFC3-DAE67B329A7E}"/>
                </a:ext>
              </a:extLst>
            </p:cNvPr>
            <p:cNvSpPr/>
            <p:nvPr/>
          </p:nvSpPr>
          <p:spPr>
            <a:xfrm>
              <a:off x="9359060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D934939-EB67-AF4C-82BA-35262652ABCD}"/>
                </a:ext>
              </a:extLst>
            </p:cNvPr>
            <p:cNvSpPr/>
            <p:nvPr/>
          </p:nvSpPr>
          <p:spPr>
            <a:xfrm>
              <a:off x="9359060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2684A3-9880-2A46-A77E-26398D172FC0}"/>
                </a:ext>
              </a:extLst>
            </p:cNvPr>
            <p:cNvSpPr/>
            <p:nvPr/>
          </p:nvSpPr>
          <p:spPr>
            <a:xfrm>
              <a:off x="10000316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890DCF-9FDF-674C-B1A3-1B7E4ED7E5A4}"/>
                </a:ext>
              </a:extLst>
            </p:cNvPr>
            <p:cNvSpPr/>
            <p:nvPr/>
          </p:nvSpPr>
          <p:spPr>
            <a:xfrm>
              <a:off x="10000316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98D33A-D49B-9041-82A9-5BC0E10442D9}"/>
                </a:ext>
              </a:extLst>
            </p:cNvPr>
            <p:cNvSpPr/>
            <p:nvPr/>
          </p:nvSpPr>
          <p:spPr>
            <a:xfrm>
              <a:off x="10642846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D3C999-BC60-0D4F-B711-0AB4CAF1D7B9}"/>
                </a:ext>
              </a:extLst>
            </p:cNvPr>
            <p:cNvSpPr/>
            <p:nvPr/>
          </p:nvSpPr>
          <p:spPr>
            <a:xfrm>
              <a:off x="10642846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F2D09A-E13E-E74B-BDB9-5D328E0A8BAE}"/>
                </a:ext>
              </a:extLst>
            </p:cNvPr>
            <p:cNvSpPr/>
            <p:nvPr/>
          </p:nvSpPr>
          <p:spPr>
            <a:xfrm>
              <a:off x="11284102" y="4187481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8E585B9-8C32-0B4F-AE9D-8C517FD2C1BA}"/>
                </a:ext>
              </a:extLst>
            </p:cNvPr>
            <p:cNvSpPr/>
            <p:nvPr/>
          </p:nvSpPr>
          <p:spPr>
            <a:xfrm>
              <a:off x="11284102" y="4800408"/>
              <a:ext cx="501882" cy="484442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7EC1DE1-0E40-DA48-9A08-2B5C22207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612953">
            <a:off x="10492340" y="1016071"/>
            <a:ext cx="1360409" cy="135626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EA261E-6247-C04D-9E45-82E67EA0D058}"/>
              </a:ext>
            </a:extLst>
          </p:cNvPr>
          <p:cNvCxnSpPr>
            <a:cxnSpLocks/>
          </p:cNvCxnSpPr>
          <p:nvPr/>
        </p:nvCxnSpPr>
        <p:spPr>
          <a:xfrm flipH="1">
            <a:off x="8002582" y="1326119"/>
            <a:ext cx="2455467" cy="2214783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93FAA8-E44D-AA46-95C2-D6277355FA3F}"/>
              </a:ext>
            </a:extLst>
          </p:cNvPr>
          <p:cNvCxnSpPr>
            <a:cxnSpLocks/>
          </p:cNvCxnSpPr>
          <p:nvPr/>
        </p:nvCxnSpPr>
        <p:spPr>
          <a:xfrm>
            <a:off x="11224573" y="1326119"/>
            <a:ext cx="760725" cy="2214783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DDA057-1C77-EB4F-935F-B13900338E11}"/>
              </a:ext>
            </a:extLst>
          </p:cNvPr>
          <p:cNvCxnSpPr>
            <a:cxnSpLocks/>
          </p:cNvCxnSpPr>
          <p:nvPr/>
        </p:nvCxnSpPr>
        <p:spPr>
          <a:xfrm>
            <a:off x="6135641" y="980233"/>
            <a:ext cx="573917" cy="1014822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FC6DE92-03BE-FF4E-9A27-0988E28E9A0C}"/>
              </a:ext>
            </a:extLst>
          </p:cNvPr>
          <p:cNvSpPr txBox="1"/>
          <p:nvPr/>
        </p:nvSpPr>
        <p:spPr>
          <a:xfrm>
            <a:off x="6737812" y="929022"/>
            <a:ext cx="2458373" cy="9339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800" b="1" dirty="0">
                <a:ea typeface="Calibri" charset="0"/>
                <a:cs typeface="Calibri" charset="0"/>
              </a:rPr>
              <a:t>Arbitrary levels of hierarchy</a:t>
            </a:r>
          </a:p>
        </p:txBody>
      </p:sp>
    </p:spTree>
    <p:extLst>
      <p:ext uri="{BB962C8B-B14F-4D97-AF65-F5344CB8AC3E}">
        <p14:creationId xmlns:p14="http://schemas.microsoft.com/office/powerpoint/2010/main" val="29096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35420</TotalTime>
  <Words>2043</Words>
  <Application>Microsoft Macintosh PowerPoint</Application>
  <PresentationFormat>Widescreen</PresentationFormat>
  <Paragraphs>350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Ahn Byung Hoon</dc:creator>
  <cp:lastModifiedBy>Ahn Byung Hoon</cp:lastModifiedBy>
  <cp:revision>360</cp:revision>
  <dcterms:created xsi:type="dcterms:W3CDTF">2019-07-22T18:24:53Z</dcterms:created>
  <dcterms:modified xsi:type="dcterms:W3CDTF">2020-08-25T16:22:13Z</dcterms:modified>
</cp:coreProperties>
</file>