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2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4810-8F79-400E-A294-0B4FC7AFF48B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423B-2E01-4AF6-BCD4-09F13A9FD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2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4810-8F79-400E-A294-0B4FC7AFF48B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423B-2E01-4AF6-BCD4-09F13A9FD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97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4810-8F79-400E-A294-0B4FC7AFF48B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423B-2E01-4AF6-BCD4-09F13A9FD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66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4810-8F79-400E-A294-0B4FC7AFF48B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423B-2E01-4AF6-BCD4-09F13A9FD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06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4810-8F79-400E-A294-0B4FC7AFF48B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423B-2E01-4AF6-BCD4-09F13A9FD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51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4810-8F79-400E-A294-0B4FC7AFF48B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423B-2E01-4AF6-BCD4-09F13A9FD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8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4810-8F79-400E-A294-0B4FC7AFF48B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423B-2E01-4AF6-BCD4-09F13A9FD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09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4810-8F79-400E-A294-0B4FC7AFF48B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423B-2E01-4AF6-BCD4-09F13A9FD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10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4810-8F79-400E-A294-0B4FC7AFF48B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423B-2E01-4AF6-BCD4-09F13A9FD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11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4810-8F79-400E-A294-0B4FC7AFF48B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423B-2E01-4AF6-BCD4-09F13A9FD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01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4810-8F79-400E-A294-0B4FC7AFF48B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423B-2E01-4AF6-BCD4-09F13A9FD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9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74810-8F79-400E-A294-0B4FC7AFF48B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6423B-2E01-4AF6-BCD4-09F13A9FD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60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Spanning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Tree Protocol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20413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윤재훈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595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919" y="233524"/>
            <a:ext cx="2074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STP</a:t>
            </a:r>
            <a:r>
              <a:rPr lang="ko-KR" altLang="en-US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우선순위</a:t>
            </a:r>
            <a:endParaRPr lang="ko-KR" altLang="en-US" sz="2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55776" y="1143000"/>
            <a:ext cx="9680448" cy="510844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누가 더 작은 </a:t>
            </a:r>
            <a:r>
              <a:rPr lang="en-US" altLang="ko-KR" dirty="0" smtClean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Root BID</a:t>
            </a:r>
            <a:r>
              <a:rPr lang="ko-KR" altLang="en-US" dirty="0" smtClean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를 가졌는가</a:t>
            </a:r>
            <a:r>
              <a:rPr lang="en-US" altLang="ko-KR" dirty="0" smtClean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?</a:t>
            </a:r>
          </a:p>
          <a:p>
            <a:pPr algn="ctr">
              <a:lnSpc>
                <a:spcPct val="2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루트 브리지까지의 </a:t>
            </a:r>
            <a:r>
              <a:rPr lang="en-US" altLang="ko-KR" dirty="0" smtClean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Path Cost </a:t>
            </a:r>
            <a:r>
              <a:rPr lang="ko-KR" altLang="en-US" dirty="0" smtClean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값은 누가 더 작은가</a:t>
            </a:r>
            <a:r>
              <a:rPr lang="en-US" altLang="ko-KR" dirty="0" smtClean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?</a:t>
            </a:r>
          </a:p>
          <a:p>
            <a:pPr algn="ctr">
              <a:lnSpc>
                <a:spcPct val="2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누구의 </a:t>
            </a:r>
            <a:r>
              <a:rPr lang="en-US" altLang="ko-KR" dirty="0" smtClean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BID(Sender BID)</a:t>
            </a:r>
            <a:r>
              <a:rPr lang="ko-KR" altLang="en-US" dirty="0" smtClean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가 더 낮은가</a:t>
            </a:r>
            <a:r>
              <a:rPr lang="en-US" altLang="ko-KR" dirty="0" smtClean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?</a:t>
            </a:r>
          </a:p>
          <a:p>
            <a:pPr algn="ctr">
              <a:lnSpc>
                <a:spcPct val="2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누구의 포트 </a:t>
            </a:r>
            <a:r>
              <a:rPr lang="en-US" altLang="ko-KR" dirty="0" smtClean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ID</a:t>
            </a:r>
            <a:r>
              <a:rPr lang="ko-KR" altLang="en-US" dirty="0" smtClean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가 더 낮은가</a:t>
            </a:r>
            <a:r>
              <a:rPr lang="en-US" altLang="ko-KR" dirty="0" smtClean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91664" y="6329927"/>
            <a:ext cx="3544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 BPDU : </a:t>
            </a:r>
            <a:r>
              <a:rPr lang="ko-KR" altLang="en-US" sz="1400" dirty="0" err="1" smtClean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스패닝</a:t>
            </a:r>
            <a:r>
              <a:rPr lang="ko-KR" altLang="en-US" sz="1400" dirty="0" smtClean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트리 정보를 전달하는 프레임</a:t>
            </a:r>
            <a:endParaRPr lang="ko-KR" altLang="en-US" sz="1400" dirty="0">
              <a:solidFill>
                <a:srgbClr val="FF0000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754624" y="2913888"/>
            <a:ext cx="8290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583680" y="2349184"/>
            <a:ext cx="292608" cy="227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76288" y="2072185"/>
            <a:ext cx="1497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Bridge ID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의 </a:t>
            </a:r>
            <a:r>
              <a:rPr lang="ko-KR" altLang="en-US" sz="1200" dirty="0" err="1" smtClean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줄임말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?</a:t>
            </a:r>
            <a:endParaRPr lang="ko-KR" altLang="en-US" sz="1200" dirty="0">
              <a:solidFill>
                <a:srgbClr val="FF0000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616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919" y="233524"/>
            <a:ext cx="2962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STP</a:t>
            </a:r>
            <a:r>
              <a:rPr lang="ko-KR" altLang="en-US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</a:t>
            </a:r>
            <a:r>
              <a:rPr lang="en-US" altLang="ko-KR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</a:t>
            </a:r>
            <a:r>
              <a:rPr lang="ko-KR" altLang="en-US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가지 상태 변화</a:t>
            </a:r>
            <a:endParaRPr lang="ko-KR" altLang="en-US" sz="2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925320"/>
            <a:ext cx="1219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Disabled</a:t>
            </a:r>
          </a:p>
          <a:p>
            <a:pPr algn="ctr"/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endParaRPr lang="en-US" altLang="ko-KR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포트가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고장나서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사용할 수 없거나 네트워크 관리자가 임의로 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shutdown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시킨 상태</a:t>
            </a:r>
            <a:endParaRPr lang="ko-KR" altLang="en-US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36510" y="4102100"/>
            <a:ext cx="2118978" cy="1679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전송 </a:t>
            </a:r>
            <a:r>
              <a:rPr lang="ko-KR" altLang="en-US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불가</a:t>
            </a:r>
            <a:endParaRPr lang="en-US" altLang="ko-KR" dirty="0" smtClean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MAC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주소 학습 </a:t>
            </a:r>
            <a:r>
              <a:rPr lang="ko-KR" altLang="en-US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불가</a:t>
            </a:r>
            <a:endParaRPr lang="en-US" altLang="ko-KR" dirty="0" smtClean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BPDU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전송 </a:t>
            </a:r>
            <a:r>
              <a:rPr lang="ko-KR" altLang="en-US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불가</a:t>
            </a:r>
            <a:endParaRPr lang="en-US" altLang="ko-KR" dirty="0" smtClean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668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919" y="233524"/>
            <a:ext cx="2962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STP</a:t>
            </a:r>
            <a:r>
              <a:rPr lang="ko-KR" altLang="en-US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</a:t>
            </a:r>
            <a:r>
              <a:rPr lang="en-US" altLang="ko-KR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</a:t>
            </a:r>
            <a:r>
              <a:rPr lang="ko-KR" altLang="en-US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가지 상태 변화</a:t>
            </a:r>
            <a:endParaRPr lang="ko-KR" altLang="en-US" sz="2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925320"/>
            <a:ext cx="1219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Blocking</a:t>
            </a:r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endParaRPr lang="en-US" altLang="ko-KR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스위치를 맨 처음 켜거나 </a:t>
            </a:r>
            <a:r>
              <a:rPr lang="en-US" altLang="ko-KR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Disabled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상태인 포트를 관리자가 복구하였을 때 블로킹 상태에 들어가게 된다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endParaRPr lang="ko-KR" altLang="en-US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36510" y="4102100"/>
            <a:ext cx="21189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전송 </a:t>
            </a:r>
            <a:r>
              <a:rPr lang="ko-KR" altLang="en-US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불가</a:t>
            </a:r>
            <a:endParaRPr lang="en-US" altLang="ko-KR" dirty="0" smtClean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MAC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주소 학습 </a:t>
            </a:r>
            <a:r>
              <a:rPr lang="ko-KR" altLang="en-US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불가</a:t>
            </a:r>
            <a:endParaRPr lang="en-US" altLang="ko-KR" dirty="0" smtClean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BPDU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전송 </a:t>
            </a:r>
            <a:r>
              <a:rPr lang="ko-KR" altLang="en-US" dirty="0" smtClean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가능</a:t>
            </a:r>
            <a:endParaRPr lang="en-US" altLang="ko-KR" dirty="0" smtClean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2739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919" y="233524"/>
            <a:ext cx="2962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STP</a:t>
            </a:r>
            <a:r>
              <a:rPr lang="ko-KR" altLang="en-US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</a:t>
            </a:r>
            <a:r>
              <a:rPr lang="en-US" altLang="ko-KR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</a:t>
            </a:r>
            <a:r>
              <a:rPr lang="ko-KR" altLang="en-US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가지 상태 변화</a:t>
            </a:r>
            <a:endParaRPr lang="ko-KR" altLang="en-US" sz="2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925320"/>
            <a:ext cx="1219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Listening</a:t>
            </a:r>
            <a:endParaRPr lang="en-US" altLang="ko-KR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블로킹 상태에 있던 스위치 포트가 </a:t>
            </a:r>
            <a:r>
              <a:rPr lang="ko-KR" altLang="en-US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루트 포트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나 </a:t>
            </a:r>
            <a:r>
              <a:rPr lang="ko-KR" altLang="en-US" b="1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데지그네이티드</a:t>
            </a:r>
            <a:r>
              <a:rPr lang="ko-KR" altLang="en-US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포트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로 선정되었을 때 </a:t>
            </a:r>
            <a:r>
              <a:rPr lang="ko-KR" altLang="en-US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리스닝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모드로 넘어간다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endParaRPr lang="ko-KR" altLang="en-US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36510" y="4102100"/>
            <a:ext cx="21189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전송 </a:t>
            </a:r>
            <a:r>
              <a:rPr lang="ko-KR" altLang="en-US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불가</a:t>
            </a:r>
            <a:endParaRPr lang="en-US" altLang="ko-KR" dirty="0" smtClean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MAC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주소 학습 </a:t>
            </a:r>
            <a:r>
              <a:rPr lang="ko-KR" altLang="en-US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불가</a:t>
            </a:r>
            <a:endParaRPr lang="en-US" altLang="ko-KR" dirty="0" smtClean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BPDU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전송 </a:t>
            </a:r>
            <a:r>
              <a:rPr lang="ko-KR" altLang="en-US" dirty="0" smtClean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가능</a:t>
            </a:r>
            <a:endParaRPr lang="en-US" altLang="ko-KR" dirty="0" smtClean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02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919" y="233524"/>
            <a:ext cx="2962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STP</a:t>
            </a:r>
            <a:r>
              <a:rPr lang="ko-KR" altLang="en-US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</a:t>
            </a:r>
            <a:r>
              <a:rPr lang="en-US" altLang="ko-KR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</a:t>
            </a:r>
            <a:r>
              <a:rPr lang="ko-KR" altLang="en-US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가지 상태 변화</a:t>
            </a:r>
            <a:endParaRPr lang="ko-KR" altLang="en-US" sz="2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925320"/>
            <a:ext cx="1219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Learning</a:t>
            </a:r>
          </a:p>
          <a:p>
            <a:pPr algn="ctr"/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리스닝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상태의 스위치 포트가 </a:t>
            </a:r>
            <a:r>
              <a:rPr lang="en-US" altLang="ko-KR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Forwarding Delay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디폴트 시간인 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15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초 동안 상태를 유지하면 러닝 상태로 전환된다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endParaRPr lang="ko-KR" altLang="en-US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36510" y="4102100"/>
            <a:ext cx="21189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전송 </a:t>
            </a:r>
            <a:r>
              <a:rPr lang="ko-KR" altLang="en-US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불가</a:t>
            </a:r>
            <a:endParaRPr lang="en-US" altLang="ko-KR" dirty="0" smtClean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MAC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주소 학습 </a:t>
            </a:r>
            <a:r>
              <a:rPr lang="ko-KR" altLang="en-US" dirty="0" smtClean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가능</a:t>
            </a:r>
            <a:endParaRPr lang="en-US" altLang="ko-KR" dirty="0" smtClean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BPDU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전송 </a:t>
            </a:r>
            <a:r>
              <a:rPr lang="ko-KR" altLang="en-US" dirty="0" smtClean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가능</a:t>
            </a:r>
            <a:endParaRPr lang="en-US" altLang="ko-KR" dirty="0" smtClean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6352" y="3540816"/>
            <a:ext cx="3902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후니의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시스코 네트워킹에는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Delay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의 철자가 잘못되어 있다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836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919" y="233524"/>
            <a:ext cx="2962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STP</a:t>
            </a:r>
            <a:r>
              <a:rPr lang="ko-KR" altLang="en-US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</a:t>
            </a:r>
            <a:r>
              <a:rPr lang="en-US" altLang="ko-KR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</a:t>
            </a:r>
            <a:r>
              <a:rPr lang="ko-KR" altLang="en-US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가지 상태 변화</a:t>
            </a:r>
            <a:endParaRPr lang="ko-KR" altLang="en-US" sz="2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925320"/>
            <a:ext cx="1219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Forwarding</a:t>
            </a:r>
          </a:p>
          <a:p>
            <a:pPr algn="ctr"/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스위치 포트가 러닝 상태에서 다른 상태로 전환되지 않고 다시 </a:t>
            </a:r>
            <a:r>
              <a:rPr lang="en-US" altLang="ko-KR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Forwarding Delay</a:t>
            </a:r>
            <a:r>
              <a:rPr lang="ko-KR" altLang="en-US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디폴트 시간을 유지하면 </a:t>
            </a:r>
            <a:r>
              <a:rPr lang="ko-KR" altLang="en-US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포워딩으로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전환된다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endParaRPr lang="ko-KR" altLang="en-US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36510" y="4102100"/>
            <a:ext cx="21189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전송 </a:t>
            </a:r>
            <a:r>
              <a:rPr lang="ko-KR" altLang="en-US" dirty="0" smtClean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가능</a:t>
            </a:r>
            <a:endParaRPr lang="en-US" altLang="ko-KR" dirty="0" smtClean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MAC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주소 학습 </a:t>
            </a:r>
            <a:r>
              <a:rPr lang="ko-KR" altLang="en-US" dirty="0" smtClean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가능</a:t>
            </a:r>
            <a:endParaRPr lang="en-US" altLang="ko-KR" dirty="0" smtClean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BPDU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전송 </a:t>
            </a:r>
            <a:r>
              <a:rPr lang="ko-KR" altLang="en-US" dirty="0" smtClean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가능</a:t>
            </a:r>
            <a:endParaRPr lang="en-US" altLang="ko-KR" dirty="0" smtClean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4030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919" y="233524"/>
            <a:ext cx="2962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STP</a:t>
            </a:r>
            <a:r>
              <a:rPr lang="ko-KR" altLang="en-US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</a:t>
            </a:r>
            <a:r>
              <a:rPr lang="en-US" altLang="ko-KR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</a:t>
            </a:r>
            <a:r>
              <a:rPr lang="ko-KR" altLang="en-US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가지 상태 변화</a:t>
            </a:r>
            <a:endParaRPr lang="ko-KR" altLang="en-US" sz="2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35454" y="1085088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그림으로 알아보기</a:t>
            </a:r>
            <a:endParaRPr lang="ko-KR" altLang="en-US" sz="200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205984" y="1938528"/>
            <a:ext cx="1780032" cy="49987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Disabled</a:t>
            </a:r>
            <a:endParaRPr lang="ko-KR" altLang="en-US" dirty="0">
              <a:solidFill>
                <a:schemeClr val="tx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205984" y="2806386"/>
            <a:ext cx="1780032" cy="49987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Blocking</a:t>
            </a:r>
            <a:endParaRPr lang="ko-KR" altLang="en-US" dirty="0">
              <a:solidFill>
                <a:schemeClr val="tx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205984" y="3781746"/>
            <a:ext cx="1780032" cy="49987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Listening</a:t>
            </a:r>
            <a:endParaRPr lang="ko-KR" altLang="en-US" dirty="0">
              <a:solidFill>
                <a:schemeClr val="tx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205984" y="4757106"/>
            <a:ext cx="1780032" cy="49987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Learning</a:t>
            </a:r>
            <a:endParaRPr lang="ko-KR" altLang="en-US" dirty="0">
              <a:solidFill>
                <a:schemeClr val="tx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205984" y="5732466"/>
            <a:ext cx="1780032" cy="49987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Forwarding</a:t>
            </a:r>
            <a:endParaRPr lang="ko-KR" altLang="en-US" dirty="0">
              <a:solidFill>
                <a:schemeClr val="tx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5894832" y="2494377"/>
            <a:ext cx="402336" cy="2316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5894832" y="3428178"/>
            <a:ext cx="402336" cy="2316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5894832" y="4403538"/>
            <a:ext cx="402336" cy="2316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5894832" y="5378898"/>
            <a:ext cx="402336" cy="2316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286973" y="4357592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15</a:t>
            </a:r>
            <a:r>
              <a:rPr lang="ko-KR" altLang="en-US" sz="1600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초</a:t>
            </a:r>
            <a:endParaRPr lang="ko-KR" altLang="en-US" sz="16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86973" y="5317938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15</a:t>
            </a:r>
            <a:r>
              <a:rPr lang="ko-KR" altLang="en-US" sz="1600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초</a:t>
            </a:r>
            <a:endParaRPr lang="ko-KR" altLang="en-US" sz="16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4461032" y="3132896"/>
            <a:ext cx="623032" cy="2828992"/>
          </a:xfrm>
          <a:custGeom>
            <a:avLst/>
            <a:gdLst>
              <a:gd name="connsiteX0" fmla="*/ 586456 w 623032"/>
              <a:gd name="connsiteY0" fmla="*/ 2828992 h 2828992"/>
              <a:gd name="connsiteX1" fmla="*/ 501112 w 623032"/>
              <a:gd name="connsiteY1" fmla="*/ 2755840 h 2828992"/>
              <a:gd name="connsiteX2" fmla="*/ 379192 w 623032"/>
              <a:gd name="connsiteY2" fmla="*/ 2646112 h 2828992"/>
              <a:gd name="connsiteX3" fmla="*/ 318232 w 623032"/>
              <a:gd name="connsiteY3" fmla="*/ 2560768 h 2828992"/>
              <a:gd name="connsiteX4" fmla="*/ 281656 w 623032"/>
              <a:gd name="connsiteY4" fmla="*/ 2524192 h 2828992"/>
              <a:gd name="connsiteX5" fmla="*/ 245080 w 623032"/>
              <a:gd name="connsiteY5" fmla="*/ 2451040 h 2828992"/>
              <a:gd name="connsiteX6" fmla="*/ 184120 w 623032"/>
              <a:gd name="connsiteY6" fmla="*/ 2377888 h 2828992"/>
              <a:gd name="connsiteX7" fmla="*/ 123160 w 623032"/>
              <a:gd name="connsiteY7" fmla="*/ 2219392 h 2828992"/>
              <a:gd name="connsiteX8" fmla="*/ 110968 w 623032"/>
              <a:gd name="connsiteY8" fmla="*/ 2182816 h 2828992"/>
              <a:gd name="connsiteX9" fmla="*/ 74392 w 623032"/>
              <a:gd name="connsiteY9" fmla="*/ 2097472 h 2828992"/>
              <a:gd name="connsiteX10" fmla="*/ 50008 w 623032"/>
              <a:gd name="connsiteY10" fmla="*/ 2036512 h 2828992"/>
              <a:gd name="connsiteX11" fmla="*/ 37816 w 623032"/>
              <a:gd name="connsiteY11" fmla="*/ 1987744 h 2828992"/>
              <a:gd name="connsiteX12" fmla="*/ 25624 w 623032"/>
              <a:gd name="connsiteY12" fmla="*/ 1853632 h 2828992"/>
              <a:gd name="connsiteX13" fmla="*/ 1240 w 623032"/>
              <a:gd name="connsiteY13" fmla="*/ 1780480 h 2828992"/>
              <a:gd name="connsiteX14" fmla="*/ 13432 w 623032"/>
              <a:gd name="connsiteY14" fmla="*/ 951424 h 2828992"/>
              <a:gd name="connsiteX15" fmla="*/ 50008 w 623032"/>
              <a:gd name="connsiteY15" fmla="*/ 829504 h 2828992"/>
              <a:gd name="connsiteX16" fmla="*/ 62200 w 623032"/>
              <a:gd name="connsiteY16" fmla="*/ 780736 h 2828992"/>
              <a:gd name="connsiteX17" fmla="*/ 86584 w 623032"/>
              <a:gd name="connsiteY17" fmla="*/ 731968 h 2828992"/>
              <a:gd name="connsiteX18" fmla="*/ 110968 w 623032"/>
              <a:gd name="connsiteY18" fmla="*/ 634432 h 2828992"/>
              <a:gd name="connsiteX19" fmla="*/ 135352 w 623032"/>
              <a:gd name="connsiteY19" fmla="*/ 585664 h 2828992"/>
              <a:gd name="connsiteX20" fmla="*/ 159736 w 623032"/>
              <a:gd name="connsiteY20" fmla="*/ 488128 h 2828992"/>
              <a:gd name="connsiteX21" fmla="*/ 208504 w 623032"/>
              <a:gd name="connsiteY21" fmla="*/ 390592 h 2828992"/>
              <a:gd name="connsiteX22" fmla="*/ 220696 w 623032"/>
              <a:gd name="connsiteY22" fmla="*/ 354016 h 2828992"/>
              <a:gd name="connsiteX23" fmla="*/ 293848 w 623032"/>
              <a:gd name="connsiteY23" fmla="*/ 280864 h 2828992"/>
              <a:gd name="connsiteX24" fmla="*/ 354808 w 623032"/>
              <a:gd name="connsiteY24" fmla="*/ 207712 h 2828992"/>
              <a:gd name="connsiteX25" fmla="*/ 391384 w 623032"/>
              <a:gd name="connsiteY25" fmla="*/ 158944 h 2828992"/>
              <a:gd name="connsiteX26" fmla="*/ 427960 w 623032"/>
              <a:gd name="connsiteY26" fmla="*/ 146752 h 2828992"/>
              <a:gd name="connsiteX27" fmla="*/ 464536 w 623032"/>
              <a:gd name="connsiteY27" fmla="*/ 122368 h 2828992"/>
              <a:gd name="connsiteX28" fmla="*/ 513304 w 623032"/>
              <a:gd name="connsiteY28" fmla="*/ 97984 h 2828992"/>
              <a:gd name="connsiteX29" fmla="*/ 501112 w 623032"/>
              <a:gd name="connsiteY29" fmla="*/ 37024 h 2828992"/>
              <a:gd name="connsiteX30" fmla="*/ 476728 w 623032"/>
              <a:gd name="connsiteY30" fmla="*/ 448 h 2828992"/>
              <a:gd name="connsiteX31" fmla="*/ 623032 w 623032"/>
              <a:gd name="connsiteY31" fmla="*/ 24832 h 2828992"/>
              <a:gd name="connsiteX32" fmla="*/ 610840 w 623032"/>
              <a:gd name="connsiteY32" fmla="*/ 134560 h 2828992"/>
              <a:gd name="connsiteX33" fmla="*/ 598648 w 623032"/>
              <a:gd name="connsiteY33" fmla="*/ 171136 h 2828992"/>
              <a:gd name="connsiteX34" fmla="*/ 562072 w 623032"/>
              <a:gd name="connsiteY34" fmla="*/ 183328 h 2828992"/>
              <a:gd name="connsiteX35" fmla="*/ 537688 w 623032"/>
              <a:gd name="connsiteY35" fmla="*/ 146752 h 2828992"/>
              <a:gd name="connsiteX36" fmla="*/ 501112 w 623032"/>
              <a:gd name="connsiteY36" fmla="*/ 110176 h 282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3032" h="2828992">
                <a:moveTo>
                  <a:pt x="586456" y="2828992"/>
                </a:moveTo>
                <a:cubicBezTo>
                  <a:pt x="558008" y="2804608"/>
                  <a:pt x="530370" y="2779246"/>
                  <a:pt x="501112" y="2755840"/>
                </a:cubicBezTo>
                <a:cubicBezTo>
                  <a:pt x="442616" y="2709044"/>
                  <a:pt x="443171" y="2742081"/>
                  <a:pt x="379192" y="2646112"/>
                </a:cubicBezTo>
                <a:cubicBezTo>
                  <a:pt x="359894" y="2617165"/>
                  <a:pt x="340916" y="2587233"/>
                  <a:pt x="318232" y="2560768"/>
                </a:cubicBezTo>
                <a:cubicBezTo>
                  <a:pt x="307011" y="2547677"/>
                  <a:pt x="292694" y="2537438"/>
                  <a:pt x="281656" y="2524192"/>
                </a:cubicBezTo>
                <a:cubicBezTo>
                  <a:pt x="185735" y="2409087"/>
                  <a:pt x="318396" y="2561013"/>
                  <a:pt x="245080" y="2451040"/>
                </a:cubicBezTo>
                <a:cubicBezTo>
                  <a:pt x="144215" y="2299743"/>
                  <a:pt x="263898" y="2517499"/>
                  <a:pt x="184120" y="2377888"/>
                </a:cubicBezTo>
                <a:cubicBezTo>
                  <a:pt x="150819" y="2319611"/>
                  <a:pt x="147823" y="2293381"/>
                  <a:pt x="123160" y="2219392"/>
                </a:cubicBezTo>
                <a:cubicBezTo>
                  <a:pt x="119096" y="2207200"/>
                  <a:pt x="116715" y="2194311"/>
                  <a:pt x="110968" y="2182816"/>
                </a:cubicBezTo>
                <a:cubicBezTo>
                  <a:pt x="68152" y="2097183"/>
                  <a:pt x="101301" y="2169229"/>
                  <a:pt x="74392" y="2097472"/>
                </a:cubicBezTo>
                <a:cubicBezTo>
                  <a:pt x="66708" y="2076980"/>
                  <a:pt x="56929" y="2057274"/>
                  <a:pt x="50008" y="2036512"/>
                </a:cubicBezTo>
                <a:cubicBezTo>
                  <a:pt x="44709" y="2020616"/>
                  <a:pt x="41880" y="2004000"/>
                  <a:pt x="37816" y="1987744"/>
                </a:cubicBezTo>
                <a:cubicBezTo>
                  <a:pt x="33752" y="1943040"/>
                  <a:pt x="33425" y="1897837"/>
                  <a:pt x="25624" y="1853632"/>
                </a:cubicBezTo>
                <a:cubicBezTo>
                  <a:pt x="21157" y="1828320"/>
                  <a:pt x="1587" y="1806181"/>
                  <a:pt x="1240" y="1780480"/>
                </a:cubicBezTo>
                <a:cubicBezTo>
                  <a:pt x="-2495" y="1504123"/>
                  <a:pt x="2386" y="1227585"/>
                  <a:pt x="13432" y="951424"/>
                </a:cubicBezTo>
                <a:cubicBezTo>
                  <a:pt x="14586" y="922583"/>
                  <a:pt x="40084" y="864237"/>
                  <a:pt x="50008" y="829504"/>
                </a:cubicBezTo>
                <a:cubicBezTo>
                  <a:pt x="54611" y="813392"/>
                  <a:pt x="56316" y="796425"/>
                  <a:pt x="62200" y="780736"/>
                </a:cubicBezTo>
                <a:cubicBezTo>
                  <a:pt x="68582" y="763718"/>
                  <a:pt x="80837" y="749210"/>
                  <a:pt x="86584" y="731968"/>
                </a:cubicBezTo>
                <a:cubicBezTo>
                  <a:pt x="97182" y="700175"/>
                  <a:pt x="95981" y="664407"/>
                  <a:pt x="110968" y="634432"/>
                </a:cubicBezTo>
                <a:cubicBezTo>
                  <a:pt x="119096" y="618176"/>
                  <a:pt x="129605" y="602906"/>
                  <a:pt x="135352" y="585664"/>
                </a:cubicBezTo>
                <a:cubicBezTo>
                  <a:pt x="145950" y="553871"/>
                  <a:pt x="144749" y="518103"/>
                  <a:pt x="159736" y="488128"/>
                </a:cubicBezTo>
                <a:cubicBezTo>
                  <a:pt x="175992" y="455616"/>
                  <a:pt x="197009" y="425076"/>
                  <a:pt x="208504" y="390592"/>
                </a:cubicBezTo>
                <a:cubicBezTo>
                  <a:pt x="212568" y="378400"/>
                  <a:pt x="212806" y="364160"/>
                  <a:pt x="220696" y="354016"/>
                </a:cubicBezTo>
                <a:cubicBezTo>
                  <a:pt x="241867" y="326796"/>
                  <a:pt x="274720" y="309557"/>
                  <a:pt x="293848" y="280864"/>
                </a:cubicBezTo>
                <a:cubicBezTo>
                  <a:pt x="347741" y="200025"/>
                  <a:pt x="284402" y="289852"/>
                  <a:pt x="354808" y="207712"/>
                </a:cubicBezTo>
                <a:cubicBezTo>
                  <a:pt x="368032" y="192284"/>
                  <a:pt x="375774" y="171953"/>
                  <a:pt x="391384" y="158944"/>
                </a:cubicBezTo>
                <a:cubicBezTo>
                  <a:pt x="401257" y="150717"/>
                  <a:pt x="416465" y="152499"/>
                  <a:pt x="427960" y="146752"/>
                </a:cubicBezTo>
                <a:cubicBezTo>
                  <a:pt x="441066" y="140199"/>
                  <a:pt x="451814" y="129638"/>
                  <a:pt x="464536" y="122368"/>
                </a:cubicBezTo>
                <a:cubicBezTo>
                  <a:pt x="480316" y="113351"/>
                  <a:pt x="497048" y="106112"/>
                  <a:pt x="513304" y="97984"/>
                </a:cubicBezTo>
                <a:cubicBezTo>
                  <a:pt x="509240" y="77664"/>
                  <a:pt x="508388" y="56427"/>
                  <a:pt x="501112" y="37024"/>
                </a:cubicBezTo>
                <a:cubicBezTo>
                  <a:pt x="495967" y="23304"/>
                  <a:pt x="463123" y="5890"/>
                  <a:pt x="476728" y="448"/>
                </a:cubicBezTo>
                <a:cubicBezTo>
                  <a:pt x="486810" y="-3585"/>
                  <a:pt x="602959" y="20817"/>
                  <a:pt x="623032" y="24832"/>
                </a:cubicBezTo>
                <a:cubicBezTo>
                  <a:pt x="618968" y="61408"/>
                  <a:pt x="616890" y="98260"/>
                  <a:pt x="610840" y="134560"/>
                </a:cubicBezTo>
                <a:cubicBezTo>
                  <a:pt x="608727" y="147237"/>
                  <a:pt x="607735" y="162049"/>
                  <a:pt x="598648" y="171136"/>
                </a:cubicBezTo>
                <a:cubicBezTo>
                  <a:pt x="589561" y="180223"/>
                  <a:pt x="574264" y="179264"/>
                  <a:pt x="562072" y="183328"/>
                </a:cubicBezTo>
                <a:cubicBezTo>
                  <a:pt x="553944" y="171136"/>
                  <a:pt x="547069" y="158009"/>
                  <a:pt x="537688" y="146752"/>
                </a:cubicBezTo>
                <a:cubicBezTo>
                  <a:pt x="526650" y="133506"/>
                  <a:pt x="501112" y="110176"/>
                  <a:pt x="501112" y="11017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4840224" y="3304032"/>
            <a:ext cx="366154" cy="1706880"/>
          </a:xfrm>
          <a:custGeom>
            <a:avLst/>
            <a:gdLst>
              <a:gd name="connsiteX0" fmla="*/ 207264 w 366154"/>
              <a:gd name="connsiteY0" fmla="*/ 1706880 h 1706880"/>
              <a:gd name="connsiteX1" fmla="*/ 170688 w 366154"/>
              <a:gd name="connsiteY1" fmla="*/ 1645920 h 1706880"/>
              <a:gd name="connsiteX2" fmla="*/ 121920 w 366154"/>
              <a:gd name="connsiteY2" fmla="*/ 1572768 h 1706880"/>
              <a:gd name="connsiteX3" fmla="*/ 85344 w 366154"/>
              <a:gd name="connsiteY3" fmla="*/ 1487424 h 1706880"/>
              <a:gd name="connsiteX4" fmla="*/ 73152 w 366154"/>
              <a:gd name="connsiteY4" fmla="*/ 1438656 h 1706880"/>
              <a:gd name="connsiteX5" fmla="*/ 48768 w 366154"/>
              <a:gd name="connsiteY5" fmla="*/ 1402080 h 1706880"/>
              <a:gd name="connsiteX6" fmla="*/ 36576 w 366154"/>
              <a:gd name="connsiteY6" fmla="*/ 1365504 h 1706880"/>
              <a:gd name="connsiteX7" fmla="*/ 0 w 366154"/>
              <a:gd name="connsiteY7" fmla="*/ 1194816 h 1706880"/>
              <a:gd name="connsiteX8" fmla="*/ 12192 w 366154"/>
              <a:gd name="connsiteY8" fmla="*/ 646176 h 1706880"/>
              <a:gd name="connsiteX9" fmla="*/ 24384 w 366154"/>
              <a:gd name="connsiteY9" fmla="*/ 585216 h 1706880"/>
              <a:gd name="connsiteX10" fmla="*/ 48768 w 366154"/>
              <a:gd name="connsiteY10" fmla="*/ 536448 h 1706880"/>
              <a:gd name="connsiteX11" fmla="*/ 85344 w 366154"/>
              <a:gd name="connsiteY11" fmla="*/ 451104 h 1706880"/>
              <a:gd name="connsiteX12" fmla="*/ 109728 w 366154"/>
              <a:gd name="connsiteY12" fmla="*/ 353568 h 1706880"/>
              <a:gd name="connsiteX13" fmla="*/ 121920 w 366154"/>
              <a:gd name="connsiteY13" fmla="*/ 316992 h 1706880"/>
              <a:gd name="connsiteX14" fmla="*/ 146304 w 366154"/>
              <a:gd name="connsiteY14" fmla="*/ 280416 h 1706880"/>
              <a:gd name="connsiteX15" fmla="*/ 158496 w 366154"/>
              <a:gd name="connsiteY15" fmla="*/ 231648 h 1706880"/>
              <a:gd name="connsiteX16" fmla="*/ 195072 w 366154"/>
              <a:gd name="connsiteY16" fmla="*/ 182880 h 1706880"/>
              <a:gd name="connsiteX17" fmla="*/ 219456 w 366154"/>
              <a:gd name="connsiteY17" fmla="*/ 146304 h 1706880"/>
              <a:gd name="connsiteX18" fmla="*/ 292608 w 366154"/>
              <a:gd name="connsiteY18" fmla="*/ 109728 h 1706880"/>
              <a:gd name="connsiteX19" fmla="*/ 353568 w 366154"/>
              <a:gd name="connsiteY19" fmla="*/ 121920 h 1706880"/>
              <a:gd name="connsiteX20" fmla="*/ 365760 w 366154"/>
              <a:gd name="connsiteY20" fmla="*/ 85344 h 1706880"/>
              <a:gd name="connsiteX21" fmla="*/ 341376 w 366154"/>
              <a:gd name="connsiteY21" fmla="*/ 0 h 1706880"/>
              <a:gd name="connsiteX22" fmla="*/ 256032 w 366154"/>
              <a:gd name="connsiteY22" fmla="*/ 36576 h 1706880"/>
              <a:gd name="connsiteX23" fmla="*/ 182880 w 366154"/>
              <a:gd name="connsiteY23" fmla="*/ 73152 h 1706880"/>
              <a:gd name="connsiteX24" fmla="*/ 195072 w 366154"/>
              <a:gd name="connsiteY24" fmla="*/ 109728 h 1706880"/>
              <a:gd name="connsiteX25" fmla="*/ 256032 w 366154"/>
              <a:gd name="connsiteY25" fmla="*/ 121920 h 170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66154" h="1706880">
                <a:moveTo>
                  <a:pt x="207264" y="1706880"/>
                </a:moveTo>
                <a:cubicBezTo>
                  <a:pt x="195072" y="1686560"/>
                  <a:pt x="183410" y="1665912"/>
                  <a:pt x="170688" y="1645920"/>
                </a:cubicBezTo>
                <a:cubicBezTo>
                  <a:pt x="154954" y="1621196"/>
                  <a:pt x="135026" y="1598980"/>
                  <a:pt x="121920" y="1572768"/>
                </a:cubicBezTo>
                <a:cubicBezTo>
                  <a:pt x="100245" y="1529419"/>
                  <a:pt x="97304" y="1529283"/>
                  <a:pt x="85344" y="1487424"/>
                </a:cubicBezTo>
                <a:cubicBezTo>
                  <a:pt x="80741" y="1471312"/>
                  <a:pt x="79753" y="1454057"/>
                  <a:pt x="73152" y="1438656"/>
                </a:cubicBezTo>
                <a:cubicBezTo>
                  <a:pt x="67380" y="1425188"/>
                  <a:pt x="55321" y="1415186"/>
                  <a:pt x="48768" y="1402080"/>
                </a:cubicBezTo>
                <a:cubicBezTo>
                  <a:pt x="43021" y="1390585"/>
                  <a:pt x="39957" y="1377903"/>
                  <a:pt x="36576" y="1365504"/>
                </a:cubicBezTo>
                <a:cubicBezTo>
                  <a:pt x="10536" y="1270025"/>
                  <a:pt x="14500" y="1281817"/>
                  <a:pt x="0" y="1194816"/>
                </a:cubicBezTo>
                <a:cubicBezTo>
                  <a:pt x="4064" y="1011936"/>
                  <a:pt x="4881" y="828955"/>
                  <a:pt x="12192" y="646176"/>
                </a:cubicBezTo>
                <a:cubicBezTo>
                  <a:pt x="13020" y="625470"/>
                  <a:pt x="17831" y="604875"/>
                  <a:pt x="24384" y="585216"/>
                </a:cubicBezTo>
                <a:cubicBezTo>
                  <a:pt x="30131" y="567974"/>
                  <a:pt x="42386" y="553466"/>
                  <a:pt x="48768" y="536448"/>
                </a:cubicBezTo>
                <a:cubicBezTo>
                  <a:pt x="82509" y="446472"/>
                  <a:pt x="35929" y="525227"/>
                  <a:pt x="85344" y="451104"/>
                </a:cubicBezTo>
                <a:cubicBezTo>
                  <a:pt x="93472" y="418592"/>
                  <a:pt x="99130" y="385361"/>
                  <a:pt x="109728" y="353568"/>
                </a:cubicBezTo>
                <a:cubicBezTo>
                  <a:pt x="113792" y="341376"/>
                  <a:pt x="116173" y="328487"/>
                  <a:pt x="121920" y="316992"/>
                </a:cubicBezTo>
                <a:cubicBezTo>
                  <a:pt x="128473" y="303886"/>
                  <a:pt x="138176" y="292608"/>
                  <a:pt x="146304" y="280416"/>
                </a:cubicBezTo>
                <a:cubicBezTo>
                  <a:pt x="150368" y="264160"/>
                  <a:pt x="151002" y="246635"/>
                  <a:pt x="158496" y="231648"/>
                </a:cubicBezTo>
                <a:cubicBezTo>
                  <a:pt x="167583" y="213473"/>
                  <a:pt x="183261" y="199415"/>
                  <a:pt x="195072" y="182880"/>
                </a:cubicBezTo>
                <a:cubicBezTo>
                  <a:pt x="203589" y="170956"/>
                  <a:pt x="209095" y="156665"/>
                  <a:pt x="219456" y="146304"/>
                </a:cubicBezTo>
                <a:cubicBezTo>
                  <a:pt x="243091" y="122669"/>
                  <a:pt x="262860" y="119644"/>
                  <a:pt x="292608" y="109728"/>
                </a:cubicBezTo>
                <a:cubicBezTo>
                  <a:pt x="312928" y="113792"/>
                  <a:pt x="333909" y="128473"/>
                  <a:pt x="353568" y="121920"/>
                </a:cubicBezTo>
                <a:cubicBezTo>
                  <a:pt x="365760" y="117856"/>
                  <a:pt x="367039" y="98132"/>
                  <a:pt x="365760" y="85344"/>
                </a:cubicBezTo>
                <a:cubicBezTo>
                  <a:pt x="362816" y="55904"/>
                  <a:pt x="349504" y="28448"/>
                  <a:pt x="341376" y="0"/>
                </a:cubicBezTo>
                <a:cubicBezTo>
                  <a:pt x="300342" y="13678"/>
                  <a:pt x="298216" y="12471"/>
                  <a:pt x="256032" y="36576"/>
                </a:cubicBezTo>
                <a:cubicBezTo>
                  <a:pt x="189855" y="74391"/>
                  <a:pt x="249940" y="50799"/>
                  <a:pt x="182880" y="73152"/>
                </a:cubicBezTo>
                <a:cubicBezTo>
                  <a:pt x="186944" y="85344"/>
                  <a:pt x="185985" y="100641"/>
                  <a:pt x="195072" y="109728"/>
                </a:cubicBezTo>
                <a:cubicBezTo>
                  <a:pt x="209834" y="124490"/>
                  <a:pt x="237469" y="121920"/>
                  <a:pt x="256032" y="12192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5095074" y="3495762"/>
            <a:ext cx="197646" cy="503214"/>
          </a:xfrm>
          <a:custGeom>
            <a:avLst/>
            <a:gdLst>
              <a:gd name="connsiteX0" fmla="*/ 49950 w 197646"/>
              <a:gd name="connsiteY0" fmla="*/ 503214 h 503214"/>
              <a:gd name="connsiteX1" fmla="*/ 1182 w 197646"/>
              <a:gd name="connsiteY1" fmla="*/ 442254 h 503214"/>
              <a:gd name="connsiteX2" fmla="*/ 37758 w 197646"/>
              <a:gd name="connsiteY2" fmla="*/ 137454 h 503214"/>
              <a:gd name="connsiteX3" fmla="*/ 62142 w 197646"/>
              <a:gd name="connsiteY3" fmla="*/ 100878 h 503214"/>
              <a:gd name="connsiteX4" fmla="*/ 98718 w 197646"/>
              <a:gd name="connsiteY4" fmla="*/ 88686 h 503214"/>
              <a:gd name="connsiteX5" fmla="*/ 147486 w 197646"/>
              <a:gd name="connsiteY5" fmla="*/ 100878 h 503214"/>
              <a:gd name="connsiteX6" fmla="*/ 184062 w 197646"/>
              <a:gd name="connsiteY6" fmla="*/ 113070 h 503214"/>
              <a:gd name="connsiteX7" fmla="*/ 196254 w 197646"/>
              <a:gd name="connsiteY7" fmla="*/ 76494 h 503214"/>
              <a:gd name="connsiteX8" fmla="*/ 184062 w 197646"/>
              <a:gd name="connsiteY8" fmla="*/ 3342 h 503214"/>
              <a:gd name="connsiteX9" fmla="*/ 13374 w 197646"/>
              <a:gd name="connsiteY9" fmla="*/ 27726 h 503214"/>
              <a:gd name="connsiteX10" fmla="*/ 110910 w 197646"/>
              <a:gd name="connsiteY10" fmla="*/ 88686 h 50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7646" h="503214">
                <a:moveTo>
                  <a:pt x="49950" y="503214"/>
                </a:moveTo>
                <a:cubicBezTo>
                  <a:pt x="33694" y="482894"/>
                  <a:pt x="4410" y="468075"/>
                  <a:pt x="1182" y="442254"/>
                </a:cubicBezTo>
                <a:cubicBezTo>
                  <a:pt x="-569" y="428249"/>
                  <a:pt x="-5994" y="203082"/>
                  <a:pt x="37758" y="137454"/>
                </a:cubicBezTo>
                <a:cubicBezTo>
                  <a:pt x="45886" y="125262"/>
                  <a:pt x="50700" y="110032"/>
                  <a:pt x="62142" y="100878"/>
                </a:cubicBezTo>
                <a:cubicBezTo>
                  <a:pt x="72177" y="92850"/>
                  <a:pt x="86526" y="92750"/>
                  <a:pt x="98718" y="88686"/>
                </a:cubicBezTo>
                <a:cubicBezTo>
                  <a:pt x="114974" y="92750"/>
                  <a:pt x="131374" y="96275"/>
                  <a:pt x="147486" y="100878"/>
                </a:cubicBezTo>
                <a:cubicBezTo>
                  <a:pt x="159843" y="104409"/>
                  <a:pt x="172567" y="118817"/>
                  <a:pt x="184062" y="113070"/>
                </a:cubicBezTo>
                <a:cubicBezTo>
                  <a:pt x="195557" y="107323"/>
                  <a:pt x="192190" y="88686"/>
                  <a:pt x="196254" y="76494"/>
                </a:cubicBezTo>
                <a:cubicBezTo>
                  <a:pt x="192190" y="52110"/>
                  <a:pt x="207948" y="9712"/>
                  <a:pt x="184062" y="3342"/>
                </a:cubicBezTo>
                <a:cubicBezTo>
                  <a:pt x="128529" y="-11467"/>
                  <a:pt x="13374" y="27726"/>
                  <a:pt x="13374" y="27726"/>
                </a:cubicBezTo>
                <a:cubicBezTo>
                  <a:pt x="94087" y="81535"/>
                  <a:pt x="60314" y="63388"/>
                  <a:pt x="110910" y="8868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 flipH="1">
            <a:off x="7032327" y="2494377"/>
            <a:ext cx="151218" cy="503214"/>
          </a:xfrm>
          <a:custGeom>
            <a:avLst/>
            <a:gdLst>
              <a:gd name="connsiteX0" fmla="*/ 49950 w 197646"/>
              <a:gd name="connsiteY0" fmla="*/ 503214 h 503214"/>
              <a:gd name="connsiteX1" fmla="*/ 1182 w 197646"/>
              <a:gd name="connsiteY1" fmla="*/ 442254 h 503214"/>
              <a:gd name="connsiteX2" fmla="*/ 37758 w 197646"/>
              <a:gd name="connsiteY2" fmla="*/ 137454 h 503214"/>
              <a:gd name="connsiteX3" fmla="*/ 62142 w 197646"/>
              <a:gd name="connsiteY3" fmla="*/ 100878 h 503214"/>
              <a:gd name="connsiteX4" fmla="*/ 98718 w 197646"/>
              <a:gd name="connsiteY4" fmla="*/ 88686 h 503214"/>
              <a:gd name="connsiteX5" fmla="*/ 147486 w 197646"/>
              <a:gd name="connsiteY5" fmla="*/ 100878 h 503214"/>
              <a:gd name="connsiteX6" fmla="*/ 184062 w 197646"/>
              <a:gd name="connsiteY6" fmla="*/ 113070 h 503214"/>
              <a:gd name="connsiteX7" fmla="*/ 196254 w 197646"/>
              <a:gd name="connsiteY7" fmla="*/ 76494 h 503214"/>
              <a:gd name="connsiteX8" fmla="*/ 184062 w 197646"/>
              <a:gd name="connsiteY8" fmla="*/ 3342 h 503214"/>
              <a:gd name="connsiteX9" fmla="*/ 13374 w 197646"/>
              <a:gd name="connsiteY9" fmla="*/ 27726 h 503214"/>
              <a:gd name="connsiteX10" fmla="*/ 110910 w 197646"/>
              <a:gd name="connsiteY10" fmla="*/ 88686 h 50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7646" h="503214">
                <a:moveTo>
                  <a:pt x="49950" y="503214"/>
                </a:moveTo>
                <a:cubicBezTo>
                  <a:pt x="33694" y="482894"/>
                  <a:pt x="4410" y="468075"/>
                  <a:pt x="1182" y="442254"/>
                </a:cubicBezTo>
                <a:cubicBezTo>
                  <a:pt x="-569" y="428249"/>
                  <a:pt x="-5994" y="203082"/>
                  <a:pt x="37758" y="137454"/>
                </a:cubicBezTo>
                <a:cubicBezTo>
                  <a:pt x="45886" y="125262"/>
                  <a:pt x="50700" y="110032"/>
                  <a:pt x="62142" y="100878"/>
                </a:cubicBezTo>
                <a:cubicBezTo>
                  <a:pt x="72177" y="92850"/>
                  <a:pt x="86526" y="92750"/>
                  <a:pt x="98718" y="88686"/>
                </a:cubicBezTo>
                <a:cubicBezTo>
                  <a:pt x="114974" y="92750"/>
                  <a:pt x="131374" y="96275"/>
                  <a:pt x="147486" y="100878"/>
                </a:cubicBezTo>
                <a:cubicBezTo>
                  <a:pt x="159843" y="104409"/>
                  <a:pt x="172567" y="118817"/>
                  <a:pt x="184062" y="113070"/>
                </a:cubicBezTo>
                <a:cubicBezTo>
                  <a:pt x="195557" y="107323"/>
                  <a:pt x="192190" y="88686"/>
                  <a:pt x="196254" y="76494"/>
                </a:cubicBezTo>
                <a:cubicBezTo>
                  <a:pt x="192190" y="52110"/>
                  <a:pt x="207948" y="9712"/>
                  <a:pt x="184062" y="3342"/>
                </a:cubicBezTo>
                <a:cubicBezTo>
                  <a:pt x="128529" y="-11467"/>
                  <a:pt x="13374" y="27726"/>
                  <a:pt x="13374" y="27726"/>
                </a:cubicBezTo>
                <a:cubicBezTo>
                  <a:pt x="94087" y="81535"/>
                  <a:pt x="60314" y="63388"/>
                  <a:pt x="110910" y="8868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 flipH="1">
            <a:off x="7096925" y="2267712"/>
            <a:ext cx="386111" cy="1840992"/>
          </a:xfrm>
          <a:custGeom>
            <a:avLst/>
            <a:gdLst>
              <a:gd name="connsiteX0" fmla="*/ 207264 w 366154"/>
              <a:gd name="connsiteY0" fmla="*/ 1706880 h 1706880"/>
              <a:gd name="connsiteX1" fmla="*/ 170688 w 366154"/>
              <a:gd name="connsiteY1" fmla="*/ 1645920 h 1706880"/>
              <a:gd name="connsiteX2" fmla="*/ 121920 w 366154"/>
              <a:gd name="connsiteY2" fmla="*/ 1572768 h 1706880"/>
              <a:gd name="connsiteX3" fmla="*/ 85344 w 366154"/>
              <a:gd name="connsiteY3" fmla="*/ 1487424 h 1706880"/>
              <a:gd name="connsiteX4" fmla="*/ 73152 w 366154"/>
              <a:gd name="connsiteY4" fmla="*/ 1438656 h 1706880"/>
              <a:gd name="connsiteX5" fmla="*/ 48768 w 366154"/>
              <a:gd name="connsiteY5" fmla="*/ 1402080 h 1706880"/>
              <a:gd name="connsiteX6" fmla="*/ 36576 w 366154"/>
              <a:gd name="connsiteY6" fmla="*/ 1365504 h 1706880"/>
              <a:gd name="connsiteX7" fmla="*/ 0 w 366154"/>
              <a:gd name="connsiteY7" fmla="*/ 1194816 h 1706880"/>
              <a:gd name="connsiteX8" fmla="*/ 12192 w 366154"/>
              <a:gd name="connsiteY8" fmla="*/ 646176 h 1706880"/>
              <a:gd name="connsiteX9" fmla="*/ 24384 w 366154"/>
              <a:gd name="connsiteY9" fmla="*/ 585216 h 1706880"/>
              <a:gd name="connsiteX10" fmla="*/ 48768 w 366154"/>
              <a:gd name="connsiteY10" fmla="*/ 536448 h 1706880"/>
              <a:gd name="connsiteX11" fmla="*/ 85344 w 366154"/>
              <a:gd name="connsiteY11" fmla="*/ 451104 h 1706880"/>
              <a:gd name="connsiteX12" fmla="*/ 109728 w 366154"/>
              <a:gd name="connsiteY12" fmla="*/ 353568 h 1706880"/>
              <a:gd name="connsiteX13" fmla="*/ 121920 w 366154"/>
              <a:gd name="connsiteY13" fmla="*/ 316992 h 1706880"/>
              <a:gd name="connsiteX14" fmla="*/ 146304 w 366154"/>
              <a:gd name="connsiteY14" fmla="*/ 280416 h 1706880"/>
              <a:gd name="connsiteX15" fmla="*/ 158496 w 366154"/>
              <a:gd name="connsiteY15" fmla="*/ 231648 h 1706880"/>
              <a:gd name="connsiteX16" fmla="*/ 195072 w 366154"/>
              <a:gd name="connsiteY16" fmla="*/ 182880 h 1706880"/>
              <a:gd name="connsiteX17" fmla="*/ 219456 w 366154"/>
              <a:gd name="connsiteY17" fmla="*/ 146304 h 1706880"/>
              <a:gd name="connsiteX18" fmla="*/ 292608 w 366154"/>
              <a:gd name="connsiteY18" fmla="*/ 109728 h 1706880"/>
              <a:gd name="connsiteX19" fmla="*/ 353568 w 366154"/>
              <a:gd name="connsiteY19" fmla="*/ 121920 h 1706880"/>
              <a:gd name="connsiteX20" fmla="*/ 365760 w 366154"/>
              <a:gd name="connsiteY20" fmla="*/ 85344 h 1706880"/>
              <a:gd name="connsiteX21" fmla="*/ 341376 w 366154"/>
              <a:gd name="connsiteY21" fmla="*/ 0 h 1706880"/>
              <a:gd name="connsiteX22" fmla="*/ 256032 w 366154"/>
              <a:gd name="connsiteY22" fmla="*/ 36576 h 1706880"/>
              <a:gd name="connsiteX23" fmla="*/ 182880 w 366154"/>
              <a:gd name="connsiteY23" fmla="*/ 73152 h 1706880"/>
              <a:gd name="connsiteX24" fmla="*/ 195072 w 366154"/>
              <a:gd name="connsiteY24" fmla="*/ 109728 h 1706880"/>
              <a:gd name="connsiteX25" fmla="*/ 256032 w 366154"/>
              <a:gd name="connsiteY25" fmla="*/ 121920 h 170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66154" h="1706880">
                <a:moveTo>
                  <a:pt x="207264" y="1706880"/>
                </a:moveTo>
                <a:cubicBezTo>
                  <a:pt x="195072" y="1686560"/>
                  <a:pt x="183410" y="1665912"/>
                  <a:pt x="170688" y="1645920"/>
                </a:cubicBezTo>
                <a:cubicBezTo>
                  <a:pt x="154954" y="1621196"/>
                  <a:pt x="135026" y="1598980"/>
                  <a:pt x="121920" y="1572768"/>
                </a:cubicBezTo>
                <a:cubicBezTo>
                  <a:pt x="100245" y="1529419"/>
                  <a:pt x="97304" y="1529283"/>
                  <a:pt x="85344" y="1487424"/>
                </a:cubicBezTo>
                <a:cubicBezTo>
                  <a:pt x="80741" y="1471312"/>
                  <a:pt x="79753" y="1454057"/>
                  <a:pt x="73152" y="1438656"/>
                </a:cubicBezTo>
                <a:cubicBezTo>
                  <a:pt x="67380" y="1425188"/>
                  <a:pt x="55321" y="1415186"/>
                  <a:pt x="48768" y="1402080"/>
                </a:cubicBezTo>
                <a:cubicBezTo>
                  <a:pt x="43021" y="1390585"/>
                  <a:pt x="39957" y="1377903"/>
                  <a:pt x="36576" y="1365504"/>
                </a:cubicBezTo>
                <a:cubicBezTo>
                  <a:pt x="10536" y="1270025"/>
                  <a:pt x="14500" y="1281817"/>
                  <a:pt x="0" y="1194816"/>
                </a:cubicBezTo>
                <a:cubicBezTo>
                  <a:pt x="4064" y="1011936"/>
                  <a:pt x="4881" y="828955"/>
                  <a:pt x="12192" y="646176"/>
                </a:cubicBezTo>
                <a:cubicBezTo>
                  <a:pt x="13020" y="625470"/>
                  <a:pt x="17831" y="604875"/>
                  <a:pt x="24384" y="585216"/>
                </a:cubicBezTo>
                <a:cubicBezTo>
                  <a:pt x="30131" y="567974"/>
                  <a:pt x="42386" y="553466"/>
                  <a:pt x="48768" y="536448"/>
                </a:cubicBezTo>
                <a:cubicBezTo>
                  <a:pt x="82509" y="446472"/>
                  <a:pt x="35929" y="525227"/>
                  <a:pt x="85344" y="451104"/>
                </a:cubicBezTo>
                <a:cubicBezTo>
                  <a:pt x="93472" y="418592"/>
                  <a:pt x="99130" y="385361"/>
                  <a:pt x="109728" y="353568"/>
                </a:cubicBezTo>
                <a:cubicBezTo>
                  <a:pt x="113792" y="341376"/>
                  <a:pt x="116173" y="328487"/>
                  <a:pt x="121920" y="316992"/>
                </a:cubicBezTo>
                <a:cubicBezTo>
                  <a:pt x="128473" y="303886"/>
                  <a:pt x="138176" y="292608"/>
                  <a:pt x="146304" y="280416"/>
                </a:cubicBezTo>
                <a:cubicBezTo>
                  <a:pt x="150368" y="264160"/>
                  <a:pt x="151002" y="246635"/>
                  <a:pt x="158496" y="231648"/>
                </a:cubicBezTo>
                <a:cubicBezTo>
                  <a:pt x="167583" y="213473"/>
                  <a:pt x="183261" y="199415"/>
                  <a:pt x="195072" y="182880"/>
                </a:cubicBezTo>
                <a:cubicBezTo>
                  <a:pt x="203589" y="170956"/>
                  <a:pt x="209095" y="156665"/>
                  <a:pt x="219456" y="146304"/>
                </a:cubicBezTo>
                <a:cubicBezTo>
                  <a:pt x="243091" y="122669"/>
                  <a:pt x="262860" y="119644"/>
                  <a:pt x="292608" y="109728"/>
                </a:cubicBezTo>
                <a:cubicBezTo>
                  <a:pt x="312928" y="113792"/>
                  <a:pt x="333909" y="128473"/>
                  <a:pt x="353568" y="121920"/>
                </a:cubicBezTo>
                <a:cubicBezTo>
                  <a:pt x="365760" y="117856"/>
                  <a:pt x="367039" y="98132"/>
                  <a:pt x="365760" y="85344"/>
                </a:cubicBezTo>
                <a:cubicBezTo>
                  <a:pt x="362816" y="55904"/>
                  <a:pt x="349504" y="28448"/>
                  <a:pt x="341376" y="0"/>
                </a:cubicBezTo>
                <a:cubicBezTo>
                  <a:pt x="300342" y="13678"/>
                  <a:pt x="298216" y="12471"/>
                  <a:pt x="256032" y="36576"/>
                </a:cubicBezTo>
                <a:cubicBezTo>
                  <a:pt x="189855" y="74391"/>
                  <a:pt x="249940" y="50799"/>
                  <a:pt x="182880" y="73152"/>
                </a:cubicBezTo>
                <a:cubicBezTo>
                  <a:pt x="186944" y="85344"/>
                  <a:pt x="185985" y="100641"/>
                  <a:pt x="195072" y="109728"/>
                </a:cubicBezTo>
                <a:cubicBezTo>
                  <a:pt x="209834" y="124490"/>
                  <a:pt x="237469" y="121920"/>
                  <a:pt x="256032" y="12192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 flipH="1">
            <a:off x="7297501" y="2129506"/>
            <a:ext cx="500266" cy="2828992"/>
          </a:xfrm>
          <a:custGeom>
            <a:avLst/>
            <a:gdLst>
              <a:gd name="connsiteX0" fmla="*/ 586456 w 623032"/>
              <a:gd name="connsiteY0" fmla="*/ 2828992 h 2828992"/>
              <a:gd name="connsiteX1" fmla="*/ 501112 w 623032"/>
              <a:gd name="connsiteY1" fmla="*/ 2755840 h 2828992"/>
              <a:gd name="connsiteX2" fmla="*/ 379192 w 623032"/>
              <a:gd name="connsiteY2" fmla="*/ 2646112 h 2828992"/>
              <a:gd name="connsiteX3" fmla="*/ 318232 w 623032"/>
              <a:gd name="connsiteY3" fmla="*/ 2560768 h 2828992"/>
              <a:gd name="connsiteX4" fmla="*/ 281656 w 623032"/>
              <a:gd name="connsiteY4" fmla="*/ 2524192 h 2828992"/>
              <a:gd name="connsiteX5" fmla="*/ 245080 w 623032"/>
              <a:gd name="connsiteY5" fmla="*/ 2451040 h 2828992"/>
              <a:gd name="connsiteX6" fmla="*/ 184120 w 623032"/>
              <a:gd name="connsiteY6" fmla="*/ 2377888 h 2828992"/>
              <a:gd name="connsiteX7" fmla="*/ 123160 w 623032"/>
              <a:gd name="connsiteY7" fmla="*/ 2219392 h 2828992"/>
              <a:gd name="connsiteX8" fmla="*/ 110968 w 623032"/>
              <a:gd name="connsiteY8" fmla="*/ 2182816 h 2828992"/>
              <a:gd name="connsiteX9" fmla="*/ 74392 w 623032"/>
              <a:gd name="connsiteY9" fmla="*/ 2097472 h 2828992"/>
              <a:gd name="connsiteX10" fmla="*/ 50008 w 623032"/>
              <a:gd name="connsiteY10" fmla="*/ 2036512 h 2828992"/>
              <a:gd name="connsiteX11" fmla="*/ 37816 w 623032"/>
              <a:gd name="connsiteY11" fmla="*/ 1987744 h 2828992"/>
              <a:gd name="connsiteX12" fmla="*/ 25624 w 623032"/>
              <a:gd name="connsiteY12" fmla="*/ 1853632 h 2828992"/>
              <a:gd name="connsiteX13" fmla="*/ 1240 w 623032"/>
              <a:gd name="connsiteY13" fmla="*/ 1780480 h 2828992"/>
              <a:gd name="connsiteX14" fmla="*/ 13432 w 623032"/>
              <a:gd name="connsiteY14" fmla="*/ 951424 h 2828992"/>
              <a:gd name="connsiteX15" fmla="*/ 50008 w 623032"/>
              <a:gd name="connsiteY15" fmla="*/ 829504 h 2828992"/>
              <a:gd name="connsiteX16" fmla="*/ 62200 w 623032"/>
              <a:gd name="connsiteY16" fmla="*/ 780736 h 2828992"/>
              <a:gd name="connsiteX17" fmla="*/ 86584 w 623032"/>
              <a:gd name="connsiteY17" fmla="*/ 731968 h 2828992"/>
              <a:gd name="connsiteX18" fmla="*/ 110968 w 623032"/>
              <a:gd name="connsiteY18" fmla="*/ 634432 h 2828992"/>
              <a:gd name="connsiteX19" fmla="*/ 135352 w 623032"/>
              <a:gd name="connsiteY19" fmla="*/ 585664 h 2828992"/>
              <a:gd name="connsiteX20" fmla="*/ 159736 w 623032"/>
              <a:gd name="connsiteY20" fmla="*/ 488128 h 2828992"/>
              <a:gd name="connsiteX21" fmla="*/ 208504 w 623032"/>
              <a:gd name="connsiteY21" fmla="*/ 390592 h 2828992"/>
              <a:gd name="connsiteX22" fmla="*/ 220696 w 623032"/>
              <a:gd name="connsiteY22" fmla="*/ 354016 h 2828992"/>
              <a:gd name="connsiteX23" fmla="*/ 293848 w 623032"/>
              <a:gd name="connsiteY23" fmla="*/ 280864 h 2828992"/>
              <a:gd name="connsiteX24" fmla="*/ 354808 w 623032"/>
              <a:gd name="connsiteY24" fmla="*/ 207712 h 2828992"/>
              <a:gd name="connsiteX25" fmla="*/ 391384 w 623032"/>
              <a:gd name="connsiteY25" fmla="*/ 158944 h 2828992"/>
              <a:gd name="connsiteX26" fmla="*/ 427960 w 623032"/>
              <a:gd name="connsiteY26" fmla="*/ 146752 h 2828992"/>
              <a:gd name="connsiteX27" fmla="*/ 464536 w 623032"/>
              <a:gd name="connsiteY27" fmla="*/ 122368 h 2828992"/>
              <a:gd name="connsiteX28" fmla="*/ 513304 w 623032"/>
              <a:gd name="connsiteY28" fmla="*/ 97984 h 2828992"/>
              <a:gd name="connsiteX29" fmla="*/ 501112 w 623032"/>
              <a:gd name="connsiteY29" fmla="*/ 37024 h 2828992"/>
              <a:gd name="connsiteX30" fmla="*/ 476728 w 623032"/>
              <a:gd name="connsiteY30" fmla="*/ 448 h 2828992"/>
              <a:gd name="connsiteX31" fmla="*/ 623032 w 623032"/>
              <a:gd name="connsiteY31" fmla="*/ 24832 h 2828992"/>
              <a:gd name="connsiteX32" fmla="*/ 610840 w 623032"/>
              <a:gd name="connsiteY32" fmla="*/ 134560 h 2828992"/>
              <a:gd name="connsiteX33" fmla="*/ 598648 w 623032"/>
              <a:gd name="connsiteY33" fmla="*/ 171136 h 2828992"/>
              <a:gd name="connsiteX34" fmla="*/ 562072 w 623032"/>
              <a:gd name="connsiteY34" fmla="*/ 183328 h 2828992"/>
              <a:gd name="connsiteX35" fmla="*/ 537688 w 623032"/>
              <a:gd name="connsiteY35" fmla="*/ 146752 h 2828992"/>
              <a:gd name="connsiteX36" fmla="*/ 501112 w 623032"/>
              <a:gd name="connsiteY36" fmla="*/ 110176 h 282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3032" h="2828992">
                <a:moveTo>
                  <a:pt x="586456" y="2828992"/>
                </a:moveTo>
                <a:cubicBezTo>
                  <a:pt x="558008" y="2804608"/>
                  <a:pt x="530370" y="2779246"/>
                  <a:pt x="501112" y="2755840"/>
                </a:cubicBezTo>
                <a:cubicBezTo>
                  <a:pt x="442616" y="2709044"/>
                  <a:pt x="443171" y="2742081"/>
                  <a:pt x="379192" y="2646112"/>
                </a:cubicBezTo>
                <a:cubicBezTo>
                  <a:pt x="359894" y="2617165"/>
                  <a:pt x="340916" y="2587233"/>
                  <a:pt x="318232" y="2560768"/>
                </a:cubicBezTo>
                <a:cubicBezTo>
                  <a:pt x="307011" y="2547677"/>
                  <a:pt x="292694" y="2537438"/>
                  <a:pt x="281656" y="2524192"/>
                </a:cubicBezTo>
                <a:cubicBezTo>
                  <a:pt x="185735" y="2409087"/>
                  <a:pt x="318396" y="2561013"/>
                  <a:pt x="245080" y="2451040"/>
                </a:cubicBezTo>
                <a:cubicBezTo>
                  <a:pt x="144215" y="2299743"/>
                  <a:pt x="263898" y="2517499"/>
                  <a:pt x="184120" y="2377888"/>
                </a:cubicBezTo>
                <a:cubicBezTo>
                  <a:pt x="150819" y="2319611"/>
                  <a:pt x="147823" y="2293381"/>
                  <a:pt x="123160" y="2219392"/>
                </a:cubicBezTo>
                <a:cubicBezTo>
                  <a:pt x="119096" y="2207200"/>
                  <a:pt x="116715" y="2194311"/>
                  <a:pt x="110968" y="2182816"/>
                </a:cubicBezTo>
                <a:cubicBezTo>
                  <a:pt x="68152" y="2097183"/>
                  <a:pt x="101301" y="2169229"/>
                  <a:pt x="74392" y="2097472"/>
                </a:cubicBezTo>
                <a:cubicBezTo>
                  <a:pt x="66708" y="2076980"/>
                  <a:pt x="56929" y="2057274"/>
                  <a:pt x="50008" y="2036512"/>
                </a:cubicBezTo>
                <a:cubicBezTo>
                  <a:pt x="44709" y="2020616"/>
                  <a:pt x="41880" y="2004000"/>
                  <a:pt x="37816" y="1987744"/>
                </a:cubicBezTo>
                <a:cubicBezTo>
                  <a:pt x="33752" y="1943040"/>
                  <a:pt x="33425" y="1897837"/>
                  <a:pt x="25624" y="1853632"/>
                </a:cubicBezTo>
                <a:cubicBezTo>
                  <a:pt x="21157" y="1828320"/>
                  <a:pt x="1587" y="1806181"/>
                  <a:pt x="1240" y="1780480"/>
                </a:cubicBezTo>
                <a:cubicBezTo>
                  <a:pt x="-2495" y="1504123"/>
                  <a:pt x="2386" y="1227585"/>
                  <a:pt x="13432" y="951424"/>
                </a:cubicBezTo>
                <a:cubicBezTo>
                  <a:pt x="14586" y="922583"/>
                  <a:pt x="40084" y="864237"/>
                  <a:pt x="50008" y="829504"/>
                </a:cubicBezTo>
                <a:cubicBezTo>
                  <a:pt x="54611" y="813392"/>
                  <a:pt x="56316" y="796425"/>
                  <a:pt x="62200" y="780736"/>
                </a:cubicBezTo>
                <a:cubicBezTo>
                  <a:pt x="68582" y="763718"/>
                  <a:pt x="80837" y="749210"/>
                  <a:pt x="86584" y="731968"/>
                </a:cubicBezTo>
                <a:cubicBezTo>
                  <a:pt x="97182" y="700175"/>
                  <a:pt x="95981" y="664407"/>
                  <a:pt x="110968" y="634432"/>
                </a:cubicBezTo>
                <a:cubicBezTo>
                  <a:pt x="119096" y="618176"/>
                  <a:pt x="129605" y="602906"/>
                  <a:pt x="135352" y="585664"/>
                </a:cubicBezTo>
                <a:cubicBezTo>
                  <a:pt x="145950" y="553871"/>
                  <a:pt x="144749" y="518103"/>
                  <a:pt x="159736" y="488128"/>
                </a:cubicBezTo>
                <a:cubicBezTo>
                  <a:pt x="175992" y="455616"/>
                  <a:pt x="197009" y="425076"/>
                  <a:pt x="208504" y="390592"/>
                </a:cubicBezTo>
                <a:cubicBezTo>
                  <a:pt x="212568" y="378400"/>
                  <a:pt x="212806" y="364160"/>
                  <a:pt x="220696" y="354016"/>
                </a:cubicBezTo>
                <a:cubicBezTo>
                  <a:pt x="241867" y="326796"/>
                  <a:pt x="274720" y="309557"/>
                  <a:pt x="293848" y="280864"/>
                </a:cubicBezTo>
                <a:cubicBezTo>
                  <a:pt x="347741" y="200025"/>
                  <a:pt x="284402" y="289852"/>
                  <a:pt x="354808" y="207712"/>
                </a:cubicBezTo>
                <a:cubicBezTo>
                  <a:pt x="368032" y="192284"/>
                  <a:pt x="375774" y="171953"/>
                  <a:pt x="391384" y="158944"/>
                </a:cubicBezTo>
                <a:cubicBezTo>
                  <a:pt x="401257" y="150717"/>
                  <a:pt x="416465" y="152499"/>
                  <a:pt x="427960" y="146752"/>
                </a:cubicBezTo>
                <a:cubicBezTo>
                  <a:pt x="441066" y="140199"/>
                  <a:pt x="451814" y="129638"/>
                  <a:pt x="464536" y="122368"/>
                </a:cubicBezTo>
                <a:cubicBezTo>
                  <a:pt x="480316" y="113351"/>
                  <a:pt x="497048" y="106112"/>
                  <a:pt x="513304" y="97984"/>
                </a:cubicBezTo>
                <a:cubicBezTo>
                  <a:pt x="509240" y="77664"/>
                  <a:pt x="508388" y="56427"/>
                  <a:pt x="501112" y="37024"/>
                </a:cubicBezTo>
                <a:cubicBezTo>
                  <a:pt x="495967" y="23304"/>
                  <a:pt x="463123" y="5890"/>
                  <a:pt x="476728" y="448"/>
                </a:cubicBezTo>
                <a:cubicBezTo>
                  <a:pt x="486810" y="-3585"/>
                  <a:pt x="602959" y="20817"/>
                  <a:pt x="623032" y="24832"/>
                </a:cubicBezTo>
                <a:cubicBezTo>
                  <a:pt x="618968" y="61408"/>
                  <a:pt x="616890" y="98260"/>
                  <a:pt x="610840" y="134560"/>
                </a:cubicBezTo>
                <a:cubicBezTo>
                  <a:pt x="608727" y="147237"/>
                  <a:pt x="607735" y="162049"/>
                  <a:pt x="598648" y="171136"/>
                </a:cubicBezTo>
                <a:cubicBezTo>
                  <a:pt x="589561" y="180223"/>
                  <a:pt x="574264" y="179264"/>
                  <a:pt x="562072" y="183328"/>
                </a:cubicBezTo>
                <a:cubicBezTo>
                  <a:pt x="553944" y="171136"/>
                  <a:pt x="547069" y="158009"/>
                  <a:pt x="537688" y="146752"/>
                </a:cubicBezTo>
                <a:cubicBezTo>
                  <a:pt x="526650" y="133506"/>
                  <a:pt x="501112" y="110176"/>
                  <a:pt x="501112" y="11017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7339584" y="2109216"/>
            <a:ext cx="1183851" cy="3889248"/>
          </a:xfrm>
          <a:custGeom>
            <a:avLst/>
            <a:gdLst>
              <a:gd name="connsiteX0" fmla="*/ 0 w 1183851"/>
              <a:gd name="connsiteY0" fmla="*/ 3889248 h 3889248"/>
              <a:gd name="connsiteX1" fmla="*/ 121920 w 1183851"/>
              <a:gd name="connsiteY1" fmla="*/ 3877056 h 3889248"/>
              <a:gd name="connsiteX2" fmla="*/ 280416 w 1183851"/>
              <a:gd name="connsiteY2" fmla="*/ 3791712 h 3889248"/>
              <a:gd name="connsiteX3" fmla="*/ 316992 w 1183851"/>
              <a:gd name="connsiteY3" fmla="*/ 3779520 h 3889248"/>
              <a:gd name="connsiteX4" fmla="*/ 365760 w 1183851"/>
              <a:gd name="connsiteY4" fmla="*/ 3742944 h 3889248"/>
              <a:gd name="connsiteX5" fmla="*/ 414528 w 1183851"/>
              <a:gd name="connsiteY5" fmla="*/ 3718560 h 3889248"/>
              <a:gd name="connsiteX6" fmla="*/ 451104 w 1183851"/>
              <a:gd name="connsiteY6" fmla="*/ 3681984 h 3889248"/>
              <a:gd name="connsiteX7" fmla="*/ 487680 w 1183851"/>
              <a:gd name="connsiteY7" fmla="*/ 3669792 h 3889248"/>
              <a:gd name="connsiteX8" fmla="*/ 560832 w 1183851"/>
              <a:gd name="connsiteY8" fmla="*/ 3621024 h 3889248"/>
              <a:gd name="connsiteX9" fmla="*/ 597408 w 1183851"/>
              <a:gd name="connsiteY9" fmla="*/ 3596640 h 3889248"/>
              <a:gd name="connsiteX10" fmla="*/ 670560 w 1183851"/>
              <a:gd name="connsiteY10" fmla="*/ 3523488 h 3889248"/>
              <a:gd name="connsiteX11" fmla="*/ 768096 w 1183851"/>
              <a:gd name="connsiteY11" fmla="*/ 3401568 h 3889248"/>
              <a:gd name="connsiteX12" fmla="*/ 780288 w 1183851"/>
              <a:gd name="connsiteY12" fmla="*/ 3364992 h 3889248"/>
              <a:gd name="connsiteX13" fmla="*/ 829056 w 1183851"/>
              <a:gd name="connsiteY13" fmla="*/ 3291840 h 3889248"/>
              <a:gd name="connsiteX14" fmla="*/ 841248 w 1183851"/>
              <a:gd name="connsiteY14" fmla="*/ 3255264 h 3889248"/>
              <a:gd name="connsiteX15" fmla="*/ 865632 w 1183851"/>
              <a:gd name="connsiteY15" fmla="*/ 3218688 h 3889248"/>
              <a:gd name="connsiteX16" fmla="*/ 902208 w 1183851"/>
              <a:gd name="connsiteY16" fmla="*/ 3096768 h 3889248"/>
              <a:gd name="connsiteX17" fmla="*/ 938784 w 1183851"/>
              <a:gd name="connsiteY17" fmla="*/ 3011424 h 3889248"/>
              <a:gd name="connsiteX18" fmla="*/ 975360 w 1183851"/>
              <a:gd name="connsiteY18" fmla="*/ 2865120 h 3889248"/>
              <a:gd name="connsiteX19" fmla="*/ 987552 w 1183851"/>
              <a:gd name="connsiteY19" fmla="*/ 2828544 h 3889248"/>
              <a:gd name="connsiteX20" fmla="*/ 999744 w 1183851"/>
              <a:gd name="connsiteY20" fmla="*/ 2779776 h 3889248"/>
              <a:gd name="connsiteX21" fmla="*/ 1024128 w 1183851"/>
              <a:gd name="connsiteY21" fmla="*/ 2743200 h 3889248"/>
              <a:gd name="connsiteX22" fmla="*/ 1048512 w 1183851"/>
              <a:gd name="connsiteY22" fmla="*/ 2609088 h 3889248"/>
              <a:gd name="connsiteX23" fmla="*/ 1060704 w 1183851"/>
              <a:gd name="connsiteY23" fmla="*/ 2560320 h 3889248"/>
              <a:gd name="connsiteX24" fmla="*/ 1097280 w 1183851"/>
              <a:gd name="connsiteY24" fmla="*/ 2340864 h 3889248"/>
              <a:gd name="connsiteX25" fmla="*/ 1109472 w 1183851"/>
              <a:gd name="connsiteY25" fmla="*/ 2194560 h 3889248"/>
              <a:gd name="connsiteX26" fmla="*/ 1146048 w 1183851"/>
              <a:gd name="connsiteY26" fmla="*/ 2011680 h 3889248"/>
              <a:gd name="connsiteX27" fmla="*/ 1158240 w 1183851"/>
              <a:gd name="connsiteY27" fmla="*/ 1853184 h 3889248"/>
              <a:gd name="connsiteX28" fmla="*/ 1182624 w 1183851"/>
              <a:gd name="connsiteY28" fmla="*/ 1780032 h 3889248"/>
              <a:gd name="connsiteX29" fmla="*/ 1170432 w 1183851"/>
              <a:gd name="connsiteY29" fmla="*/ 1048512 h 3889248"/>
              <a:gd name="connsiteX30" fmla="*/ 1146048 w 1183851"/>
              <a:gd name="connsiteY30" fmla="*/ 975360 h 3889248"/>
              <a:gd name="connsiteX31" fmla="*/ 1121664 w 1183851"/>
              <a:gd name="connsiteY31" fmla="*/ 877824 h 3889248"/>
              <a:gd name="connsiteX32" fmla="*/ 1109472 w 1183851"/>
              <a:gd name="connsiteY32" fmla="*/ 841248 h 3889248"/>
              <a:gd name="connsiteX33" fmla="*/ 1085088 w 1183851"/>
              <a:gd name="connsiteY33" fmla="*/ 755904 h 3889248"/>
              <a:gd name="connsiteX34" fmla="*/ 1060704 w 1183851"/>
              <a:gd name="connsiteY34" fmla="*/ 719328 h 3889248"/>
              <a:gd name="connsiteX35" fmla="*/ 1036320 w 1183851"/>
              <a:gd name="connsiteY35" fmla="*/ 670560 h 3889248"/>
              <a:gd name="connsiteX36" fmla="*/ 1024128 w 1183851"/>
              <a:gd name="connsiteY36" fmla="*/ 633984 h 3889248"/>
              <a:gd name="connsiteX37" fmla="*/ 938784 w 1183851"/>
              <a:gd name="connsiteY37" fmla="*/ 512064 h 3889248"/>
              <a:gd name="connsiteX38" fmla="*/ 926592 w 1183851"/>
              <a:gd name="connsiteY38" fmla="*/ 475488 h 3889248"/>
              <a:gd name="connsiteX39" fmla="*/ 890016 w 1183851"/>
              <a:gd name="connsiteY39" fmla="*/ 438912 h 3889248"/>
              <a:gd name="connsiteX40" fmla="*/ 865632 w 1183851"/>
              <a:gd name="connsiteY40" fmla="*/ 402336 h 3889248"/>
              <a:gd name="connsiteX41" fmla="*/ 829056 w 1183851"/>
              <a:gd name="connsiteY41" fmla="*/ 365760 h 3889248"/>
              <a:gd name="connsiteX42" fmla="*/ 804672 w 1183851"/>
              <a:gd name="connsiteY42" fmla="*/ 316992 h 3889248"/>
              <a:gd name="connsiteX43" fmla="*/ 731520 w 1183851"/>
              <a:gd name="connsiteY43" fmla="*/ 268224 h 3889248"/>
              <a:gd name="connsiteX44" fmla="*/ 609600 w 1183851"/>
              <a:gd name="connsiteY44" fmla="*/ 182880 h 3889248"/>
              <a:gd name="connsiteX45" fmla="*/ 573024 w 1183851"/>
              <a:gd name="connsiteY45" fmla="*/ 158496 h 3889248"/>
              <a:gd name="connsiteX46" fmla="*/ 536448 w 1183851"/>
              <a:gd name="connsiteY46" fmla="*/ 146304 h 3889248"/>
              <a:gd name="connsiteX47" fmla="*/ 499872 w 1183851"/>
              <a:gd name="connsiteY47" fmla="*/ 121920 h 3889248"/>
              <a:gd name="connsiteX48" fmla="*/ 414528 w 1183851"/>
              <a:gd name="connsiteY48" fmla="*/ 85344 h 3889248"/>
              <a:gd name="connsiteX49" fmla="*/ 402336 w 1183851"/>
              <a:gd name="connsiteY49" fmla="*/ 48768 h 3889248"/>
              <a:gd name="connsiteX50" fmla="*/ 426720 w 1183851"/>
              <a:gd name="connsiteY50" fmla="*/ 12192 h 3889248"/>
              <a:gd name="connsiteX51" fmla="*/ 463296 w 1183851"/>
              <a:gd name="connsiteY51" fmla="*/ 0 h 3889248"/>
              <a:gd name="connsiteX52" fmla="*/ 268224 w 1183851"/>
              <a:gd name="connsiteY52" fmla="*/ 12192 h 3889248"/>
              <a:gd name="connsiteX53" fmla="*/ 304800 w 1183851"/>
              <a:gd name="connsiteY53" fmla="*/ 60960 h 3889248"/>
              <a:gd name="connsiteX54" fmla="*/ 316992 w 1183851"/>
              <a:gd name="connsiteY54" fmla="*/ 97536 h 3889248"/>
              <a:gd name="connsiteX55" fmla="*/ 390144 w 1183851"/>
              <a:gd name="connsiteY55" fmla="*/ 182880 h 3889248"/>
              <a:gd name="connsiteX56" fmla="*/ 426720 w 1183851"/>
              <a:gd name="connsiteY56" fmla="*/ 109728 h 3889248"/>
              <a:gd name="connsiteX57" fmla="*/ 451104 w 1183851"/>
              <a:gd name="connsiteY57" fmla="*/ 60960 h 3889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183851" h="3889248">
                <a:moveTo>
                  <a:pt x="0" y="3889248"/>
                </a:moveTo>
                <a:cubicBezTo>
                  <a:pt x="40640" y="3885184"/>
                  <a:pt x="82567" y="3887987"/>
                  <a:pt x="121920" y="3877056"/>
                </a:cubicBezTo>
                <a:cubicBezTo>
                  <a:pt x="185514" y="3859391"/>
                  <a:pt x="224232" y="3819804"/>
                  <a:pt x="280416" y="3791712"/>
                </a:cubicBezTo>
                <a:cubicBezTo>
                  <a:pt x="291911" y="3785965"/>
                  <a:pt x="304800" y="3783584"/>
                  <a:pt x="316992" y="3779520"/>
                </a:cubicBezTo>
                <a:cubicBezTo>
                  <a:pt x="333248" y="3767328"/>
                  <a:pt x="348529" y="3753714"/>
                  <a:pt x="365760" y="3742944"/>
                </a:cubicBezTo>
                <a:cubicBezTo>
                  <a:pt x="381172" y="3733311"/>
                  <a:pt x="399739" y="3729124"/>
                  <a:pt x="414528" y="3718560"/>
                </a:cubicBezTo>
                <a:cubicBezTo>
                  <a:pt x="428558" y="3708538"/>
                  <a:pt x="436758" y="3691548"/>
                  <a:pt x="451104" y="3681984"/>
                </a:cubicBezTo>
                <a:cubicBezTo>
                  <a:pt x="461797" y="3674855"/>
                  <a:pt x="476446" y="3676033"/>
                  <a:pt x="487680" y="3669792"/>
                </a:cubicBezTo>
                <a:cubicBezTo>
                  <a:pt x="513298" y="3655560"/>
                  <a:pt x="536448" y="3637280"/>
                  <a:pt x="560832" y="3621024"/>
                </a:cubicBezTo>
                <a:cubicBezTo>
                  <a:pt x="573024" y="3612896"/>
                  <a:pt x="587047" y="3607001"/>
                  <a:pt x="597408" y="3596640"/>
                </a:cubicBezTo>
                <a:cubicBezTo>
                  <a:pt x="621792" y="3572256"/>
                  <a:pt x="651432" y="3552181"/>
                  <a:pt x="670560" y="3523488"/>
                </a:cubicBezTo>
                <a:cubicBezTo>
                  <a:pt x="732080" y="3431208"/>
                  <a:pt x="698606" y="3471058"/>
                  <a:pt x="768096" y="3401568"/>
                </a:cubicBezTo>
                <a:cubicBezTo>
                  <a:pt x="772160" y="3389376"/>
                  <a:pt x="774047" y="3376226"/>
                  <a:pt x="780288" y="3364992"/>
                </a:cubicBezTo>
                <a:cubicBezTo>
                  <a:pt x="794520" y="3339374"/>
                  <a:pt x="819789" y="3319642"/>
                  <a:pt x="829056" y="3291840"/>
                </a:cubicBezTo>
                <a:cubicBezTo>
                  <a:pt x="833120" y="3279648"/>
                  <a:pt x="835501" y="3266759"/>
                  <a:pt x="841248" y="3255264"/>
                </a:cubicBezTo>
                <a:cubicBezTo>
                  <a:pt x="847801" y="3242158"/>
                  <a:pt x="859681" y="3232078"/>
                  <a:pt x="865632" y="3218688"/>
                </a:cubicBezTo>
                <a:cubicBezTo>
                  <a:pt x="888811" y="3166536"/>
                  <a:pt x="888022" y="3146418"/>
                  <a:pt x="902208" y="3096768"/>
                </a:cubicBezTo>
                <a:cubicBezTo>
                  <a:pt x="921831" y="3028088"/>
                  <a:pt x="906272" y="3092704"/>
                  <a:pt x="938784" y="3011424"/>
                </a:cubicBezTo>
                <a:cubicBezTo>
                  <a:pt x="975738" y="2919040"/>
                  <a:pt x="954372" y="2959567"/>
                  <a:pt x="975360" y="2865120"/>
                </a:cubicBezTo>
                <a:cubicBezTo>
                  <a:pt x="978148" y="2852575"/>
                  <a:pt x="984021" y="2840901"/>
                  <a:pt x="987552" y="2828544"/>
                </a:cubicBezTo>
                <a:cubicBezTo>
                  <a:pt x="992155" y="2812432"/>
                  <a:pt x="993143" y="2795177"/>
                  <a:pt x="999744" y="2779776"/>
                </a:cubicBezTo>
                <a:cubicBezTo>
                  <a:pt x="1005516" y="2766308"/>
                  <a:pt x="1016000" y="2755392"/>
                  <a:pt x="1024128" y="2743200"/>
                </a:cubicBezTo>
                <a:cubicBezTo>
                  <a:pt x="1032256" y="2698496"/>
                  <a:pt x="1039601" y="2653643"/>
                  <a:pt x="1048512" y="2609088"/>
                </a:cubicBezTo>
                <a:cubicBezTo>
                  <a:pt x="1051798" y="2592657"/>
                  <a:pt x="1058489" y="2576929"/>
                  <a:pt x="1060704" y="2560320"/>
                </a:cubicBezTo>
                <a:cubicBezTo>
                  <a:pt x="1088586" y="2351202"/>
                  <a:pt x="1051988" y="2499386"/>
                  <a:pt x="1097280" y="2340864"/>
                </a:cubicBezTo>
                <a:cubicBezTo>
                  <a:pt x="1101344" y="2292096"/>
                  <a:pt x="1102300" y="2242969"/>
                  <a:pt x="1109472" y="2194560"/>
                </a:cubicBezTo>
                <a:cubicBezTo>
                  <a:pt x="1118583" y="2133064"/>
                  <a:pt x="1146048" y="2011680"/>
                  <a:pt x="1146048" y="2011680"/>
                </a:cubicBezTo>
                <a:cubicBezTo>
                  <a:pt x="1150112" y="1958848"/>
                  <a:pt x="1149976" y="1905524"/>
                  <a:pt x="1158240" y="1853184"/>
                </a:cubicBezTo>
                <a:cubicBezTo>
                  <a:pt x="1162249" y="1827796"/>
                  <a:pt x="1182235" y="1805732"/>
                  <a:pt x="1182624" y="1780032"/>
                </a:cubicBezTo>
                <a:cubicBezTo>
                  <a:pt x="1186319" y="1536186"/>
                  <a:pt x="1181506" y="1292134"/>
                  <a:pt x="1170432" y="1048512"/>
                </a:cubicBezTo>
                <a:cubicBezTo>
                  <a:pt x="1169265" y="1022836"/>
                  <a:pt x="1153109" y="1000074"/>
                  <a:pt x="1146048" y="975360"/>
                </a:cubicBezTo>
                <a:cubicBezTo>
                  <a:pt x="1136841" y="943137"/>
                  <a:pt x="1132262" y="909617"/>
                  <a:pt x="1121664" y="877824"/>
                </a:cubicBezTo>
                <a:cubicBezTo>
                  <a:pt x="1117600" y="865632"/>
                  <a:pt x="1113003" y="853605"/>
                  <a:pt x="1109472" y="841248"/>
                </a:cubicBezTo>
                <a:cubicBezTo>
                  <a:pt x="1104264" y="823018"/>
                  <a:pt x="1094832" y="775392"/>
                  <a:pt x="1085088" y="755904"/>
                </a:cubicBezTo>
                <a:cubicBezTo>
                  <a:pt x="1078535" y="742798"/>
                  <a:pt x="1067974" y="732050"/>
                  <a:pt x="1060704" y="719328"/>
                </a:cubicBezTo>
                <a:cubicBezTo>
                  <a:pt x="1051687" y="703548"/>
                  <a:pt x="1043479" y="687265"/>
                  <a:pt x="1036320" y="670560"/>
                </a:cubicBezTo>
                <a:cubicBezTo>
                  <a:pt x="1031258" y="658748"/>
                  <a:pt x="1030504" y="645142"/>
                  <a:pt x="1024128" y="633984"/>
                </a:cubicBezTo>
                <a:cubicBezTo>
                  <a:pt x="1001871" y="595035"/>
                  <a:pt x="952813" y="554150"/>
                  <a:pt x="938784" y="512064"/>
                </a:cubicBezTo>
                <a:cubicBezTo>
                  <a:pt x="934720" y="499872"/>
                  <a:pt x="933721" y="486181"/>
                  <a:pt x="926592" y="475488"/>
                </a:cubicBezTo>
                <a:cubicBezTo>
                  <a:pt x="917028" y="461142"/>
                  <a:pt x="901054" y="452158"/>
                  <a:pt x="890016" y="438912"/>
                </a:cubicBezTo>
                <a:cubicBezTo>
                  <a:pt x="880635" y="427655"/>
                  <a:pt x="875013" y="413593"/>
                  <a:pt x="865632" y="402336"/>
                </a:cubicBezTo>
                <a:cubicBezTo>
                  <a:pt x="854594" y="389090"/>
                  <a:pt x="839078" y="379790"/>
                  <a:pt x="829056" y="365760"/>
                </a:cubicBezTo>
                <a:cubicBezTo>
                  <a:pt x="818492" y="350971"/>
                  <a:pt x="817523" y="329843"/>
                  <a:pt x="804672" y="316992"/>
                </a:cubicBezTo>
                <a:cubicBezTo>
                  <a:pt x="783950" y="296270"/>
                  <a:pt x="754965" y="285808"/>
                  <a:pt x="731520" y="268224"/>
                </a:cubicBezTo>
                <a:cubicBezTo>
                  <a:pt x="659307" y="214064"/>
                  <a:pt x="699659" y="242920"/>
                  <a:pt x="609600" y="182880"/>
                </a:cubicBezTo>
                <a:cubicBezTo>
                  <a:pt x="597408" y="174752"/>
                  <a:pt x="586925" y="163130"/>
                  <a:pt x="573024" y="158496"/>
                </a:cubicBezTo>
                <a:cubicBezTo>
                  <a:pt x="560832" y="154432"/>
                  <a:pt x="547943" y="152051"/>
                  <a:pt x="536448" y="146304"/>
                </a:cubicBezTo>
                <a:cubicBezTo>
                  <a:pt x="523342" y="139751"/>
                  <a:pt x="512594" y="129190"/>
                  <a:pt x="499872" y="121920"/>
                </a:cubicBezTo>
                <a:cubicBezTo>
                  <a:pt x="457688" y="97815"/>
                  <a:pt x="455562" y="99022"/>
                  <a:pt x="414528" y="85344"/>
                </a:cubicBezTo>
                <a:cubicBezTo>
                  <a:pt x="410464" y="73152"/>
                  <a:pt x="400223" y="61445"/>
                  <a:pt x="402336" y="48768"/>
                </a:cubicBezTo>
                <a:cubicBezTo>
                  <a:pt x="404745" y="34314"/>
                  <a:pt x="415278" y="21346"/>
                  <a:pt x="426720" y="12192"/>
                </a:cubicBezTo>
                <a:cubicBezTo>
                  <a:pt x="436755" y="4164"/>
                  <a:pt x="476147" y="0"/>
                  <a:pt x="463296" y="0"/>
                </a:cubicBezTo>
                <a:cubicBezTo>
                  <a:pt x="398145" y="0"/>
                  <a:pt x="333248" y="8128"/>
                  <a:pt x="268224" y="12192"/>
                </a:cubicBezTo>
                <a:cubicBezTo>
                  <a:pt x="280416" y="28448"/>
                  <a:pt x="294718" y="43317"/>
                  <a:pt x="304800" y="60960"/>
                </a:cubicBezTo>
                <a:cubicBezTo>
                  <a:pt x="311176" y="72118"/>
                  <a:pt x="310616" y="86378"/>
                  <a:pt x="316992" y="97536"/>
                </a:cubicBezTo>
                <a:cubicBezTo>
                  <a:pt x="337846" y="134030"/>
                  <a:pt x="361318" y="154054"/>
                  <a:pt x="390144" y="182880"/>
                </a:cubicBezTo>
                <a:cubicBezTo>
                  <a:pt x="437004" y="112590"/>
                  <a:pt x="396434" y="180396"/>
                  <a:pt x="426720" y="109728"/>
                </a:cubicBezTo>
                <a:cubicBezTo>
                  <a:pt x="433879" y="93023"/>
                  <a:pt x="451104" y="60960"/>
                  <a:pt x="451104" y="6096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007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4228" y="3228945"/>
            <a:ext cx="4283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실습은 추후에 </a:t>
            </a:r>
            <a:r>
              <a:rPr lang="en-US" altLang="ko-KR" sz="2000" dirty="0" err="1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Github</a:t>
            </a:r>
            <a:r>
              <a:rPr lang="ko-KR" altLang="en-US" sz="2000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에 올리겠습니다</a:t>
            </a:r>
            <a:r>
              <a:rPr lang="en-US" altLang="ko-KR" sz="2000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..</a:t>
            </a:r>
            <a:endParaRPr lang="ko-KR" altLang="en-US" sz="20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794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919" y="233524"/>
            <a:ext cx="4190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Spanning Tree Algorith</a:t>
            </a:r>
            <a:r>
              <a: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</a:t>
            </a:r>
            <a:r>
              <a:rPr lang="en-US" altLang="ko-KR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이란</a:t>
            </a:r>
            <a:r>
              <a:rPr lang="en-US" altLang="ko-KR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2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89322" y="1997839"/>
            <a:ext cx="7813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스위치나 브리지에서 발생할 수 있는 </a:t>
            </a:r>
            <a:r>
              <a:rPr lang="ko-KR" altLang="en-US" sz="2400" b="1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루핑</a:t>
            </a:r>
            <a:r>
              <a:rPr lang="ko-KR" altLang="en-US" sz="2400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을</a:t>
            </a:r>
            <a:r>
              <a:rPr lang="ko-KR" altLang="en-US" sz="24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미리 막기 위하여</a:t>
            </a:r>
            <a:endParaRPr lang="en-US" altLang="ko-KR" sz="2400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두 개 이상의 경로가 발생하면 하나를 </a:t>
            </a:r>
            <a:r>
              <a:rPr lang="ko-KR" altLang="en-US" sz="24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제외</a:t>
            </a:r>
            <a:r>
              <a:rPr lang="ko-KR" altLang="en-US" sz="24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하고</a:t>
            </a:r>
            <a:endParaRPr lang="en-US" altLang="ko-KR" sz="2400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나머지 경로들을 자동으로 막아 두었다가</a:t>
            </a:r>
            <a:endParaRPr lang="en-US" altLang="ko-KR" sz="2400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만약 </a:t>
            </a:r>
            <a:r>
              <a:rPr lang="ko-KR" altLang="en-US" sz="24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기존 경로에 문제</a:t>
            </a:r>
            <a:r>
              <a:rPr lang="ko-KR" altLang="en-US" sz="24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가 생기면 </a:t>
            </a:r>
            <a:r>
              <a:rPr lang="ko-KR" altLang="en-US" sz="24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막아놓은 경로를 풀어서</a:t>
            </a:r>
            <a:endParaRPr lang="en-US" altLang="ko-KR" sz="2400" b="1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데이터를 전송하는 알고리즘을 의미한다</a:t>
            </a:r>
            <a:r>
              <a:rPr lang="en-US" altLang="ko-KR" sz="24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51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919" y="233524"/>
            <a:ext cx="2821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STP</a:t>
            </a:r>
            <a:r>
              <a:rPr lang="ko-KR" altLang="en-US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어디에 쓸까요</a:t>
            </a:r>
            <a:r>
              <a:rPr lang="en-US" altLang="ko-KR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2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64296" y="2791968"/>
            <a:ext cx="7021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스패닝</a:t>
            </a:r>
            <a:r>
              <a:rPr lang="ko-KR" altLang="en-US" sz="24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트리 알고리즘은 스위치나 브리지에서 발생하는</a:t>
            </a:r>
            <a:endParaRPr lang="en-US" altLang="ko-KR" sz="2400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루핑</a:t>
            </a:r>
            <a:r>
              <a:rPr lang="ko-KR" altLang="en-US" sz="2400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을</a:t>
            </a:r>
            <a:r>
              <a:rPr lang="ko-KR" altLang="en-US" sz="24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막아주기 위해 사용한다</a:t>
            </a:r>
            <a:r>
              <a:rPr lang="en-US" altLang="ko-KR" sz="2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endParaRPr lang="en-US" altLang="ko-KR" sz="2400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072128" y="3901440"/>
            <a:ext cx="585216" cy="4200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57344" y="4339186"/>
            <a:ext cx="2908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Flooding 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으로 인한 뺑뺑이 현상</a:t>
            </a:r>
            <a:endParaRPr lang="ko-KR" altLang="en-US" sz="1600" dirty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76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919" y="233524"/>
            <a:ext cx="272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Looping </a:t>
            </a:r>
            <a:r>
              <a:rPr lang="ko-KR" altLang="en-US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제대로 알기</a:t>
            </a:r>
            <a:endParaRPr lang="ko-KR" altLang="en-US" sz="2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82574" y="2151728"/>
            <a:ext cx="582685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두 호스트 사이에 스위치나 브리지가 여러 개 존재하고</a:t>
            </a:r>
            <a:endParaRPr lang="en-US" altLang="ko-KR" sz="2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 호스트에서 </a:t>
            </a:r>
            <a:r>
              <a:rPr lang="en-US" altLang="ko-KR" sz="20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Broadcasting</a:t>
            </a:r>
            <a:r>
              <a:rPr lang="ko-KR" altLang="en-US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하였을 때</a:t>
            </a:r>
            <a:endParaRPr lang="en-US" altLang="ko-KR" sz="2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패킷을 확인한 브리지가 </a:t>
            </a:r>
            <a:r>
              <a:rPr lang="en-US" altLang="ko-KR" sz="20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Flooding</a:t>
            </a:r>
            <a:r>
              <a:rPr lang="ko-KR" altLang="en-US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하면서</a:t>
            </a:r>
            <a:endParaRPr lang="en-US" altLang="ko-KR" sz="2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계속해서 다른 스위치들로 </a:t>
            </a:r>
            <a:r>
              <a:rPr lang="en-US" altLang="ko-KR" sz="20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Broadcasting</a:t>
            </a:r>
            <a:r>
              <a:rPr lang="ko-KR" altLang="en-US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전달된다</a:t>
            </a:r>
            <a:r>
              <a:rPr lang="en-US" altLang="ko-KR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744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919" y="233524"/>
            <a:ext cx="272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Looping </a:t>
            </a:r>
            <a:r>
              <a:rPr lang="ko-KR" altLang="en-US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제대로 알기</a:t>
            </a:r>
            <a:endParaRPr lang="ko-KR" altLang="en-US" sz="2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57398" y="2808702"/>
            <a:ext cx="6877204" cy="1240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반복적으로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Broadcasting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패킷이 전달되면서</a:t>
            </a:r>
            <a:endParaRPr lang="en-US" altLang="ko-KR" sz="2000" dirty="0" smtClean="0">
              <a:solidFill>
                <a:srgbClr val="FF0000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정상적으로 데이터가 전달되지 못하고 </a:t>
            </a:r>
            <a:r>
              <a:rPr lang="ko-KR" altLang="en-US" sz="2000" dirty="0" err="1" smtClean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루핑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뺑뺑이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  <a:r>
              <a:rPr lang="ko-KR" altLang="en-US" sz="2000" dirty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상태가 된다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864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919" y="233524"/>
            <a:ext cx="458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STP</a:t>
            </a:r>
            <a:r>
              <a:rPr lang="ko-KR" altLang="en-US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이해하기 위해서 알아야 할 것</a:t>
            </a:r>
            <a:endParaRPr lang="ko-KR" altLang="en-US" sz="2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230083"/>
            <a:ext cx="121920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Bridge ID</a:t>
            </a:r>
          </a:p>
          <a:p>
            <a:pPr algn="ctr"/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Path Cost</a:t>
            </a:r>
            <a:endParaRPr lang="ko-KR" altLang="en-US" sz="3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88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919" y="233524"/>
            <a:ext cx="154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Bridge ID?</a:t>
            </a:r>
            <a:endParaRPr lang="ko-KR" altLang="en-US" sz="2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1026" name="Picture 2" descr="ë¸ë¦¬ì§ id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238" y="4200371"/>
            <a:ext cx="6351524" cy="144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2638554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브리지나 스위치들이 통신할 때 서로를 확인하기 위해 하나씩 가지고 있는 </a:t>
            </a:r>
            <a:r>
              <a:rPr lang="ko-KR" altLang="en-US" sz="20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번</a:t>
            </a:r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20238" y="5647981"/>
            <a:ext cx="6351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이런 구조로 되어 있어요</a:t>
            </a:r>
            <a:r>
              <a:rPr lang="en-US" altLang="ko-KR" sz="1600" dirty="0" smtClean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!</a:t>
            </a:r>
            <a:endParaRPr lang="ko-KR" altLang="en-US" sz="1600" dirty="0">
              <a:solidFill>
                <a:srgbClr val="FF0000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4630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919" y="233524"/>
            <a:ext cx="1590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Path Cost?</a:t>
            </a:r>
            <a:endParaRPr lang="ko-KR" altLang="en-US" sz="2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052798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Path</a:t>
            </a:r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란 장비가 연결되어 있는 링크를 뜻한다</a:t>
            </a:r>
            <a:r>
              <a:rPr lang="en-US" altLang="ko-KR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즉</a:t>
            </a:r>
            <a:r>
              <a:rPr lang="en-US" altLang="ko-KR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en-US" altLang="ko-KR" sz="20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Path Cost</a:t>
            </a:r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란 브리지가 얼마나 가까이</a:t>
            </a:r>
            <a:r>
              <a:rPr lang="en-US" altLang="ko-KR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그리고 빠른 링크로 연결되어 있는지를 알아보기 위한 값이다</a:t>
            </a:r>
            <a:r>
              <a:rPr lang="en-US" altLang="ko-KR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endParaRPr lang="ko-KR" altLang="en-US" sz="2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pic>
        <p:nvPicPr>
          <p:cNvPr id="2050" name="Picture 2" descr="Path cost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4133389"/>
            <a:ext cx="333375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39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919" y="233524"/>
            <a:ext cx="2448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STP</a:t>
            </a:r>
            <a:r>
              <a:rPr lang="ko-KR" altLang="en-US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핵심 </a:t>
            </a:r>
            <a:r>
              <a:rPr lang="en-US" altLang="ko-KR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r>
              <a:rPr lang="ko-KR" altLang="en-US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가지</a:t>
            </a:r>
            <a:r>
              <a:rPr lang="en-US" altLang="ko-KR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</a:t>
            </a:r>
            <a:endParaRPr lang="ko-KR" altLang="en-US" sz="2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052798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첫째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네트워크당 하나의 루트 브리지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(Root Bridge)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 갖는다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pPr algn="ctr">
              <a:lnSpc>
                <a:spcPct val="200000"/>
              </a:lnSpc>
            </a:pPr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둘째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루트 브리지가 아닌 나머지 모든 브리지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(Non Root Bridge)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는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무조건 하나씩의 루트 포트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(Root Port)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 갖는다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pPr algn="ctr">
              <a:lnSpc>
                <a:spcPct val="200000"/>
              </a:lnSpc>
            </a:pPr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셋째</a:t>
            </a:r>
            <a:r>
              <a:rPr lang="en-US" altLang="ko-KR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세그먼트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(Segment)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당 하나씩의 </a:t>
            </a:r>
            <a:r>
              <a:rPr lang="ko-KR" altLang="en-US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데지그네이티드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포트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(Designated Port)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 갖는다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endParaRPr lang="ko-KR" altLang="en-US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571744" y="2596896"/>
            <a:ext cx="24627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7534656" y="1715370"/>
            <a:ext cx="390144" cy="4054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86016" y="1323441"/>
            <a:ext cx="3554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STP</a:t>
            </a:r>
            <a:r>
              <a:rPr lang="ko-KR" altLang="en-US" sz="1400" dirty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 수행할 때 기준이 되는 브리지나 스위치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8570976" y="3694176"/>
            <a:ext cx="19692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9814560" y="3809165"/>
            <a:ext cx="85344" cy="1288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865867" y="3961868"/>
            <a:ext cx="2653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루트 브리지에서의 최단 거리 포트</a:t>
            </a:r>
            <a:endParaRPr lang="ko-KR" altLang="en-US" sz="1400" dirty="0">
              <a:solidFill>
                <a:srgbClr val="FF0000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2511552" y="4803648"/>
            <a:ext cx="18531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3968496" y="4915121"/>
            <a:ext cx="115824" cy="193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38091" y="5182811"/>
            <a:ext cx="3233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브리지 또는 스위치 간에 서로 연결된 링크</a:t>
            </a:r>
            <a:endParaRPr lang="ko-KR" altLang="en-US" sz="1400" dirty="0">
              <a:solidFill>
                <a:srgbClr val="FF0000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43416" y="4809731"/>
            <a:ext cx="2992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</a:t>
            </a:r>
            <a:r>
              <a:rPr lang="ko-KR" altLang="en-US" sz="1200" dirty="0" smtClean="0">
                <a:solidFill>
                  <a:srgbClr val="0070C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형</a:t>
            </a:r>
            <a:r>
              <a:rPr lang="en-US" altLang="ko-KR" sz="1200" dirty="0" smtClean="0">
                <a:solidFill>
                  <a:srgbClr val="0070C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 </a:t>
            </a:r>
            <a:r>
              <a:rPr lang="ko-KR" altLang="en-US" sz="1200" dirty="0" smtClean="0">
                <a:solidFill>
                  <a:srgbClr val="0070C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지정된 </a:t>
            </a:r>
            <a:r>
              <a:rPr lang="en-US" altLang="ko-KR" sz="1200" dirty="0" smtClean="0">
                <a:solidFill>
                  <a:srgbClr val="00B0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// Designated Port = </a:t>
            </a:r>
            <a:r>
              <a:rPr lang="ko-KR" altLang="en-US" sz="1200" dirty="0" smtClean="0">
                <a:solidFill>
                  <a:srgbClr val="00B0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지정 포트</a:t>
            </a:r>
            <a:endParaRPr lang="ko-KR" altLang="en-US" sz="1200" dirty="0">
              <a:solidFill>
                <a:srgbClr val="00B05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45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511</Words>
  <Application>Microsoft Office PowerPoint</Application>
  <PresentationFormat>와이드스크린</PresentationFormat>
  <Paragraphs>108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경기천년제목 Light</vt:lpstr>
      <vt:lpstr>나눔바른고딕 UltraLight</vt:lpstr>
      <vt:lpstr>나눔스퀘어라운드 Bold</vt:lpstr>
      <vt:lpstr>나눔스퀘어라운드 Light</vt:lpstr>
      <vt:lpstr>나눔스퀘어라운드 Regular</vt:lpstr>
      <vt:lpstr>맑은 고딕</vt:lpstr>
      <vt:lpstr>Arial</vt:lpstr>
      <vt:lpstr>Office 테마</vt:lpstr>
      <vt:lpstr>Spanning Tree Protocol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STP와 루핑</dc:title>
  <dc:creator>Windows 사용자</dc:creator>
  <cp:lastModifiedBy>Windows 사용자</cp:lastModifiedBy>
  <cp:revision>31</cp:revision>
  <dcterms:created xsi:type="dcterms:W3CDTF">2018-03-26T13:50:24Z</dcterms:created>
  <dcterms:modified xsi:type="dcterms:W3CDTF">2018-03-27T14:48:43Z</dcterms:modified>
</cp:coreProperties>
</file>