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F19-F22E-419C-A20C-FFAB37C3B21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1BFE-F624-4818-A411-FD829223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3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F19-F22E-419C-A20C-FFAB37C3B21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1BFE-F624-4818-A411-FD829223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9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F19-F22E-419C-A20C-FFAB37C3B21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1BFE-F624-4818-A411-FD829223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2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F19-F22E-419C-A20C-FFAB37C3B21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1BFE-F624-4818-A411-FD829223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6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F19-F22E-419C-A20C-FFAB37C3B21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1BFE-F624-4818-A411-FD829223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4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F19-F22E-419C-A20C-FFAB37C3B21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1BFE-F624-4818-A411-FD829223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F19-F22E-419C-A20C-FFAB37C3B21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1BFE-F624-4818-A411-FD829223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2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F19-F22E-419C-A20C-FFAB37C3B21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1BFE-F624-4818-A411-FD829223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2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F19-F22E-419C-A20C-FFAB37C3B21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1BFE-F624-4818-A411-FD829223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7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F19-F22E-419C-A20C-FFAB37C3B21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1BFE-F624-4818-A411-FD829223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9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8F19-F22E-419C-A20C-FFAB37C3B21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1BFE-F624-4818-A411-FD829223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8F19-F22E-419C-A20C-FFAB37C3B214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1BFE-F624-4818-A411-FD829223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2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914203"/>
            <a:ext cx="12192000" cy="1029594"/>
          </a:xfrm>
        </p:spPr>
        <p:txBody>
          <a:bodyPr/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About the Python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8840" y="39437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2018. 3. 13.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09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77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문자열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635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슬라이싱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(Slicing)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1533245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19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0583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Dictionary</a:t>
            </a:r>
            <a:endParaRPr lang="ko-KR" altLang="en-US" sz="3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917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446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Dictionary (</a:t>
            </a:r>
            <a:r>
              <a:rPr lang="ko-KR" altLang="en-US" sz="2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딕셔너리</a:t>
            </a: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4563" y="1957589"/>
            <a:ext cx="15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" y="1772923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대응관계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나타낼 수 있는 </a:t>
            </a:r>
            <a:r>
              <a:rPr lang="ko-KR" altLang="en-US" sz="20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자료형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" y="2657617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Key</a:t>
            </a:r>
            <a:r>
              <a:rPr lang="ko-KR" altLang="en-US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Value</a:t>
            </a:r>
            <a:r>
              <a:rPr lang="ko-KR" altLang="en-US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연결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된 </a:t>
            </a:r>
            <a:r>
              <a:rPr lang="ko-KR" altLang="en-US" sz="20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자료형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3542311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Dictionary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는 현실 세계의 </a:t>
            </a:r>
            <a:r>
              <a:rPr lang="ko-KR" altLang="en-US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사전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 같다</a:t>
            </a:r>
            <a:r>
              <a:rPr lang="en-US" altLang="ko-KR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" y="4427005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딕셔너리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자체의 연산이 없다</a:t>
            </a:r>
            <a:r>
              <a:rPr lang="en-US" altLang="ko-KR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" y="5311699"/>
            <a:ext cx="1219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인덱싱은 </a:t>
            </a:r>
            <a:r>
              <a:rPr lang="ko-KR" altLang="en-US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가능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하나 </a:t>
            </a:r>
            <a:r>
              <a:rPr lang="ko-KR" altLang="en-US" sz="20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슬라이싱은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불가능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하다</a:t>
            </a:r>
            <a:r>
              <a:rPr lang="en-US" altLang="ko-KR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5229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446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Dictionary (</a:t>
            </a:r>
            <a:r>
              <a:rPr lang="ko-KR" altLang="en-US" sz="24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딕셔너리</a:t>
            </a:r>
            <a:r>
              <a:rPr lang="en-US" altLang="ko-KR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2" y="1144805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40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0583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문자열</a:t>
            </a:r>
            <a:endParaRPr lang="ko-KR" altLang="en-US" sz="3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243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446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문자열</a:t>
            </a:r>
            <a:endParaRPr lang="ko-KR" altLang="en-US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4834" y="70636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문자열 </a:t>
            </a:r>
            <a:r>
              <a:rPr lang="ko-KR" altLang="en-US" dirty="0" err="1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자료형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1729897"/>
            <a:ext cx="12191999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찾는 문자의 수를 반환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"h4lo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gentle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guy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a.count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') =&gt; 2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index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찾는 문자의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인덱스값을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반환 (찾지 못했을 경우에는 에러를 뿜는다.)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"h4lo",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a.index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') =&gt; 2 //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a.index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('k') =&gt;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Error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find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찾는 문자의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인데스값을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반환 (찾지 못했을 경우에는 -1을 반환한다.)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"h4lo",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a.find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('4') =&gt; 1 //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a.find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Q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') =&gt; -1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문자열 사이사이에 </a:t>
            </a:r>
            <a:r>
              <a:rPr lang="ko-KR" altLang="en-US" sz="1400" dirty="0" err="1" smtClean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파라미터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값을 삽입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"h4lo",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a.join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 ') =&gt;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4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upper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문자열을 모두 대문자로 변환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"h4lo" 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a.upper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=&gt; H4LO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lower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문자열을 모두 소문자로 변환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"LOWER STRING" 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a.lower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=&gt;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lower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replace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replace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함수의 첫 번째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인자값을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찾아 두 번째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인자값으로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변환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really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you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a.replace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respect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 =&gt;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really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respect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you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인자값을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기준으로 문자열을 잘라 리스트로 변환 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함수에 아무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인자값을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넣지 않으면 자동으로 공백을 기준으로 구분한다.)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hello@world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a.split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('@') =&gt; ['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hello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world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']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lstrip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문자열 중 가장 왼쪽에 있는 한 개 이상의 공백을 제거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Blank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",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a.lstrip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=&gt; 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Blank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"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rstrip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문자열 중 가장 오른쪽에 있는 한 개 이상의 공백을 제거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Blank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",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a.rstrip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=&gt; "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Blank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strip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문자열의 양쪽 끝에 존재하는 모든 공백을 제거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"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",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a.strip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=&gt; 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64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4469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문자열</a:t>
            </a:r>
            <a:endParaRPr lang="ko-KR" altLang="en-US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4826" y="70636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내장 함수</a:t>
            </a:r>
            <a:endParaRPr lang="ko-KR" altLang="en-US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159815"/>
            <a:ext cx="12191999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변수의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자료형을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확인하기 위해 사용되는 함수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3.14,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 =&gt; &lt;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'&gt;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문자열 형태의 정수 또는 실수를 정수 형태로 반환할 때 사용하는 함수 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함수의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인자값이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정수이면 그대로 반환한다.)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3.14,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=&gt; 3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파라미터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값을 문자열로 객체를 변환해주는 함수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369.369,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=&gt; "369.369"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인자 값으로 들어간 문자의 아스키코드값을 반환하는 함수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ord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=&gt; 97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인자 값으로 들어간 아스키코드값을 변환하여 해당하는 값을 반환하는 함수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ex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(97) =&gt; 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55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50227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파이썬을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하려면</a:t>
            </a:r>
            <a:r>
              <a:rPr lang="en-US" altLang="ko-KR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..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62130"/>
            <a:ext cx="12191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인내력</a:t>
            </a:r>
            <a:r>
              <a:rPr lang="ko-KR" altLang="en-US" sz="32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길러야 한다</a:t>
            </a:r>
            <a:r>
              <a:rPr lang="en-US" altLang="ko-KR" sz="32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32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라이브러리</a:t>
            </a:r>
            <a:r>
              <a:rPr lang="ko-KR" altLang="en-US" sz="32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잘 활용하자</a:t>
            </a:r>
            <a:r>
              <a:rPr lang="en-US" altLang="ko-KR" sz="32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32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어떻게 </a:t>
            </a:r>
            <a:r>
              <a:rPr lang="ko-KR" altLang="en-US" sz="3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보안에 응용</a:t>
            </a:r>
            <a:r>
              <a:rPr lang="ko-KR" altLang="en-US" sz="32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할 수 있을까</a:t>
            </a:r>
            <a:r>
              <a:rPr lang="en-US" altLang="ko-KR" sz="32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32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구글링과</a:t>
            </a:r>
            <a:r>
              <a:rPr lang="ko-KR" altLang="en-US" sz="3200" b="1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정리</a:t>
            </a:r>
            <a:r>
              <a:rPr lang="ko-KR" altLang="en-US" sz="32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활용하자</a:t>
            </a:r>
            <a:r>
              <a:rPr lang="en-US" altLang="ko-KR" sz="32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sz="32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853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030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기술 문서</a:t>
            </a:r>
            <a:endParaRPr lang="ko-KR" altLang="en-US" sz="2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-1" y="1326524"/>
            <a:ext cx="12192001" cy="523220"/>
            <a:chOff x="-1" y="1326524"/>
            <a:chExt cx="12192001" cy="523220"/>
          </a:xfrm>
        </p:grpSpPr>
        <p:sp>
          <p:nvSpPr>
            <p:cNvPr id="3" name="TextBox 2"/>
            <p:cNvSpPr txBox="1"/>
            <p:nvPr/>
          </p:nvSpPr>
          <p:spPr>
            <a:xfrm>
              <a:off x="-1" y="1326524"/>
              <a:ext cx="60273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컴파일 언어</a:t>
              </a:r>
              <a:endPara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27312" y="1326524"/>
              <a:ext cx="6164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스크립트 언어</a:t>
              </a:r>
              <a:endPara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41642" y="1362321"/>
              <a:ext cx="508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vs</a:t>
              </a: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573619" y="1819172"/>
            <a:ext cx="107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F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(Python)</a:t>
            </a:r>
            <a:endParaRPr lang="ko-KR" altLang="en-US" dirty="0">
              <a:solidFill>
                <a:srgbClr val="00B0F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3495" y="2677097"/>
            <a:ext cx="293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컴파일 없이 실행 가능한 언어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8748" y="2349632"/>
            <a:ext cx="3629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어떤 언어의 코드를 다른 언어로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변환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원시 언어</a:t>
            </a:r>
            <a:r>
              <a:rPr lang="en-US" altLang="ko-KR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고급 언어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=&gt;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목적 언어 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저급 언어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기계어</a:t>
            </a:r>
            <a:r>
              <a:rPr lang="en-US" altLang="ko-KR" dirty="0" smtClean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6555" y="3865183"/>
            <a:ext cx="199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단위 번역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8930" y="3865183"/>
            <a:ext cx="188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 줄 단위 번역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3684877"/>
            <a:ext cx="12192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16555" y="4512230"/>
            <a:ext cx="199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번역 속도 느림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8930" y="4512230"/>
            <a:ext cx="188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번역 속도 빠름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6555" y="5159277"/>
            <a:ext cx="199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실행 속도 빠름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68930" y="5159277"/>
            <a:ext cx="188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실행 속도 느림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8930" y="5806324"/>
            <a:ext cx="188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적은 메모리 필요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6555" y="5806324"/>
            <a:ext cx="199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큰 메모리 필요</a:t>
            </a:r>
            <a:endParaRPr lang="en-US" alt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54709" y="6175656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메모리 부족 에러가 가끔 발생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2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39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4" grpId="0"/>
      <p:bldP spid="15" grpId="0"/>
      <p:bldP spid="16" grpId="0"/>
      <p:bldP spid="17" grpId="0"/>
      <p:bldP spid="19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076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자료형</a:t>
            </a:r>
            <a:endParaRPr lang="ko-KR" altLang="en-US" sz="2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2003108"/>
            <a:ext cx="12192000" cy="245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데이터를 변수에 담는 순간 </a:t>
            </a:r>
            <a:r>
              <a:rPr lang="ko-KR" altLang="en-US" sz="2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자료형</a:t>
            </a:r>
            <a:r>
              <a:rPr lang="ko-KR" altLang="en-US" sz="28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</a:t>
            </a:r>
            <a:r>
              <a:rPr lang="ko-KR" altLang="en-US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정해진다</a:t>
            </a:r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pPr algn="ctr">
              <a:lnSpc>
                <a:spcPct val="300000"/>
              </a:lnSpc>
            </a:pPr>
            <a:r>
              <a:rPr lang="ko-KR" altLang="en-US" sz="2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자료형마다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연산을 지원</a:t>
            </a:r>
            <a:r>
              <a:rPr lang="ko-KR" altLang="en-US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한다</a:t>
            </a:r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4067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076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연산자</a:t>
            </a:r>
            <a:endParaRPr lang="ko-KR" altLang="en-US" sz="2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84686"/>
              </p:ext>
            </p:extLst>
          </p:nvPr>
        </p:nvGraphicFramePr>
        <p:xfrm>
          <a:off x="4297966" y="1468193"/>
          <a:ext cx="3596068" cy="441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034">
                  <a:extLst>
                    <a:ext uri="{9D8B030D-6E8A-4147-A177-3AD203B41FA5}">
                      <a16:colId xmlns:a16="http://schemas.microsoft.com/office/drawing/2014/main" val="1708866147"/>
                    </a:ext>
                  </a:extLst>
                </a:gridCol>
                <a:gridCol w="1798034">
                  <a:extLst>
                    <a:ext uri="{9D8B030D-6E8A-4147-A177-3AD203B41FA5}">
                      <a16:colId xmlns:a16="http://schemas.microsoft.com/office/drawing/2014/main" val="445321417"/>
                    </a:ext>
                  </a:extLst>
                </a:gridCol>
              </a:tblGrid>
              <a:tr h="552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연산자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기호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0231"/>
                  </a:ext>
                </a:extLst>
              </a:tr>
              <a:tr h="552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더하기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180685"/>
                  </a:ext>
                </a:extLst>
              </a:tr>
              <a:tr h="552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빼기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524790"/>
                  </a:ext>
                </a:extLst>
              </a:tr>
              <a:tr h="552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곱하기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*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835623"/>
                  </a:ext>
                </a:extLst>
              </a:tr>
              <a:tr h="552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나누기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/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299406"/>
                  </a:ext>
                </a:extLst>
              </a:tr>
              <a:tr h="552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제곱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**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783476"/>
                  </a:ext>
                </a:extLst>
              </a:tr>
              <a:tr h="552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나머지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%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305181"/>
                  </a:ext>
                </a:extLst>
              </a:tr>
              <a:tr h="552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몫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//</a:t>
                      </a:r>
                      <a:endParaRPr lang="ko-KR" altLang="en-US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2288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87932" y="4868214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나누었을 때의 나머지 값</a:t>
            </a:r>
            <a:endParaRPr lang="en-US" altLang="ko-KR" dirty="0" smtClean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7932" y="5434885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나누었을 때의 몫 값</a:t>
            </a:r>
            <a:endParaRPr lang="en-US" altLang="ko-KR" dirty="0" smtClean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05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076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연산자</a:t>
            </a:r>
            <a:endParaRPr lang="ko-KR" altLang="en-US" sz="24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694015"/>
            <a:ext cx="12192000" cy="2561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정수와 실수 연산</a:t>
            </a:r>
            <a:endParaRPr lang="en-US" altLang="ko-KR" sz="28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endParaRPr lang="en-US" altLang="ko-KR" sz="28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음수를 나누었을 때 나머지가 있는 경우</a:t>
            </a:r>
            <a:endParaRPr lang="en-US" altLang="ko-KR" sz="28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2834" y="2605514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실수</a:t>
            </a:r>
            <a:endParaRPr lang="ko-KR" altLang="en-US" sz="2000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5567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-11 // 2 = -6 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나머지 값인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-1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추가된 값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8065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206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 = -11, b = 2 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라고 가정했을 때 원하는 몫 값을 얻기 위해서는 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 // b + 1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해야 한다</a:t>
            </a:r>
            <a:r>
              <a:rPr lang="en-US" altLang="ko-KR" sz="1600" dirty="0" smtClean="0">
                <a:solidFill>
                  <a:srgbClr val="00206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sz="1600" dirty="0">
              <a:solidFill>
                <a:srgbClr val="00206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159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77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문자열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635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인덱싱 </a:t>
            </a:r>
            <a:r>
              <a:rPr lang="en-US" altLang="ko-KR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(Indexing)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57577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문자열에서 </a:t>
            </a:r>
            <a:r>
              <a:rPr lang="ko-KR" altLang="en-US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문자를 가리키는 것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의미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79206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인덱스 값은 </a:t>
            </a:r>
            <a:r>
              <a:rPr lang="en-US" altLang="ko-KR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부터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시작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0835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배열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처럼 생각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3724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77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문자열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635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인덱싱 </a:t>
            </a:r>
            <a:r>
              <a:rPr lang="en-US" altLang="ko-KR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(Indexing)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1533245"/>
            <a:ext cx="932627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39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77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문자열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635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슬라이싱</a:t>
            </a:r>
            <a:r>
              <a:rPr lang="ko-KR" altLang="en-US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(Slicing)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7880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말 그대로 </a:t>
            </a:r>
            <a:r>
              <a:rPr lang="ko-KR" altLang="en-US" sz="20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문자열을 자르는 것</a:t>
            </a:r>
            <a:r>
              <a:rPr lang="ko-KR" altLang="en-US" sz="20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의미</a:t>
            </a:r>
            <a:endParaRPr lang="ko-KR" altLang="en-US"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6787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문자열에서 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문자열을 가리키는 것</a:t>
            </a:r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의미</a:t>
            </a:r>
          </a:p>
        </p:txBody>
      </p:sp>
    </p:spTree>
    <p:extLst>
      <p:ext uri="{BB962C8B-B14F-4D97-AF65-F5344CB8AC3E}">
        <p14:creationId xmlns:p14="http://schemas.microsoft.com/office/powerpoint/2010/main" val="15868123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321</Words>
  <Application>Microsoft Office PowerPoint</Application>
  <PresentationFormat>와이드스크린</PresentationFormat>
  <Paragraphs>102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D2Coding</vt:lpstr>
      <vt:lpstr>나눔스퀘어라운드 Bold</vt:lpstr>
      <vt:lpstr>나눔스퀘어라운드 ExtraBold</vt:lpstr>
      <vt:lpstr>나눔스퀘어라운드 Light</vt:lpstr>
      <vt:lpstr>나눔스퀘어라운드 Regular</vt:lpstr>
      <vt:lpstr>맑은 고딕</vt:lpstr>
      <vt:lpstr>Arial</vt:lpstr>
      <vt:lpstr>Office 테마</vt:lpstr>
      <vt:lpstr>About the 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Python</dc:title>
  <dc:creator>Windows 사용자</dc:creator>
  <cp:lastModifiedBy>Windows 사용자</cp:lastModifiedBy>
  <cp:revision>22</cp:revision>
  <dcterms:created xsi:type="dcterms:W3CDTF">2018-03-13T01:07:42Z</dcterms:created>
  <dcterms:modified xsi:type="dcterms:W3CDTF">2018-03-13T10:16:02Z</dcterms:modified>
</cp:coreProperties>
</file>