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F1935C9-5666-4271-8915-784DB8911931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BC16FF1-D167-4BAE-B575-E966646830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2708920"/>
            <a:ext cx="7596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AOP(Aspect Oriented Programming) : </a:t>
            </a:r>
            <a:r>
              <a:rPr lang="ko-KR" altLang="en-US" b="1" dirty="0"/>
              <a:t>관점 지향 프로그래밍</a:t>
            </a:r>
            <a:endParaRPr lang="ko-KR" altLang="en-US" dirty="0"/>
          </a:p>
          <a:p>
            <a:r>
              <a:rPr lang="ko-KR" altLang="en-US" dirty="0"/>
              <a:t> 프로그래밍을 하다보면 공통적인 기능이 많이 발생합니다</a:t>
            </a:r>
            <a:r>
              <a:rPr lang="en-US" altLang="ko-KR" dirty="0"/>
              <a:t>. </a:t>
            </a:r>
            <a:r>
              <a:rPr lang="ko-KR" altLang="en-US" dirty="0"/>
              <a:t>이러한 공통 기능은 상속을 통해서 모든 모듈에 적용을 시켜줄 수 있지만 몇 가지 문제가 있지요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JAVA</a:t>
            </a:r>
            <a:r>
              <a:rPr lang="ko-KR" altLang="en-US" dirty="0"/>
              <a:t>에서는 다중 상속이 불가능하기 때문에 한계가 있고</a:t>
            </a:r>
            <a:r>
              <a:rPr lang="en-US" altLang="ko-KR" dirty="0"/>
              <a:t>, </a:t>
            </a:r>
            <a:r>
              <a:rPr lang="ko-KR" altLang="en-US" dirty="0"/>
              <a:t>기능을 구현하는 부분에 핵심 기능 코드와 공통 기능 코드가 섞여 있어서 효율이 떨어집니다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이러한 문제점때문에 </a:t>
            </a:r>
            <a:r>
              <a:rPr lang="ko-KR" altLang="en-US" b="1" dirty="0"/>
              <a:t>핵심 기능과 공통 기능을 분리 시켜놓고</a:t>
            </a:r>
            <a:r>
              <a:rPr lang="en-US" altLang="ko-KR" b="1" dirty="0"/>
              <a:t>, </a:t>
            </a:r>
            <a:r>
              <a:rPr lang="ko-KR" altLang="en-US" b="1" dirty="0"/>
              <a:t>공통 기능을 필요로 하는 핵심 기능들에서 사용하는 방식의 </a:t>
            </a:r>
            <a:r>
              <a:rPr lang="en-US" altLang="ko-KR" b="1" dirty="0"/>
              <a:t>AOP</a:t>
            </a:r>
            <a:r>
              <a:rPr lang="ko-KR" altLang="en-US" b="1" dirty="0"/>
              <a:t>가 등장</a:t>
            </a:r>
            <a:r>
              <a:rPr lang="ko-KR" altLang="en-US" dirty="0"/>
              <a:t>을 하게 되었습니다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16016" y="0"/>
            <a:ext cx="3384376" cy="566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AOP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6016" y="0"/>
            <a:ext cx="3384376" cy="56693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AOP sample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2791" y="2132856"/>
            <a:ext cx="4746713" cy="3570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dirty="0"/>
              <a:t>AOP </a:t>
            </a:r>
            <a:r>
              <a:rPr lang="ko-KR" altLang="en-US" sz="1600" b="1" dirty="0"/>
              <a:t>관련 용어</a:t>
            </a:r>
            <a:endParaRPr lang="ko-KR" altLang="en-US" sz="2400" dirty="0"/>
          </a:p>
          <a:p>
            <a:r>
              <a:rPr lang="en-US" altLang="ko-KR" sz="1600" b="1" dirty="0"/>
              <a:t>Aspect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공통 기능</a:t>
            </a:r>
          </a:p>
          <a:p>
            <a:r>
              <a:rPr lang="en-US" altLang="ko-KR" sz="1600" b="1" dirty="0"/>
              <a:t>Advice </a:t>
            </a:r>
            <a:r>
              <a:rPr lang="en-US" altLang="ko-KR" sz="1600" dirty="0"/>
              <a:t>: Aspect</a:t>
            </a:r>
            <a:r>
              <a:rPr lang="ko-KR" altLang="en-US" sz="1600" dirty="0"/>
              <a:t>의 기능 자체</a:t>
            </a:r>
          </a:p>
          <a:p>
            <a:pPr lvl="1"/>
            <a:r>
              <a:rPr lang="en-US" altLang="ko-KR" sz="1600" dirty="0"/>
              <a:t>Aspect</a:t>
            </a:r>
            <a:r>
              <a:rPr lang="ko-KR" altLang="en-US" sz="1600" dirty="0"/>
              <a:t>를 공통 기능이라고 크게 묶었으면 </a:t>
            </a:r>
            <a:r>
              <a:rPr lang="en-US" altLang="ko-KR" sz="1600" dirty="0"/>
              <a:t>Advice</a:t>
            </a:r>
            <a:r>
              <a:rPr lang="ko-KR" altLang="en-US" sz="1600" dirty="0"/>
              <a:t>는 그 안의 세부적인</a:t>
            </a:r>
            <a:r>
              <a:rPr lang="en-US" altLang="ko-KR" sz="1600" dirty="0"/>
              <a:t>, </a:t>
            </a:r>
            <a:r>
              <a:rPr lang="ko-KR" altLang="en-US" sz="1600" dirty="0"/>
              <a:t>주요 기능이라고 생각하시면 됩니다</a:t>
            </a:r>
            <a:r>
              <a:rPr lang="en-US" altLang="ko-KR" sz="1600" dirty="0"/>
              <a:t>.</a:t>
            </a:r>
          </a:p>
          <a:p>
            <a:r>
              <a:rPr lang="en-US" altLang="ko-KR" b="1" dirty="0" err="1"/>
              <a:t>Joinpoint</a:t>
            </a:r>
            <a:r>
              <a:rPr lang="en-US" altLang="ko-KR" b="1" dirty="0"/>
              <a:t> </a:t>
            </a:r>
            <a:r>
              <a:rPr lang="en-US" altLang="ko-KR" dirty="0"/>
              <a:t>: </a:t>
            </a:r>
            <a:r>
              <a:rPr lang="en-US" altLang="ko-KR" sz="1600" dirty="0"/>
              <a:t>Advice</a:t>
            </a:r>
            <a:r>
              <a:rPr lang="ko-KR" altLang="en-US" sz="1600" dirty="0"/>
              <a:t>를 적용해야 되는 부분</a:t>
            </a:r>
            <a:r>
              <a:rPr lang="en-US" altLang="ko-KR" sz="1600" dirty="0"/>
              <a:t>(ex </a:t>
            </a:r>
            <a:r>
              <a:rPr lang="ko-KR" altLang="en-US" sz="1600" dirty="0"/>
              <a:t>필드</a:t>
            </a:r>
            <a:r>
              <a:rPr lang="en-US" altLang="ko-KR" sz="1600" dirty="0"/>
              <a:t>, </a:t>
            </a:r>
            <a:r>
              <a:rPr lang="ko-KR" altLang="en-US" sz="1600" dirty="0"/>
              <a:t>메소드 </a:t>
            </a:r>
            <a:r>
              <a:rPr lang="en-US" altLang="ko-KR" sz="1600" dirty="0"/>
              <a:t>- </a:t>
            </a:r>
            <a:r>
              <a:rPr lang="ko-KR" altLang="en-US" sz="1600" dirty="0"/>
              <a:t>스프링에서는 메소드만 해당</a:t>
            </a:r>
            <a:r>
              <a:rPr lang="en-US" altLang="ko-KR" sz="1600" dirty="0"/>
              <a:t>) </a:t>
            </a:r>
            <a:endParaRPr lang="ko-KR" altLang="en-US" sz="2800" dirty="0"/>
          </a:p>
          <a:p>
            <a:pPr lvl="1"/>
            <a:r>
              <a:rPr lang="ko-KR" altLang="en-US" sz="1600" dirty="0"/>
              <a:t>아래 그림을 보시면 핵심 기능들이 있는데 핵심 기능 하나하나를 </a:t>
            </a:r>
            <a:r>
              <a:rPr lang="en-US" altLang="ko-KR" sz="1600" dirty="0" err="1"/>
              <a:t>Joinpoint</a:t>
            </a:r>
            <a:r>
              <a:rPr lang="ko-KR" altLang="en-US" sz="1600" dirty="0"/>
              <a:t>라고 생각하시면 됩니다</a:t>
            </a:r>
            <a:r>
              <a:rPr lang="en-US" altLang="ko-KR" sz="1600" dirty="0"/>
              <a:t>.</a:t>
            </a:r>
            <a:endParaRPr lang="ko-KR" altLang="en-US" sz="2800" dirty="0"/>
          </a:p>
          <a:p>
            <a:r>
              <a:rPr lang="en-US" altLang="ko-KR" sz="1600" b="1" dirty="0" err="1"/>
              <a:t>Pointcut</a:t>
            </a:r>
            <a:r>
              <a:rPr lang="en-US" altLang="ko-KR" sz="1600" b="1" dirty="0"/>
              <a:t> 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Joinpoint</a:t>
            </a:r>
            <a:r>
              <a:rPr lang="ko-KR" altLang="en-US" sz="1600" dirty="0"/>
              <a:t>의 부분으로 실제로 </a:t>
            </a:r>
            <a:r>
              <a:rPr lang="en-US" altLang="ko-KR" sz="1600" dirty="0"/>
              <a:t>Advice</a:t>
            </a:r>
            <a:r>
              <a:rPr lang="ko-KR" altLang="en-US" sz="1600" dirty="0"/>
              <a:t>가 적용된 부분</a:t>
            </a:r>
            <a:endParaRPr lang="ko-KR" altLang="en-US" sz="2800" dirty="0"/>
          </a:p>
          <a:p>
            <a:r>
              <a:rPr lang="en-US" altLang="ko-KR" sz="1600" b="1" dirty="0"/>
              <a:t>Weaving </a:t>
            </a:r>
            <a:r>
              <a:rPr lang="en-US" altLang="ko-KR" sz="1600" dirty="0"/>
              <a:t>: Advice</a:t>
            </a:r>
            <a:r>
              <a:rPr lang="ko-KR" altLang="en-US" sz="1600" dirty="0"/>
              <a:t>를 핵심 기능에 적용 하는 </a:t>
            </a:r>
            <a:r>
              <a:rPr lang="ko-KR" altLang="en-US" sz="1600" dirty="0" smtClean="0"/>
              <a:t>행위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34" y="2148814"/>
            <a:ext cx="3575113" cy="35702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214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27483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스프링에서 </a:t>
            </a:r>
            <a:r>
              <a:rPr lang="en-US" altLang="ko-KR" b="1" dirty="0"/>
              <a:t>AOP </a:t>
            </a:r>
            <a:r>
              <a:rPr lang="ko-KR" altLang="en-US" b="1" dirty="0"/>
              <a:t>구현은 </a:t>
            </a:r>
            <a:r>
              <a:rPr lang="en-US" altLang="ko-KR" b="1" dirty="0"/>
              <a:t>Proxy</a:t>
            </a:r>
            <a:r>
              <a:rPr lang="ko-KR" altLang="en-US" b="1" dirty="0"/>
              <a:t>를 이용합니다</a:t>
            </a:r>
            <a:r>
              <a:rPr lang="en-US" altLang="ko-KR" b="1" dirty="0"/>
              <a:t>.</a:t>
            </a:r>
            <a:r>
              <a:rPr lang="ko-KR" altLang="en-US" dirty="0"/>
              <a:t> 예를 들어 공통 기능을 핵심 기능이 시작하기 전과 끝난 후에 사용을 하겠다고 설정을 해두었을 때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2050" name="Picture 2" descr="https://t1.daumcdn.net/cfile/tistory/252B0C3E5819788E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5"/>
            <a:ext cx="7344816" cy="27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716016" y="0"/>
            <a:ext cx="3384376" cy="566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AOP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4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47578"/>
              </p:ext>
            </p:extLst>
          </p:nvPr>
        </p:nvGraphicFramePr>
        <p:xfrm>
          <a:off x="539552" y="2924944"/>
          <a:ext cx="8064896" cy="3514221"/>
        </p:xfrm>
        <a:graphic>
          <a:graphicData uri="http://schemas.openxmlformats.org/drawingml/2006/table">
            <a:tbl>
              <a:tblPr/>
              <a:tblGrid>
                <a:gridCol w="1772745"/>
                <a:gridCol w="6292151"/>
              </a:tblGrid>
              <a:tr h="361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effectLst/>
                        </a:rPr>
                        <a:t>구분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>
                          <a:effectLst/>
                        </a:rPr>
                        <a:t>설명</a:t>
                      </a:r>
                      <a:endParaRPr lang="ko-KR" altLang="en-US" sz="1500">
                        <a:effectLst/>
                      </a:endParaRP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483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execution(@execution)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메소드를 기준으로 </a:t>
                      </a:r>
                      <a:r>
                        <a:rPr lang="en-US" altLang="ko-KR" sz="1500" dirty="0" err="1">
                          <a:effectLst/>
                        </a:rPr>
                        <a:t>Pointcut</a:t>
                      </a:r>
                      <a:r>
                        <a:rPr lang="ko-KR" altLang="en-US" sz="1500" dirty="0">
                          <a:effectLst/>
                        </a:rPr>
                        <a:t>을 설정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within(@within)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특정한 타입</a:t>
                      </a:r>
                      <a:r>
                        <a:rPr lang="en-US" altLang="ko-KR" sz="1500" dirty="0">
                          <a:effectLst/>
                        </a:rPr>
                        <a:t>(</a:t>
                      </a:r>
                      <a:r>
                        <a:rPr lang="ko-KR" altLang="en-US" sz="1500" dirty="0">
                          <a:effectLst/>
                        </a:rPr>
                        <a:t>클래스</a:t>
                      </a:r>
                      <a:r>
                        <a:rPr lang="en-US" altLang="ko-KR" sz="1500" dirty="0">
                          <a:effectLst/>
                        </a:rPr>
                        <a:t>)</a:t>
                      </a:r>
                      <a:r>
                        <a:rPr lang="ko-KR" altLang="en-US" sz="1500" dirty="0">
                          <a:effectLst/>
                        </a:rPr>
                        <a:t>을 기준으로 </a:t>
                      </a:r>
                      <a:r>
                        <a:rPr lang="en-US" altLang="ko-KR" sz="1500" dirty="0" err="1">
                          <a:effectLst/>
                        </a:rPr>
                        <a:t>Pointcut</a:t>
                      </a:r>
                      <a:r>
                        <a:rPr lang="ko-KR" altLang="en-US" sz="1500" dirty="0">
                          <a:effectLst/>
                        </a:rPr>
                        <a:t>을 설정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this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주어진 인터페이스를 구현한 객체를 대상으로 </a:t>
                      </a:r>
                      <a:r>
                        <a:rPr lang="en-US" altLang="ko-KR" sz="1500">
                          <a:effectLst/>
                        </a:rPr>
                        <a:t>Pointcut</a:t>
                      </a:r>
                      <a:r>
                        <a:rPr lang="ko-KR" altLang="en-US" sz="1500">
                          <a:effectLst/>
                        </a:rPr>
                        <a:t>을 설정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args(@args)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특정한 파라미터를 가지는 대상들만을 </a:t>
                      </a:r>
                      <a:r>
                        <a:rPr lang="en-US" altLang="ko-KR" sz="1500">
                          <a:effectLst/>
                        </a:rPr>
                        <a:t>PointCut</a:t>
                      </a:r>
                      <a:r>
                        <a:rPr lang="ko-KR" altLang="en-US" sz="1500">
                          <a:effectLst/>
                        </a:rPr>
                        <a:t>으로 설정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@annotation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특정한 어노테이션이 적용된 대상들만을 </a:t>
                      </a:r>
                      <a:r>
                        <a:rPr lang="en-US" altLang="ko-KR" sz="1500" dirty="0" err="1">
                          <a:effectLst/>
                        </a:rPr>
                        <a:t>Pointcut</a:t>
                      </a:r>
                      <a:r>
                        <a:rPr lang="ko-KR" altLang="en-US" sz="1500" dirty="0">
                          <a:effectLst/>
                        </a:rPr>
                        <a:t>으로 설정</a:t>
                      </a:r>
                    </a:p>
                  </a:txBody>
                  <a:tcPr marL="74251" marR="74251" marT="54142" marB="8508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785" y="780434"/>
            <a:ext cx="8344679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52AFE8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Pointcut</a:t>
            </a: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관심사와 비즈니스 로직이 결합되는 지점을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AppleSDGothicNeo"/>
                <a:cs typeface="굴림" pitchFamily="50" charset="-127"/>
              </a:rPr>
              <a:t> </a:t>
            </a:r>
            <a:r>
              <a:rPr kumimoji="1" lang="ko-KR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결정하는 것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을 포인트컷이라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함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.</a:t>
            </a: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52AFE8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Aspect</a:t>
            </a:r>
            <a:r>
              <a:rPr kumimoji="1" lang="ko-KR" b="1" i="0" u="none" strike="noStrike" cap="none" normalizeH="0" baseline="0" dirty="0" smtClean="0">
                <a:ln>
                  <a:noFill/>
                </a:ln>
                <a:solidFill>
                  <a:srgbClr val="52AFE8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와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52AFE8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Advice</a:t>
            </a: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Aspect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는 조금 추상적인 개념을 의미한다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. 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관심사 자체를 의미하는 추상명사라 볼 수 있고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,Advice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는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Aspect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를 구현한 코드이다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AppleSDGothicNeo"/>
                <a:cs typeface="굴림" pitchFamily="50" charset="-127"/>
              </a:rPr>
              <a:t>.</a:t>
            </a:r>
            <a:endParaRPr kumimoji="1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AppleSDGothicNeo"/>
                <a:cs typeface="굴림" pitchFamily="50" charset="-127"/>
              </a:rPr>
              <a:t> 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716016" y="0"/>
            <a:ext cx="3384376" cy="566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AOP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0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00068"/>
              </p:ext>
            </p:extLst>
          </p:nvPr>
        </p:nvGraphicFramePr>
        <p:xfrm>
          <a:off x="467544" y="1412776"/>
          <a:ext cx="8208912" cy="4843546"/>
        </p:xfrm>
        <a:graphic>
          <a:graphicData uri="http://schemas.openxmlformats.org/drawingml/2006/table">
            <a:tbl>
              <a:tblPr/>
              <a:tblGrid>
                <a:gridCol w="1693018"/>
                <a:gridCol w="6515894"/>
              </a:tblGrid>
              <a:tr h="4349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</a:rPr>
                        <a:t>구분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effectLst/>
                        </a:rPr>
                        <a:t>설명</a:t>
                      </a:r>
                      <a:endParaRPr lang="ko-KR" altLang="en-US" sz="2000">
                        <a:effectLst/>
                      </a:endParaRP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7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Before Advice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effectLst/>
                        </a:rPr>
                        <a:t>Target</a:t>
                      </a:r>
                      <a:r>
                        <a:rPr lang="ko-KR" altLang="en-US" sz="2000" dirty="0">
                          <a:effectLst/>
                        </a:rPr>
                        <a:t>의 </a:t>
                      </a:r>
                      <a:r>
                        <a:rPr lang="en-US" altLang="ko-KR" sz="2000" dirty="0" err="1">
                          <a:effectLst/>
                        </a:rPr>
                        <a:t>JoinPoint</a:t>
                      </a:r>
                      <a:r>
                        <a:rPr lang="ko-KR" altLang="en-US" sz="2000" dirty="0">
                          <a:effectLst/>
                        </a:rPr>
                        <a:t>를 호출하기 전에 실행되는 코드로 코드의 실행 자체에는 관여할 수 없다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After Returning Advice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모든 실행이 정상적으로 이루어진 후에 동작하는 코드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7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After Throwing Advice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예외가 발생한 뒤에 동작하는 코드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7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After Advice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정상적으로 실행되거나 예외가 발생했을 때 구분 없이 실행되는 코드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5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Around Advice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555555"/>
                          </a:solidFill>
                          <a:effectLst/>
                        </a:rPr>
                        <a:t>메소드의 실행 자체를 제어할 수 있는 가장 강력한 코드</a:t>
                      </a:r>
                      <a:r>
                        <a:rPr lang="en-US" altLang="ko-KR" sz="2000" dirty="0">
                          <a:solidFill>
                            <a:srgbClr val="555555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rgbClr val="555555"/>
                          </a:solidFill>
                          <a:effectLst/>
                        </a:rPr>
                        <a:t>직접 대상 메소드를 호출하고 결과나 예외를 처리할 수 있다</a:t>
                      </a:r>
                      <a:r>
                        <a:rPr lang="en-US" altLang="ko-KR" sz="2000" dirty="0">
                          <a:solidFill>
                            <a:srgbClr val="555555"/>
                          </a:solidFill>
                          <a:effectLst/>
                        </a:rPr>
                        <a:t>.</a:t>
                      </a:r>
                    </a:p>
                  </a:txBody>
                  <a:tcPr marL="65885" marR="65885" marT="48041" marB="75493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4716016" y="0"/>
            <a:ext cx="3384376" cy="566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latin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AOP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93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162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PowerPoint Presentation</vt:lpstr>
      <vt:lpstr>AOP sample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sample</dc:title>
  <dc:creator>ck2</dc:creator>
  <cp:lastModifiedBy>ck2</cp:lastModifiedBy>
  <cp:revision>5</cp:revision>
  <dcterms:created xsi:type="dcterms:W3CDTF">2020-11-30T14:06:56Z</dcterms:created>
  <dcterms:modified xsi:type="dcterms:W3CDTF">2020-11-30T15:02:08Z</dcterms:modified>
</cp:coreProperties>
</file>