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35EF-73E8-41B0-B592-259DF914E318}" type="datetimeFigureOut">
              <a:rPr lang="ko-KR" altLang="en-US" smtClean="0"/>
              <a:pPr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6C836-4955-44F5-8EF1-AA44833C3B1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MVC1 </a:t>
            </a:r>
            <a:r>
              <a:rPr lang="en-US" altLang="ko-KR" dirty="0" err="1"/>
              <a:t>vs</a:t>
            </a:r>
            <a:r>
              <a:rPr lang="en-US" altLang="ko-KR" dirty="0"/>
              <a:t> MVC2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18871" y="1916832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(Control)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18871" y="3356992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522727" y="2132856"/>
            <a:ext cx="1152128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H="1">
            <a:off x="1522727" y="3573016"/>
            <a:ext cx="1152128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k\AppData\Local\Microsoft\Windows\Temporary Internet Files\Content.IE5\HMUM719F\Clien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564904"/>
            <a:ext cx="1125974" cy="1125974"/>
          </a:xfrm>
          <a:prstGeom prst="rect">
            <a:avLst/>
          </a:prstGeom>
          <a:noFill/>
        </p:spPr>
      </p:pic>
      <p:pic>
        <p:nvPicPr>
          <p:cNvPr id="1028" name="Picture 4" descr="C:\Users\ck\AppData\Local\Microsoft\Windows\Temporary Internet Files\Content.IE5\V9FOAD13\browser-773215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80928"/>
            <a:ext cx="648072" cy="648072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508104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  <a:p>
            <a:pPr algn="ctr"/>
            <a:r>
              <a:rPr lang="en-US" altLang="ko-KR" dirty="0"/>
              <a:t>bean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2280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</a:p>
        </p:txBody>
      </p:sp>
      <p:pic>
        <p:nvPicPr>
          <p:cNvPr id="1029" name="Picture 5" descr="C:\Users\ck\AppData\Local\Microsoft\Windows\Temporary Internet Files\Content.IE5\LFBF2HJ3\database-149760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509120"/>
            <a:ext cx="1033049" cy="936104"/>
          </a:xfrm>
          <a:prstGeom prst="rect">
            <a:avLst/>
          </a:prstGeom>
          <a:noFill/>
        </p:spPr>
      </p:pic>
      <p:sp>
        <p:nvSpPr>
          <p:cNvPr id="16" name="왼쪽/오른쪽 화살표 15"/>
          <p:cNvSpPr/>
          <p:nvPr/>
        </p:nvSpPr>
        <p:spPr>
          <a:xfrm>
            <a:off x="4654518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6300192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7056276" y="3609020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27984" y="5373216"/>
            <a:ext cx="80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MVC1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MVC1 </a:t>
            </a:r>
            <a:r>
              <a:rPr lang="en-US" altLang="ko-KR" dirty="0" err="1"/>
              <a:t>vs</a:t>
            </a:r>
            <a:r>
              <a:rPr lang="en-US" altLang="ko-KR" dirty="0"/>
              <a:t> MVC2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580112" y="1484784"/>
            <a:ext cx="25202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" dirty="0"/>
              <a:t>       </a:t>
            </a:r>
          </a:p>
          <a:p>
            <a:r>
              <a:rPr lang="en-US" altLang="ko-KR" sz="500" dirty="0"/>
              <a:t>&lt;!DOCTYPE html&gt;</a:t>
            </a:r>
          </a:p>
          <a:p>
            <a:r>
              <a:rPr lang="en-US" altLang="ko-KR" sz="500" dirty="0"/>
              <a:t>&lt;html </a:t>
            </a:r>
            <a:r>
              <a:rPr lang="en-US" altLang="ko-KR" sz="500" dirty="0" err="1"/>
              <a:t>lang</a:t>
            </a:r>
            <a:r>
              <a:rPr lang="en-US" altLang="ko-KR" sz="500" dirty="0"/>
              <a:t>=</a:t>
            </a:r>
            <a:r>
              <a:rPr lang="en-US" altLang="ko-KR" sz="500" i="1" dirty="0"/>
              <a:t>"en"&gt;</a:t>
            </a:r>
          </a:p>
          <a:p>
            <a:endParaRPr lang="ko-KR" altLang="en-US" sz="500" dirty="0"/>
          </a:p>
          <a:p>
            <a:r>
              <a:rPr lang="en-US" altLang="ko-KR" sz="500" dirty="0"/>
              <a:t>&lt;head&gt;</a:t>
            </a:r>
          </a:p>
          <a:p>
            <a:r>
              <a:rPr lang="en-US" altLang="ko-KR" sz="500" dirty="0"/>
              <a:t>    &lt;meta </a:t>
            </a:r>
            <a:r>
              <a:rPr lang="en-US" altLang="ko-KR" sz="500" dirty="0" err="1"/>
              <a:t>charset</a:t>
            </a:r>
            <a:r>
              <a:rPr lang="en-US" altLang="ko-KR" sz="500" dirty="0"/>
              <a:t>=</a:t>
            </a:r>
            <a:r>
              <a:rPr lang="en-US" altLang="ko-KR" sz="500" i="1" dirty="0"/>
              <a:t>"UTF-8"&gt;</a:t>
            </a:r>
          </a:p>
          <a:p>
            <a:r>
              <a:rPr lang="en-US" altLang="ko-KR" sz="500" dirty="0"/>
              <a:t>    &lt;title&gt;Document&lt;/title&gt;</a:t>
            </a:r>
          </a:p>
          <a:p>
            <a:r>
              <a:rPr lang="en-US" altLang="ko-KR" sz="500" dirty="0"/>
              <a:t>    &lt;link type=</a:t>
            </a:r>
            <a:r>
              <a:rPr lang="en-US" altLang="ko-KR" sz="500" i="1" dirty="0"/>
              <a:t>"text/</a:t>
            </a:r>
            <a:r>
              <a:rPr lang="en-US" altLang="ko-KR" sz="500" i="1" dirty="0" err="1"/>
              <a:t>css</a:t>
            </a:r>
            <a:r>
              <a:rPr lang="en-US" altLang="ko-KR" sz="500" i="1" dirty="0"/>
              <a:t>" </a:t>
            </a:r>
            <a:r>
              <a:rPr lang="en-US" altLang="ko-KR" sz="500" i="1" dirty="0" err="1"/>
              <a:t>rel</a:t>
            </a:r>
            <a:r>
              <a:rPr lang="en-US" altLang="ko-KR" sz="500" i="1" dirty="0"/>
              <a:t>="</a:t>
            </a:r>
            <a:r>
              <a:rPr lang="en-US" altLang="ko-KR" sz="500" i="1" dirty="0" err="1"/>
              <a:t>stylesheet</a:t>
            </a:r>
            <a:r>
              <a:rPr lang="en-US" altLang="ko-KR" sz="500" i="1" dirty="0"/>
              <a:t>" </a:t>
            </a:r>
            <a:r>
              <a:rPr lang="en-US" altLang="ko-KR" sz="500" i="1" dirty="0" err="1"/>
              <a:t>href</a:t>
            </a:r>
            <a:r>
              <a:rPr lang="en-US" altLang="ko-KR" sz="500" i="1" dirty="0"/>
              <a:t>="../</a:t>
            </a:r>
            <a:r>
              <a:rPr lang="en-US" altLang="ko-KR" sz="500" i="1" dirty="0" err="1"/>
              <a:t>css</a:t>
            </a:r>
            <a:r>
              <a:rPr lang="en-US" altLang="ko-KR" sz="500" i="1" dirty="0"/>
              <a:t>/nstyle.css"&gt;</a:t>
            </a:r>
          </a:p>
          <a:p>
            <a:r>
              <a:rPr lang="en-US" altLang="ko-KR" sz="500" dirty="0"/>
              <a:t>&lt;/head&gt;</a:t>
            </a:r>
          </a:p>
          <a:p>
            <a:endParaRPr lang="ko-KR" altLang="en-US" sz="500" dirty="0"/>
          </a:p>
          <a:p>
            <a:r>
              <a:rPr lang="en-US" altLang="ko-KR" sz="500" dirty="0"/>
              <a:t>&lt;body&gt;</a:t>
            </a:r>
          </a:p>
          <a:p>
            <a:r>
              <a:rPr lang="en-US" altLang="ko-KR" sz="500" dirty="0"/>
              <a:t>    &lt;table class=</a:t>
            </a:r>
            <a:r>
              <a:rPr lang="en-US" altLang="ko-KR" sz="500" i="1" dirty="0"/>
              <a:t>"</a:t>
            </a:r>
            <a:r>
              <a:rPr lang="en-US" altLang="ko-KR" sz="500" i="1" dirty="0" err="1"/>
              <a:t>twidth</a:t>
            </a:r>
            <a:r>
              <a:rPr lang="en-US" altLang="ko-KR" sz="500" i="1" dirty="0"/>
              <a:t>"&gt;</a:t>
            </a:r>
          </a:p>
          <a:p>
            <a:r>
              <a:rPr lang="en-US" altLang="ko-KR" sz="500" dirty="0"/>
              <a:t>        &lt;</a:t>
            </a:r>
            <a:r>
              <a:rPr lang="en-US" altLang="ko-KR" sz="500" dirty="0" err="1"/>
              <a:t>colgroup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&lt;</a:t>
            </a:r>
            <a:r>
              <a:rPr lang="en-US" altLang="ko-KR" sz="500" dirty="0" err="1"/>
              <a:t>col</a:t>
            </a:r>
            <a:r>
              <a:rPr lang="en-US" altLang="ko-KR" sz="500" dirty="0"/>
              <a:t> width=</a:t>
            </a:r>
            <a:r>
              <a:rPr lang="en-US" altLang="ko-KR" sz="500" i="1" dirty="0"/>
              <a:t>"15%" /&gt;</a:t>
            </a:r>
          </a:p>
          <a:p>
            <a:r>
              <a:rPr lang="en-US" altLang="ko-KR" sz="500" dirty="0"/>
              <a:t>            &lt;</a:t>
            </a:r>
            <a:r>
              <a:rPr lang="en-US" altLang="ko-KR" sz="500" dirty="0" err="1"/>
              <a:t>col</a:t>
            </a:r>
            <a:r>
              <a:rPr lang="en-US" altLang="ko-KR" sz="500" dirty="0"/>
              <a:t> width=</a:t>
            </a:r>
            <a:r>
              <a:rPr lang="en-US" altLang="ko-KR" sz="500" i="1" dirty="0"/>
              <a:t>"35%" /&gt;</a:t>
            </a:r>
          </a:p>
          <a:p>
            <a:r>
              <a:rPr lang="en-US" altLang="ko-KR" sz="500" dirty="0"/>
              <a:t>            &lt;</a:t>
            </a:r>
            <a:r>
              <a:rPr lang="en-US" altLang="ko-KR" sz="500" dirty="0" err="1"/>
              <a:t>col</a:t>
            </a:r>
            <a:r>
              <a:rPr lang="en-US" altLang="ko-KR" sz="500" dirty="0"/>
              <a:t> width=</a:t>
            </a:r>
            <a:r>
              <a:rPr lang="en-US" altLang="ko-KR" sz="500" i="1" dirty="0"/>
              <a:t>"15%" /&gt;</a:t>
            </a:r>
          </a:p>
          <a:p>
            <a:r>
              <a:rPr lang="en-US" altLang="ko-KR" sz="500" dirty="0"/>
              <a:t>            &lt;</a:t>
            </a:r>
            <a:r>
              <a:rPr lang="en-US" altLang="ko-KR" sz="500" dirty="0" err="1"/>
              <a:t>col</a:t>
            </a:r>
            <a:r>
              <a:rPr lang="en-US" altLang="ko-KR" sz="500" dirty="0"/>
              <a:t> width=</a:t>
            </a:r>
            <a:r>
              <a:rPr lang="en-US" altLang="ko-KR" sz="500" i="1" dirty="0"/>
              <a:t>"35%" /&gt;</a:t>
            </a:r>
          </a:p>
          <a:p>
            <a:r>
              <a:rPr lang="en-US" altLang="ko-KR" sz="500" dirty="0"/>
              <a:t>        &lt;/</a:t>
            </a:r>
            <a:r>
              <a:rPr lang="en-US" altLang="ko-KR" sz="500" dirty="0" err="1"/>
              <a:t>colgroup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&lt;caption&gt;Modify&lt;/caption&gt;</a:t>
            </a:r>
          </a:p>
          <a:p>
            <a:r>
              <a:rPr lang="en-US" altLang="ko-KR" sz="500" dirty="0"/>
              <a:t>        &lt;</a:t>
            </a:r>
            <a:r>
              <a:rPr lang="en-US" altLang="ko-KR" sz="500" dirty="0" err="1"/>
              <a:t>tbody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&lt;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    &lt;</a:t>
            </a:r>
            <a:r>
              <a:rPr lang="en-US" altLang="ko-KR" sz="500" dirty="0" err="1"/>
              <a:t>th</a:t>
            </a:r>
            <a:r>
              <a:rPr lang="en-US" altLang="ko-KR" sz="500" dirty="0"/>
              <a:t> class=</a:t>
            </a:r>
            <a:r>
              <a:rPr lang="en-US" altLang="ko-KR" sz="500" i="1" dirty="0"/>
              <a:t>"left"&gt;</a:t>
            </a:r>
            <a:r>
              <a:rPr lang="ko-KR" altLang="en-US" sz="500" i="1" dirty="0"/>
              <a:t>글 번호</a:t>
            </a:r>
            <a:r>
              <a:rPr lang="en-US" altLang="ko-KR" sz="500" i="1" dirty="0"/>
              <a:t>&lt;/</a:t>
            </a:r>
            <a:r>
              <a:rPr lang="en-US" altLang="ko-KR" sz="500" i="1" dirty="0" err="1"/>
              <a:t>th</a:t>
            </a:r>
            <a:r>
              <a:rPr lang="en-US" altLang="ko-KR" sz="500" i="1" dirty="0"/>
              <a:t>&gt;</a:t>
            </a:r>
          </a:p>
          <a:p>
            <a:r>
              <a:rPr lang="en-US" altLang="ko-KR" sz="500" dirty="0"/>
              <a:t>                &lt;td&gt;&lt;%=</a:t>
            </a:r>
            <a:r>
              <a:rPr lang="en-US" altLang="ko-KR" sz="500" dirty="0" err="1"/>
              <a:t>n.getSeq</a:t>
            </a:r>
            <a:r>
              <a:rPr lang="en-US" altLang="ko-KR" sz="500" dirty="0"/>
              <a:t>() %&gt;&lt;/td&gt;</a:t>
            </a:r>
          </a:p>
          <a:p>
            <a:r>
              <a:rPr lang="en-US" altLang="ko-KR" sz="500" dirty="0"/>
              <a:t>                &lt;</a:t>
            </a:r>
            <a:r>
              <a:rPr lang="en-US" altLang="ko-KR" sz="500" dirty="0" err="1"/>
              <a:t>th</a:t>
            </a:r>
            <a:r>
              <a:rPr lang="en-US" altLang="ko-KR" sz="500" dirty="0"/>
              <a:t> class=</a:t>
            </a:r>
            <a:r>
              <a:rPr lang="en-US" altLang="ko-KR" sz="500" i="1" dirty="0"/>
              <a:t>"left"&gt;</a:t>
            </a:r>
            <a:r>
              <a:rPr lang="ko-KR" altLang="en-US" sz="500" i="1" dirty="0"/>
              <a:t>조회수</a:t>
            </a:r>
            <a:r>
              <a:rPr lang="en-US" altLang="ko-KR" sz="500" i="1" dirty="0"/>
              <a:t>&lt;/</a:t>
            </a:r>
            <a:r>
              <a:rPr lang="en-US" altLang="ko-KR" sz="500" i="1" dirty="0" err="1"/>
              <a:t>th</a:t>
            </a:r>
            <a:r>
              <a:rPr lang="en-US" altLang="ko-KR" sz="500" i="1" dirty="0"/>
              <a:t>&gt;</a:t>
            </a:r>
          </a:p>
          <a:p>
            <a:r>
              <a:rPr lang="en-US" altLang="ko-KR" sz="500" dirty="0"/>
              <a:t>                &lt;td&gt;&lt;%=</a:t>
            </a:r>
            <a:r>
              <a:rPr lang="en-US" altLang="ko-KR" sz="500" dirty="0" err="1"/>
              <a:t>n.getHit</a:t>
            </a:r>
            <a:r>
              <a:rPr lang="en-US" altLang="ko-KR" sz="500" dirty="0"/>
              <a:t>() %&gt;&lt;/td&gt;</a:t>
            </a:r>
          </a:p>
          <a:p>
            <a:r>
              <a:rPr lang="en-US" altLang="ko-KR" sz="500" dirty="0"/>
              <a:t>            &lt;/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&lt;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    &lt;</a:t>
            </a:r>
            <a:r>
              <a:rPr lang="en-US" altLang="ko-KR" sz="500" dirty="0" err="1"/>
              <a:t>th</a:t>
            </a:r>
            <a:r>
              <a:rPr lang="en-US" altLang="ko-KR" sz="500" dirty="0"/>
              <a:t> class=</a:t>
            </a:r>
            <a:r>
              <a:rPr lang="en-US" altLang="ko-KR" sz="500" i="1" dirty="0"/>
              <a:t>"left"&gt;</a:t>
            </a:r>
            <a:r>
              <a:rPr lang="ko-KR" altLang="en-US" sz="500" i="1" dirty="0"/>
              <a:t>작성자</a:t>
            </a:r>
            <a:r>
              <a:rPr lang="en-US" altLang="ko-KR" sz="500" i="1" dirty="0"/>
              <a:t>&lt;/</a:t>
            </a:r>
            <a:r>
              <a:rPr lang="en-US" altLang="ko-KR" sz="500" i="1" dirty="0" err="1"/>
              <a:t>th</a:t>
            </a:r>
            <a:r>
              <a:rPr lang="en-US" altLang="ko-KR" sz="500" i="1" dirty="0"/>
              <a:t>&gt;</a:t>
            </a:r>
          </a:p>
          <a:p>
            <a:r>
              <a:rPr lang="en-US" altLang="ko-KR" sz="500" dirty="0"/>
              <a:t>                &lt;td&gt;&lt;%=</a:t>
            </a:r>
            <a:r>
              <a:rPr lang="en-US" altLang="ko-KR" sz="500" dirty="0" err="1"/>
              <a:t>n.getWriter</a:t>
            </a:r>
            <a:r>
              <a:rPr lang="en-US" altLang="ko-KR" sz="500" dirty="0"/>
              <a:t>() %&gt;&lt;/td&gt;</a:t>
            </a:r>
          </a:p>
          <a:p>
            <a:r>
              <a:rPr lang="en-US" altLang="ko-KR" sz="500" dirty="0"/>
              <a:t>                &lt;</a:t>
            </a:r>
            <a:r>
              <a:rPr lang="en-US" altLang="ko-KR" sz="500" dirty="0" err="1"/>
              <a:t>th</a:t>
            </a:r>
            <a:r>
              <a:rPr lang="en-US" altLang="ko-KR" sz="500" dirty="0"/>
              <a:t> class=</a:t>
            </a:r>
            <a:r>
              <a:rPr lang="en-US" altLang="ko-KR" sz="500" i="1" dirty="0"/>
              <a:t>"left"&gt;</a:t>
            </a:r>
            <a:r>
              <a:rPr lang="ko-KR" altLang="en-US" sz="500" i="1" dirty="0"/>
              <a:t>작성시간</a:t>
            </a:r>
            <a:r>
              <a:rPr lang="en-US" altLang="ko-KR" sz="500" i="1" dirty="0"/>
              <a:t>&lt;/</a:t>
            </a:r>
            <a:r>
              <a:rPr lang="en-US" altLang="ko-KR" sz="500" i="1" dirty="0" err="1"/>
              <a:t>th</a:t>
            </a:r>
            <a:r>
              <a:rPr lang="en-US" altLang="ko-KR" sz="500" i="1" dirty="0"/>
              <a:t>&gt;</a:t>
            </a:r>
          </a:p>
          <a:p>
            <a:r>
              <a:rPr lang="en-US" altLang="ko-KR" sz="500" dirty="0"/>
              <a:t>                &lt;td&gt;&lt;%=</a:t>
            </a:r>
            <a:r>
              <a:rPr lang="en-US" altLang="ko-KR" sz="500" dirty="0" err="1"/>
              <a:t>n.getRegdate</a:t>
            </a:r>
            <a:r>
              <a:rPr lang="en-US" altLang="ko-KR" sz="500" dirty="0"/>
              <a:t>() %&gt;&lt;/td&gt;</a:t>
            </a:r>
          </a:p>
          <a:p>
            <a:r>
              <a:rPr lang="en-US" altLang="ko-KR" sz="500" dirty="0"/>
              <a:t>            &lt;/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&lt;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    &lt;</a:t>
            </a:r>
            <a:r>
              <a:rPr lang="en-US" altLang="ko-KR" sz="500" dirty="0" err="1"/>
              <a:t>th</a:t>
            </a:r>
            <a:r>
              <a:rPr lang="en-US" altLang="ko-KR" sz="500" dirty="0"/>
              <a:t> class=</a:t>
            </a:r>
            <a:r>
              <a:rPr lang="en-US" altLang="ko-KR" sz="500" i="1" dirty="0"/>
              <a:t>"left"&gt;</a:t>
            </a:r>
            <a:r>
              <a:rPr lang="ko-KR" altLang="en-US" sz="500" i="1" dirty="0"/>
              <a:t>제목</a:t>
            </a:r>
            <a:r>
              <a:rPr lang="en-US" altLang="ko-KR" sz="500" i="1" dirty="0"/>
              <a:t>&lt;/</a:t>
            </a:r>
            <a:r>
              <a:rPr lang="en-US" altLang="ko-KR" sz="500" i="1" dirty="0" err="1"/>
              <a:t>th</a:t>
            </a:r>
            <a:r>
              <a:rPr lang="en-US" altLang="ko-KR" sz="500" i="1" dirty="0"/>
              <a:t>&gt;</a:t>
            </a:r>
          </a:p>
          <a:p>
            <a:r>
              <a:rPr lang="en-US" altLang="ko-KR" sz="500" dirty="0"/>
              <a:t>                &lt;td </a:t>
            </a:r>
            <a:r>
              <a:rPr lang="en-US" altLang="ko-KR" sz="500" dirty="0" err="1"/>
              <a:t>colspan</a:t>
            </a:r>
            <a:r>
              <a:rPr lang="en-US" altLang="ko-KR" sz="500" dirty="0"/>
              <a:t>=</a:t>
            </a:r>
            <a:r>
              <a:rPr lang="en-US" altLang="ko-KR" sz="500" i="1" dirty="0"/>
              <a:t>"3"&gt;</a:t>
            </a:r>
          </a:p>
          <a:p>
            <a:r>
              <a:rPr lang="en-US" altLang="ko-KR" sz="500" dirty="0"/>
              <a:t>                    &lt;%=</a:t>
            </a:r>
            <a:r>
              <a:rPr lang="en-US" altLang="ko-KR" sz="500" dirty="0" err="1"/>
              <a:t>n.getTitle</a:t>
            </a:r>
            <a:r>
              <a:rPr lang="en-US" altLang="ko-KR" sz="500" dirty="0"/>
              <a:t>()%&gt;</a:t>
            </a:r>
          </a:p>
          <a:p>
            <a:r>
              <a:rPr lang="en-US" altLang="ko-KR" sz="500" dirty="0"/>
              <a:t>                &lt;/td&gt;</a:t>
            </a:r>
          </a:p>
          <a:p>
            <a:r>
              <a:rPr lang="en-US" altLang="ko-KR" sz="500" dirty="0"/>
              <a:t>            &lt;/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&lt;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   &lt;</a:t>
            </a:r>
            <a:r>
              <a:rPr lang="en-US" altLang="ko-KR" sz="500" dirty="0" err="1"/>
              <a:t>th</a:t>
            </a:r>
            <a:r>
              <a:rPr lang="en-US" altLang="ko-KR" sz="500" dirty="0"/>
              <a:t> class=</a:t>
            </a:r>
            <a:r>
              <a:rPr lang="en-US" altLang="ko-KR" sz="500" i="1" dirty="0"/>
              <a:t>"left"&gt;</a:t>
            </a:r>
            <a:r>
              <a:rPr lang="ko-KR" altLang="en-US" sz="500" i="1" dirty="0"/>
              <a:t>내용</a:t>
            </a:r>
            <a:r>
              <a:rPr lang="en-US" altLang="ko-KR" sz="500" i="1" dirty="0"/>
              <a:t>&lt;/</a:t>
            </a:r>
            <a:r>
              <a:rPr lang="en-US" altLang="ko-KR" sz="500" i="1" dirty="0" err="1"/>
              <a:t>th</a:t>
            </a:r>
            <a:r>
              <a:rPr lang="en-US" altLang="ko-KR" sz="500" i="1" dirty="0"/>
              <a:t>&gt;</a:t>
            </a:r>
          </a:p>
          <a:p>
            <a:r>
              <a:rPr lang="en-US" altLang="ko-KR" sz="500" dirty="0"/>
              <a:t>                &lt;td </a:t>
            </a:r>
            <a:r>
              <a:rPr lang="en-US" altLang="ko-KR" sz="500" dirty="0" err="1"/>
              <a:t>colspan</a:t>
            </a:r>
            <a:r>
              <a:rPr lang="en-US" altLang="ko-KR" sz="500" dirty="0"/>
              <a:t>=</a:t>
            </a:r>
            <a:r>
              <a:rPr lang="en-US" altLang="ko-KR" sz="500" i="1" dirty="0"/>
              <a:t>"3" id="content"&gt;</a:t>
            </a:r>
          </a:p>
          <a:p>
            <a:r>
              <a:rPr lang="en-US" altLang="ko-KR" sz="500" dirty="0"/>
              <a:t>                    &lt;%=</a:t>
            </a:r>
            <a:r>
              <a:rPr lang="en-US" altLang="ko-KR" sz="500" dirty="0" err="1"/>
              <a:t>n.getContent</a:t>
            </a:r>
            <a:r>
              <a:rPr lang="en-US" altLang="ko-KR" sz="500" dirty="0"/>
              <a:t>() %&gt;</a:t>
            </a:r>
          </a:p>
          <a:p>
            <a:r>
              <a:rPr lang="ko-KR" altLang="en-US" sz="500" dirty="0"/>
              <a:t>                    </a:t>
            </a:r>
          </a:p>
          <a:p>
            <a:r>
              <a:rPr lang="en-US" altLang="ko-KR" sz="500" dirty="0"/>
              <a:t>                &lt;/td&gt;</a:t>
            </a:r>
          </a:p>
          <a:p>
            <a:r>
              <a:rPr lang="en-US" altLang="ko-KR" sz="500" dirty="0"/>
              <a:t>            &lt;/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&lt;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       &lt;</a:t>
            </a:r>
            <a:r>
              <a:rPr lang="en-US" altLang="ko-KR" sz="500" dirty="0" err="1"/>
              <a:t>th</a:t>
            </a:r>
            <a:r>
              <a:rPr lang="en-US" altLang="ko-KR" sz="500" dirty="0"/>
              <a:t> class=</a:t>
            </a:r>
            <a:r>
              <a:rPr lang="en-US" altLang="ko-KR" sz="500" i="1" dirty="0"/>
              <a:t>"left"&gt;</a:t>
            </a:r>
            <a:r>
              <a:rPr lang="ko-KR" altLang="en-US" sz="500" i="1" dirty="0"/>
              <a:t>첨부</a:t>
            </a:r>
            <a:r>
              <a:rPr lang="en-US" altLang="ko-KR" sz="500" i="1" dirty="0"/>
              <a:t>&lt;/</a:t>
            </a:r>
            <a:r>
              <a:rPr lang="en-US" altLang="ko-KR" sz="500" i="1" dirty="0" err="1"/>
              <a:t>th</a:t>
            </a:r>
            <a:r>
              <a:rPr lang="en-US" altLang="ko-KR" sz="500" i="1" dirty="0"/>
              <a:t>&gt;</a:t>
            </a:r>
          </a:p>
          <a:p>
            <a:r>
              <a:rPr lang="en-US" altLang="ko-KR" sz="500" dirty="0"/>
              <a:t>                &lt;td </a:t>
            </a:r>
            <a:r>
              <a:rPr lang="en-US" altLang="ko-KR" sz="500" dirty="0" err="1"/>
              <a:t>colspan</a:t>
            </a:r>
            <a:r>
              <a:rPr lang="en-US" altLang="ko-KR" sz="500" dirty="0"/>
              <a:t>=</a:t>
            </a:r>
            <a:r>
              <a:rPr lang="en-US" altLang="ko-KR" sz="500" i="1" dirty="0"/>
              <a:t>"3" id="</a:t>
            </a:r>
            <a:r>
              <a:rPr lang="en-US" altLang="ko-KR" sz="500" i="1" dirty="0" err="1"/>
              <a:t>addfile</a:t>
            </a:r>
            <a:r>
              <a:rPr lang="en-US" altLang="ko-KR" sz="500" i="1" dirty="0"/>
              <a:t>"&gt;</a:t>
            </a:r>
          </a:p>
          <a:p>
            <a:r>
              <a:rPr lang="en-US" altLang="ko-KR" sz="500" dirty="0"/>
              <a:t>                    clip.png</a:t>
            </a:r>
          </a:p>
          <a:p>
            <a:r>
              <a:rPr lang="ko-KR" altLang="en-US" sz="500" dirty="0"/>
              <a:t>                    </a:t>
            </a:r>
          </a:p>
          <a:p>
            <a:r>
              <a:rPr lang="en-US" altLang="ko-KR" sz="500" dirty="0"/>
              <a:t>                &lt;/td&gt;</a:t>
            </a:r>
          </a:p>
          <a:p>
            <a:r>
              <a:rPr lang="en-US" altLang="ko-KR" sz="500" dirty="0"/>
              <a:t>            &lt;/</a:t>
            </a:r>
            <a:r>
              <a:rPr lang="en-US" altLang="ko-KR" sz="500" dirty="0" err="1"/>
              <a:t>tr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    &lt;/</a:t>
            </a:r>
            <a:r>
              <a:rPr lang="en-US" altLang="ko-KR" sz="500" dirty="0" err="1"/>
              <a:t>tbody</a:t>
            </a:r>
            <a:r>
              <a:rPr lang="en-US" altLang="ko-KR" sz="500" dirty="0"/>
              <a:t>&gt;</a:t>
            </a:r>
          </a:p>
          <a:p>
            <a:r>
              <a:rPr lang="en-US" altLang="ko-KR" sz="500" dirty="0"/>
              <a:t>    &lt;/table&gt;</a:t>
            </a:r>
          </a:p>
          <a:p>
            <a:r>
              <a:rPr lang="en-US" altLang="ko-KR" sz="500" dirty="0"/>
              <a:t>    &lt;div&gt;</a:t>
            </a:r>
          </a:p>
          <a:p>
            <a:r>
              <a:rPr lang="en-US" altLang="ko-KR" sz="500" dirty="0"/>
              <a:t>    &lt;a </a:t>
            </a:r>
            <a:r>
              <a:rPr lang="en-US" altLang="ko-KR" sz="500" dirty="0" err="1"/>
              <a:t>href</a:t>
            </a:r>
            <a:r>
              <a:rPr lang="en-US" altLang="ko-KR" sz="500" dirty="0"/>
              <a:t>=</a:t>
            </a:r>
            <a:r>
              <a:rPr lang="en-US" altLang="ko-KR" sz="500" i="1" dirty="0"/>
              <a:t>"notice.jsp"&gt;</a:t>
            </a:r>
            <a:r>
              <a:rPr lang="ko-KR" altLang="en-US" sz="500" i="1" dirty="0"/>
              <a:t>목록</a:t>
            </a:r>
            <a:r>
              <a:rPr lang="en-US" altLang="ko-KR" sz="500" i="1" dirty="0"/>
              <a:t>&lt;/a&gt;    </a:t>
            </a:r>
          </a:p>
          <a:p>
            <a:r>
              <a:rPr lang="en-US" altLang="ko-KR" sz="500" dirty="0"/>
              <a:t>    &lt;a </a:t>
            </a:r>
            <a:r>
              <a:rPr lang="en-US" altLang="ko-KR" sz="500" dirty="0" err="1"/>
              <a:t>href</a:t>
            </a:r>
            <a:r>
              <a:rPr lang="en-US" altLang="ko-KR" sz="500" dirty="0"/>
              <a:t>=</a:t>
            </a:r>
            <a:r>
              <a:rPr lang="en-US" altLang="ko-KR" sz="500" i="1" dirty="0"/>
              <a:t>"</a:t>
            </a:r>
            <a:r>
              <a:rPr lang="en-US" altLang="ko-KR" sz="500" i="1" dirty="0" err="1"/>
              <a:t>noticeEdit.jsp?c</a:t>
            </a:r>
            <a:r>
              <a:rPr lang="en-US" altLang="ko-KR" sz="500" i="1" dirty="0"/>
              <a:t>=&lt;%=</a:t>
            </a:r>
            <a:r>
              <a:rPr lang="en-US" altLang="ko-KR" sz="500" i="1" dirty="0" err="1"/>
              <a:t>n.getSeq</a:t>
            </a:r>
            <a:r>
              <a:rPr lang="en-US" altLang="ko-KR" sz="500" i="1" dirty="0"/>
              <a:t>() %&gt;"&gt;</a:t>
            </a:r>
            <a:r>
              <a:rPr lang="ko-KR" altLang="en-US" sz="500" i="1" dirty="0"/>
              <a:t>수정</a:t>
            </a:r>
            <a:r>
              <a:rPr lang="en-US" altLang="ko-KR" sz="500" i="1" dirty="0"/>
              <a:t>&lt;/a&gt;</a:t>
            </a:r>
          </a:p>
          <a:p>
            <a:r>
              <a:rPr lang="en-US" altLang="ko-KR" sz="500" dirty="0"/>
              <a:t>    &lt;a </a:t>
            </a:r>
            <a:r>
              <a:rPr lang="en-US" altLang="ko-KR" sz="500" dirty="0" err="1"/>
              <a:t>href</a:t>
            </a:r>
            <a:r>
              <a:rPr lang="en-US" altLang="ko-KR" sz="500" dirty="0"/>
              <a:t>=</a:t>
            </a:r>
            <a:r>
              <a:rPr lang="en-US" altLang="ko-KR" sz="500" i="1" dirty="0"/>
              <a:t>"</a:t>
            </a:r>
            <a:r>
              <a:rPr lang="en-US" altLang="ko-KR" sz="500" i="1" dirty="0" err="1"/>
              <a:t>noticeDelProc.jsp?c</a:t>
            </a:r>
            <a:r>
              <a:rPr lang="en-US" altLang="ko-KR" sz="500" i="1" dirty="0"/>
              <a:t>=&lt;%=</a:t>
            </a:r>
            <a:r>
              <a:rPr lang="en-US" altLang="ko-KR" sz="500" i="1" dirty="0" err="1"/>
              <a:t>n.getSeq</a:t>
            </a:r>
            <a:r>
              <a:rPr lang="en-US" altLang="ko-KR" sz="500" i="1" dirty="0"/>
              <a:t>() %&gt;"&gt;</a:t>
            </a:r>
            <a:r>
              <a:rPr lang="ko-KR" altLang="en-US" sz="500" i="1" dirty="0"/>
              <a:t>삭제</a:t>
            </a:r>
            <a:r>
              <a:rPr lang="en-US" altLang="ko-KR" sz="500" i="1" dirty="0"/>
              <a:t>&lt;/a&gt;  </a:t>
            </a:r>
          </a:p>
          <a:p>
            <a:r>
              <a:rPr lang="en-US" altLang="ko-KR" sz="500" dirty="0"/>
              <a:t>    &lt;/div&gt;</a:t>
            </a:r>
          </a:p>
          <a:p>
            <a:r>
              <a:rPr lang="en-US" altLang="ko-KR" sz="500" dirty="0"/>
              <a:t>&lt;/body&gt;</a:t>
            </a:r>
          </a:p>
          <a:p>
            <a:endParaRPr lang="ko-KR" altLang="en-US" sz="500" dirty="0"/>
          </a:p>
          <a:p>
            <a:r>
              <a:rPr lang="en-US" altLang="ko-KR" sz="500" dirty="0"/>
              <a:t>&lt;/html&gt;</a:t>
            </a:r>
          </a:p>
          <a:p>
            <a:endParaRPr lang="ko-KR" altLang="en-US" sz="500" dirty="0"/>
          </a:p>
          <a:p>
            <a:r>
              <a:rPr lang="ko-KR" altLang="en-US" sz="500" dirty="0"/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64096" y="1628800"/>
            <a:ext cx="4572000" cy="21929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50" dirty="0"/>
              <a:t>&lt;%@page import=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notice.dao.NoticeDao</a:t>
            </a:r>
            <a:r>
              <a:rPr lang="en-US" altLang="ko-KR" sz="1050" i="1" dirty="0"/>
              <a:t>"%&gt;</a:t>
            </a:r>
          </a:p>
          <a:p>
            <a:r>
              <a:rPr lang="en-US" altLang="ko-KR" sz="1050" dirty="0"/>
              <a:t>&lt;%@page import=</a:t>
            </a:r>
            <a:r>
              <a:rPr lang="en-US" altLang="ko-KR" sz="1050" i="1" dirty="0"/>
              <a:t>"</a:t>
            </a:r>
            <a:r>
              <a:rPr lang="en-US" altLang="ko-KR" sz="1050" i="1" dirty="0" err="1"/>
              <a:t>notice.vo.Notice</a:t>
            </a:r>
            <a:r>
              <a:rPr lang="en-US" altLang="ko-KR" sz="1050" i="1" dirty="0"/>
              <a:t>"%&gt;</a:t>
            </a:r>
          </a:p>
          <a:p>
            <a:r>
              <a:rPr lang="en-US" altLang="ko-KR" sz="1050" dirty="0"/>
              <a:t>&lt;%@page import=</a:t>
            </a:r>
            <a:r>
              <a:rPr lang="en-US" altLang="ko-KR" sz="1050" i="1" dirty="0"/>
              <a:t>"java.sql.*"%&gt;</a:t>
            </a:r>
          </a:p>
          <a:p>
            <a:r>
              <a:rPr lang="fr-FR" altLang="ko-KR" sz="1050" dirty="0"/>
              <a:t>&lt;%@ page language=</a:t>
            </a:r>
            <a:r>
              <a:rPr lang="fr-FR" altLang="ko-KR" sz="1050" i="1" dirty="0"/>
              <a:t>"java" contentType="text/html; charset=UTF-8"</a:t>
            </a:r>
          </a:p>
          <a:p>
            <a:r>
              <a:rPr lang="en-US" altLang="ko-KR" sz="1050" dirty="0"/>
              <a:t>    </a:t>
            </a:r>
            <a:r>
              <a:rPr lang="en-US" altLang="ko-KR" sz="1050" dirty="0" err="1"/>
              <a:t>pageEncoding</a:t>
            </a:r>
            <a:r>
              <a:rPr lang="en-US" altLang="ko-KR" sz="1050" dirty="0"/>
              <a:t>=</a:t>
            </a:r>
            <a:r>
              <a:rPr lang="en-US" altLang="ko-KR" sz="1050" i="1" dirty="0"/>
              <a:t>"UTF-8"%&gt;</a:t>
            </a:r>
          </a:p>
          <a:p>
            <a:r>
              <a:rPr lang="en-US" altLang="ko-KR" sz="1050" dirty="0"/>
              <a:t>&lt;%</a:t>
            </a:r>
          </a:p>
          <a:p>
            <a:r>
              <a:rPr lang="en-US" altLang="ko-KR" sz="1050" dirty="0"/>
              <a:t>String c=</a:t>
            </a:r>
            <a:r>
              <a:rPr lang="en-US" altLang="ko-KR" sz="1050" dirty="0" err="1"/>
              <a:t>request.getParameter</a:t>
            </a:r>
            <a:r>
              <a:rPr lang="en-US" altLang="ko-KR" sz="1050" dirty="0"/>
              <a:t>("c");</a:t>
            </a:r>
          </a:p>
          <a:p>
            <a:endParaRPr lang="ko-KR" altLang="en-US" sz="1050" dirty="0"/>
          </a:p>
          <a:p>
            <a:endParaRPr lang="ko-KR" altLang="en-US" sz="1050" dirty="0"/>
          </a:p>
          <a:p>
            <a:r>
              <a:rPr lang="en-US" altLang="ko-KR" sz="1050" dirty="0" err="1"/>
              <a:t>NoticeDao</a:t>
            </a:r>
            <a:r>
              <a:rPr lang="en-US" altLang="ko-KR" sz="1050" dirty="0"/>
              <a:t> </a:t>
            </a:r>
            <a:r>
              <a:rPr lang="en-US" altLang="ko-KR" sz="1050" dirty="0" err="1"/>
              <a:t>dao</a:t>
            </a:r>
            <a:r>
              <a:rPr lang="en-US" altLang="ko-KR" sz="1050" dirty="0"/>
              <a:t>=</a:t>
            </a:r>
            <a:r>
              <a:rPr lang="en-US" altLang="ko-KR" sz="1050" b="1" dirty="0"/>
              <a:t>new </a:t>
            </a:r>
            <a:r>
              <a:rPr lang="en-US" altLang="ko-KR" sz="1050" b="1" dirty="0" err="1"/>
              <a:t>NoticeDao</a:t>
            </a:r>
            <a:r>
              <a:rPr lang="en-US" altLang="ko-KR" sz="1050" b="1" dirty="0"/>
              <a:t>();</a:t>
            </a:r>
          </a:p>
          <a:p>
            <a:r>
              <a:rPr lang="en-US" altLang="ko-KR" sz="1050" dirty="0"/>
              <a:t>Notice n=</a:t>
            </a:r>
            <a:r>
              <a:rPr lang="en-US" altLang="ko-KR" sz="1050" dirty="0" err="1"/>
              <a:t>dao.getNotice</a:t>
            </a:r>
            <a:r>
              <a:rPr lang="en-US" altLang="ko-KR" sz="1050" dirty="0"/>
              <a:t>(c);</a:t>
            </a:r>
          </a:p>
          <a:p>
            <a:endParaRPr lang="ko-KR" altLang="en-US" sz="1050" dirty="0"/>
          </a:p>
          <a:p>
            <a:r>
              <a:rPr lang="en-US" altLang="ko-KR" sz="1050" dirty="0"/>
              <a:t>%&gt;</a:t>
            </a:r>
            <a:r>
              <a:rPr lang="ko-KR" altLang="en-US" sz="1050" dirty="0"/>
              <a:t>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9592" y="4869160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Sample :</a:t>
            </a:r>
          </a:p>
          <a:p>
            <a:r>
              <a:rPr lang="en-US" altLang="ko-KR" sz="2400" dirty="0"/>
              <a:t>noticeDetail.jsp</a:t>
            </a:r>
            <a:endParaRPr lang="ko-KR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MVC1 </a:t>
            </a:r>
            <a:r>
              <a:rPr lang="en-US" altLang="ko-KR" dirty="0" err="1"/>
              <a:t>vs</a:t>
            </a:r>
            <a:r>
              <a:rPr lang="en-US" altLang="ko-KR" dirty="0"/>
              <a:t> MVC2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18871" y="1916832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(Control)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18871" y="4293096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522727" y="2132856"/>
            <a:ext cx="1152128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H="1">
            <a:off x="1522727" y="4077072"/>
            <a:ext cx="1152128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k\AppData\Local\Microsoft\Windows\Temporary Internet Files\Content.IE5\HMUM719F\Clien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1125974" cy="1125974"/>
          </a:xfrm>
          <a:prstGeom prst="rect">
            <a:avLst/>
          </a:prstGeom>
          <a:noFill/>
        </p:spPr>
      </p:pic>
      <p:pic>
        <p:nvPicPr>
          <p:cNvPr id="1028" name="Picture 4" descr="C:\Users\ck\AppData\Local\Microsoft\Windows\Temporary Internet Files\Content.IE5\V9FOAD13\browser-773215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648072" cy="648072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508104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2280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</a:p>
        </p:txBody>
      </p:sp>
      <p:pic>
        <p:nvPicPr>
          <p:cNvPr id="1029" name="Picture 5" descr="C:\Users\ck\AppData\Local\Microsoft\Windows\Temporary Internet Files\Content.IE5\LFBF2HJ3\database-149760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509120"/>
            <a:ext cx="1033049" cy="936104"/>
          </a:xfrm>
          <a:prstGeom prst="rect">
            <a:avLst/>
          </a:prstGeom>
          <a:noFill/>
        </p:spPr>
      </p:pic>
      <p:sp>
        <p:nvSpPr>
          <p:cNvPr id="16" name="왼쪽/오른쪽 화살표 15"/>
          <p:cNvSpPr/>
          <p:nvPr/>
        </p:nvSpPr>
        <p:spPr>
          <a:xfrm>
            <a:off x="4654518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6300192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7056276" y="3609020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 rot="5400000">
            <a:off x="3311859" y="3526503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5373216"/>
            <a:ext cx="80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MVC2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MVC1 </a:t>
            </a:r>
            <a:r>
              <a:rPr lang="en-US" altLang="ko-KR" dirty="0" err="1"/>
              <a:t>vs</a:t>
            </a:r>
            <a:r>
              <a:rPr lang="en-US" altLang="ko-KR" dirty="0"/>
              <a:t> MVC2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18871" y="1916832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(Control)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18871" y="4293096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522727" y="2132856"/>
            <a:ext cx="1152128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H="1">
            <a:off x="1522727" y="4077072"/>
            <a:ext cx="1152128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k\AppData\Local\Microsoft\Windows\Temporary Internet Files\Content.IE5\HMUM719F\Clien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1125974" cy="1125974"/>
          </a:xfrm>
          <a:prstGeom prst="rect">
            <a:avLst/>
          </a:prstGeom>
          <a:noFill/>
        </p:spPr>
      </p:pic>
      <p:pic>
        <p:nvPicPr>
          <p:cNvPr id="1028" name="Picture 4" descr="C:\Users\ck\AppData\Local\Microsoft\Windows\Temporary Internet Files\Content.IE5\V9FOAD13\browser-773215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648072" cy="648072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508104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2280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</a:p>
        </p:txBody>
      </p:sp>
      <p:pic>
        <p:nvPicPr>
          <p:cNvPr id="1029" name="Picture 5" descr="C:\Users\ck\AppData\Local\Microsoft\Windows\Temporary Internet Files\Content.IE5\LFBF2HJ3\database-149760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509120"/>
            <a:ext cx="1033049" cy="936104"/>
          </a:xfrm>
          <a:prstGeom prst="rect">
            <a:avLst/>
          </a:prstGeom>
          <a:noFill/>
        </p:spPr>
      </p:pic>
      <p:sp>
        <p:nvSpPr>
          <p:cNvPr id="16" name="왼쪽/오른쪽 화살표 15"/>
          <p:cNvSpPr/>
          <p:nvPr/>
        </p:nvSpPr>
        <p:spPr>
          <a:xfrm>
            <a:off x="4654518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6300192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7056276" y="3609020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 rot="5400000">
            <a:off x="3311859" y="3526503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60032" y="5373216"/>
            <a:ext cx="80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MVC2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MVC1 </a:t>
            </a:r>
            <a:r>
              <a:rPr lang="en-US" altLang="ko-KR" dirty="0" err="1"/>
              <a:t>vs</a:t>
            </a:r>
            <a:r>
              <a:rPr lang="en-US" altLang="ko-KR" dirty="0"/>
              <a:t> MVC2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18871" y="1916832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(Control)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818871" y="4293096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522727" y="2132856"/>
            <a:ext cx="1152128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flipH="1">
            <a:off x="1522727" y="4077072"/>
            <a:ext cx="1152128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k\AppData\Local\Microsoft\Windows\Temporary Internet Files\Content.IE5\HMUM719F\Clien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1125974" cy="1125974"/>
          </a:xfrm>
          <a:prstGeom prst="rect">
            <a:avLst/>
          </a:prstGeom>
          <a:noFill/>
        </p:spPr>
      </p:pic>
      <p:pic>
        <p:nvPicPr>
          <p:cNvPr id="1028" name="Picture 4" descr="C:\Users\ck\AppData\Local\Microsoft\Windows\Temporary Internet Files\Content.IE5\V9FOAD13\browser-773215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648072" cy="648072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508104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2280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</a:p>
        </p:txBody>
      </p:sp>
      <p:pic>
        <p:nvPicPr>
          <p:cNvPr id="1029" name="Picture 5" descr="C:\Users\ck\AppData\Local\Microsoft\Windows\Temporary Internet Files\Content.IE5\LFBF2HJ3\database-149760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4509120"/>
            <a:ext cx="1033049" cy="936104"/>
          </a:xfrm>
          <a:prstGeom prst="rect">
            <a:avLst/>
          </a:prstGeom>
          <a:noFill/>
        </p:spPr>
      </p:pic>
      <p:sp>
        <p:nvSpPr>
          <p:cNvPr id="16" name="왼쪽/오른쪽 화살표 15"/>
          <p:cNvSpPr/>
          <p:nvPr/>
        </p:nvSpPr>
        <p:spPr>
          <a:xfrm>
            <a:off x="4654518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6300192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7056276" y="3609020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 rot="5400000">
            <a:off x="3311859" y="3526503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05306" y="1834314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(Control)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2905306" y="4210578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27" name="왼쪽/오른쪽 화살표 26"/>
          <p:cNvSpPr/>
          <p:nvPr/>
        </p:nvSpPr>
        <p:spPr>
          <a:xfrm rot="5400000">
            <a:off x="3398294" y="3443985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991741" y="1751796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(Control)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991741" y="4128060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30" name="왼쪽/오른쪽 화살표 29"/>
          <p:cNvSpPr/>
          <p:nvPr/>
        </p:nvSpPr>
        <p:spPr>
          <a:xfrm rot="5400000">
            <a:off x="3484729" y="3361467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627783" y="1403484"/>
            <a:ext cx="53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Servlet  or  </a:t>
            </a:r>
            <a:r>
              <a:rPr lang="en-US" altLang="ko-KR" dirty="0" err="1"/>
              <a:t>pojo</a:t>
            </a:r>
            <a:r>
              <a:rPr lang="en-US" altLang="ko-KR" dirty="0"/>
              <a:t> class(plain old java </a:t>
            </a:r>
            <a:r>
              <a:rPr lang="en-US" altLang="ko-KR" dirty="0" err="1"/>
              <a:t>obj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004048" y="5373216"/>
            <a:ext cx="80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MVC2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MVC1 </a:t>
            </a:r>
            <a:r>
              <a:rPr lang="en-US" altLang="ko-KR" dirty="0" err="1"/>
              <a:t>vs</a:t>
            </a:r>
            <a:r>
              <a:rPr lang="en-US" altLang="ko-KR" dirty="0"/>
              <a:t> MVC2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14014" y="1916832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(Control)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514014" y="4293096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 flipH="1">
            <a:off x="2217870" y="4077072"/>
            <a:ext cx="1152128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k\AppData\Local\Microsoft\Windows\Temporary Internet Files\Content.IE5\HMUM719F\Client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852936"/>
            <a:ext cx="1125974" cy="1125974"/>
          </a:xfrm>
          <a:prstGeom prst="rect">
            <a:avLst/>
          </a:prstGeom>
          <a:noFill/>
        </p:spPr>
      </p:pic>
      <p:pic>
        <p:nvPicPr>
          <p:cNvPr id="1028" name="Picture 4" descr="C:\Users\ck\AppData\Local\Microsoft\Windows\Temporary Internet Files\Content.IE5\V9FOAD13\browser-773215_960_72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68960"/>
            <a:ext cx="648072" cy="648072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6203247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87423" y="1916832"/>
            <a:ext cx="72008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</a:p>
        </p:txBody>
      </p:sp>
      <p:pic>
        <p:nvPicPr>
          <p:cNvPr id="1029" name="Picture 5" descr="C:\Users\ck\AppData\Local\Microsoft\Windows\Temporary Internet Files\Content.IE5\LFBF2HJ3\database-149760_960_72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43407" y="4509120"/>
            <a:ext cx="1033049" cy="936104"/>
          </a:xfrm>
          <a:prstGeom prst="rect">
            <a:avLst/>
          </a:prstGeom>
          <a:noFill/>
        </p:spPr>
      </p:pic>
      <p:sp>
        <p:nvSpPr>
          <p:cNvPr id="16" name="왼쪽/오른쪽 화살표 15"/>
          <p:cNvSpPr/>
          <p:nvPr/>
        </p:nvSpPr>
        <p:spPr>
          <a:xfrm>
            <a:off x="5349661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6995335" y="2204864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/오른쪽 화살표 18"/>
          <p:cNvSpPr/>
          <p:nvPr/>
        </p:nvSpPr>
        <p:spPr>
          <a:xfrm rot="5400000">
            <a:off x="7751419" y="3609020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/오른쪽 화살표 14"/>
          <p:cNvSpPr/>
          <p:nvPr/>
        </p:nvSpPr>
        <p:spPr>
          <a:xfrm rot="5400000">
            <a:off x="4007002" y="3526503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00449" y="1834314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(Control)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0449" y="4210578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27" name="왼쪽/오른쪽 화살표 26"/>
          <p:cNvSpPr/>
          <p:nvPr/>
        </p:nvSpPr>
        <p:spPr>
          <a:xfrm rot="5400000">
            <a:off x="4093437" y="3443985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686884" y="1751796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endParaRPr lang="en-US" altLang="ko-KR" dirty="0"/>
          </a:p>
          <a:p>
            <a:pPr algn="ctr"/>
            <a:r>
              <a:rPr lang="en-US" altLang="ko-KR" dirty="0"/>
              <a:t>(Control)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686884" y="4128060"/>
            <a:ext cx="1728192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  <a:endParaRPr lang="en-US" altLang="ko-KR" dirty="0"/>
          </a:p>
          <a:p>
            <a:pPr algn="ctr"/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30" name="왼쪽/오른쪽 화살표 29"/>
          <p:cNvSpPr/>
          <p:nvPr/>
        </p:nvSpPr>
        <p:spPr>
          <a:xfrm rot="5400000">
            <a:off x="4179872" y="3361467"/>
            <a:ext cx="792088" cy="576064"/>
          </a:xfrm>
          <a:prstGeom prst="leftRightArrow">
            <a:avLst>
              <a:gd name="adj1" fmla="val 40269"/>
              <a:gd name="adj2" fmla="val 500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331640" y="1772816"/>
            <a:ext cx="1080120" cy="14401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Dispatcher</a:t>
            </a:r>
          </a:p>
          <a:p>
            <a:pPr algn="ctr"/>
            <a:r>
              <a:rPr lang="en-US" altLang="ko-KR" dirty="0" err="1"/>
              <a:t>Servlet</a:t>
            </a:r>
            <a:endParaRPr lang="en-US" altLang="ko-KR" dirty="0"/>
          </a:p>
          <a:p>
            <a:pPr algn="ctr"/>
            <a:r>
              <a:rPr lang="en-US" altLang="ko-KR" dirty="0"/>
              <a:t>Class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467544" y="2132856"/>
            <a:ext cx="814222" cy="72008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Shape 30"/>
          <p:cNvCxnSpPr>
            <a:stCxn id="22" idx="3"/>
            <a:endCxn id="28" idx="0"/>
          </p:cNvCxnSpPr>
          <p:nvPr/>
        </p:nvCxnSpPr>
        <p:spPr>
          <a:xfrm flipV="1">
            <a:off x="2411760" y="1751796"/>
            <a:ext cx="2139220" cy="741100"/>
          </a:xfrm>
          <a:prstGeom prst="bentConnector4">
            <a:avLst>
              <a:gd name="adj1" fmla="val 29803"/>
              <a:gd name="adj2" fmla="val 130846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2" idx="3"/>
            <a:endCxn id="25" idx="1"/>
          </p:cNvCxnSpPr>
          <p:nvPr/>
        </p:nvCxnSpPr>
        <p:spPr>
          <a:xfrm>
            <a:off x="2411760" y="2492896"/>
            <a:ext cx="1188689" cy="6149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2" idx="3"/>
            <a:endCxn id="5" idx="2"/>
          </p:cNvCxnSpPr>
          <p:nvPr/>
        </p:nvCxnSpPr>
        <p:spPr>
          <a:xfrm>
            <a:off x="2411760" y="2492896"/>
            <a:ext cx="1966350" cy="864096"/>
          </a:xfrm>
          <a:prstGeom prst="bentConnector4">
            <a:avLst>
              <a:gd name="adj1" fmla="val 28028"/>
              <a:gd name="adj2" fmla="val 126455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724128" y="5373216"/>
            <a:ext cx="80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MVC2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48</TotalTime>
  <Words>612</Words>
  <Application>Microsoft Office PowerPoint</Application>
  <PresentationFormat>화면 슬라이드 쇼(4:3)</PresentationFormat>
  <Paragraphs>141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MVC1 vs MVC2</vt:lpstr>
      <vt:lpstr>MVC1 vs MVC2</vt:lpstr>
      <vt:lpstr>MVC1 vs MVC2</vt:lpstr>
      <vt:lpstr>MVC1 vs MVC2</vt:lpstr>
      <vt:lpstr>MVC1 vs MVC2</vt:lpstr>
      <vt:lpstr>MVC1 vs MVC2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MVC2</dc:title>
  <dc:creator>ck</dc:creator>
  <cp:lastModifiedBy>goott4</cp:lastModifiedBy>
  <cp:revision>8</cp:revision>
  <dcterms:created xsi:type="dcterms:W3CDTF">2018-12-11T13:00:47Z</dcterms:created>
  <dcterms:modified xsi:type="dcterms:W3CDTF">2023-07-04T05:59:56Z</dcterms:modified>
</cp:coreProperties>
</file>