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9031-5DD0-43DD-96F0-A8AD54A05E1E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7233-6A97-4F00-B4D9-A6D5A8E03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br>
              <a:rPr lang="en-US" altLang="ko-KR" dirty="0"/>
            </a:br>
            <a:r>
              <a:rPr lang="en-US" altLang="ko-KR" dirty="0"/>
              <a:t>(Expression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539552" y="1844824"/>
            <a:ext cx="4104456" cy="1728192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 err="1"/>
              <a:t>request.setAttribute</a:t>
            </a:r>
            <a:r>
              <a:rPr lang="en-US" altLang="ko-KR" dirty="0"/>
              <a:t>(“</a:t>
            </a:r>
            <a:r>
              <a:rPr lang="en-US" altLang="ko-KR" dirty="0" err="1"/>
              <a:t>cnt</a:t>
            </a:r>
            <a:r>
              <a:rPr lang="en-US" altLang="ko-KR" dirty="0"/>
              <a:t>”)=30;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644008" y="1844824"/>
            <a:ext cx="4104456" cy="1728192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39552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4644008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0" name="정육면체 9"/>
          <p:cNvSpPr/>
          <p:nvPr/>
        </p:nvSpPr>
        <p:spPr>
          <a:xfrm>
            <a:off x="539552" y="3645024"/>
            <a:ext cx="4104456" cy="1728192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/>
              <a:t>List </a:t>
            </a:r>
            <a:r>
              <a:rPr lang="en-US" altLang="ko-KR" dirty="0" err="1"/>
              <a:t>list</a:t>
            </a:r>
            <a:r>
              <a:rPr lang="en-US" altLang="ko-KR" dirty="0"/>
              <a:t>=new </a:t>
            </a:r>
            <a:r>
              <a:rPr lang="en-US" altLang="ko-KR" dirty="0" err="1"/>
              <a:t>ArrayList</a:t>
            </a:r>
            <a:r>
              <a:rPr lang="en-US" altLang="ko-KR" dirty="0"/>
              <a:t>(){“1”,”test”, …};</a:t>
            </a:r>
          </a:p>
          <a:p>
            <a:r>
              <a:rPr lang="en-US" altLang="ko-KR" dirty="0" err="1"/>
              <a:t>request.setAttribute</a:t>
            </a:r>
            <a:r>
              <a:rPr lang="en-US" altLang="ko-KR" dirty="0"/>
              <a:t>(“list”)=list;</a:t>
            </a:r>
            <a:endParaRPr lang="ko-KR" altLang="en-US" dirty="0"/>
          </a:p>
        </p:txBody>
      </p:sp>
      <p:sp>
        <p:nvSpPr>
          <p:cNvPr id="11" name="정육면체 10"/>
          <p:cNvSpPr/>
          <p:nvPr/>
        </p:nvSpPr>
        <p:spPr>
          <a:xfrm>
            <a:off x="4644008" y="3645024"/>
            <a:ext cx="4104456" cy="1728192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14" name="아래쪽 화살표 설명선 13"/>
          <p:cNvSpPr/>
          <p:nvPr/>
        </p:nvSpPr>
        <p:spPr>
          <a:xfrm>
            <a:off x="5076056" y="3861048"/>
            <a:ext cx="3240360" cy="936104"/>
          </a:xfrm>
          <a:prstGeom prst="downArrowCallout">
            <a:avLst>
              <a:gd name="adj1" fmla="val 50000"/>
              <a:gd name="adj2" fmla="val 14418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((List)</a:t>
            </a:r>
            <a:r>
              <a:rPr lang="en-US" altLang="ko-KR" sz="1600" dirty="0" err="1"/>
              <a:t>request.getAttribute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”)</a:t>
            </a:r>
          </a:p>
          <a:p>
            <a:pPr algn="ctr"/>
            <a:r>
              <a:rPr lang="en-US" altLang="ko-KR" sz="1600" dirty="0"/>
              <a:t>.get(0)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84168" y="4859868"/>
            <a:ext cx="13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${list[0]}</a:t>
            </a:r>
            <a:endParaRPr lang="ko-KR" altLang="en-US" b="1" dirty="0"/>
          </a:p>
        </p:txBody>
      </p:sp>
      <p:sp>
        <p:nvSpPr>
          <p:cNvPr id="16" name="아래쪽 화살표 설명선 15"/>
          <p:cNvSpPr/>
          <p:nvPr/>
        </p:nvSpPr>
        <p:spPr>
          <a:xfrm>
            <a:off x="5076056" y="1988840"/>
            <a:ext cx="3240360" cy="576064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request.getAttribute</a:t>
            </a:r>
            <a:r>
              <a:rPr lang="en-US" altLang="ko-KR" sz="1600" dirty="0"/>
              <a:t>(“</a:t>
            </a:r>
            <a:r>
              <a:rPr lang="en-US" altLang="ko-KR" sz="1600" dirty="0" err="1"/>
              <a:t>cnt</a:t>
            </a:r>
            <a:r>
              <a:rPr lang="en-US" altLang="ko-KR" sz="1600" dirty="0"/>
              <a:t>”)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3992" y="26369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</a:t>
            </a:r>
            <a:r>
              <a:rPr lang="en-US" altLang="ko-KR" b="1" dirty="0" err="1"/>
              <a:t>cnt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539552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/>
              <a:t>Map n=new </a:t>
            </a:r>
            <a:r>
              <a:rPr lang="en-US" altLang="ko-KR" dirty="0" err="1"/>
              <a:t>HashMap</a:t>
            </a:r>
            <a:r>
              <a:rPr lang="en-US" altLang="ko-KR" dirty="0"/>
              <a:t>(){“title”,”</a:t>
            </a:r>
            <a:r>
              <a:rPr lang="ko-KR" altLang="en-US" dirty="0"/>
              <a:t>제목</a:t>
            </a:r>
            <a:r>
              <a:rPr lang="en-US" altLang="ko-KR" dirty="0"/>
              <a:t>”); …};</a:t>
            </a:r>
          </a:p>
          <a:p>
            <a:r>
              <a:rPr lang="en-US" altLang="ko-KR" dirty="0" err="1"/>
              <a:t>request.setAttribute</a:t>
            </a:r>
            <a:r>
              <a:rPr lang="en-US" altLang="ko-KR" dirty="0"/>
              <a:t>(“n”)=n;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Notice n=new Notice{“1”,”test”); …};</a:t>
            </a:r>
          </a:p>
          <a:p>
            <a:r>
              <a:rPr lang="en-US" altLang="ko-KR" dirty="0" err="1"/>
              <a:t>request.setAttribute</a:t>
            </a:r>
            <a:r>
              <a:rPr lang="en-US" altLang="ko-KR" dirty="0"/>
              <a:t>(“n”)=n;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4644008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39552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4644008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2" name="아래쪽 화살표 설명선 11"/>
          <p:cNvSpPr/>
          <p:nvPr/>
        </p:nvSpPr>
        <p:spPr>
          <a:xfrm>
            <a:off x="5076056" y="1988840"/>
            <a:ext cx="3240360" cy="936104"/>
          </a:xfrm>
          <a:prstGeom prst="downArrowCallout">
            <a:avLst>
              <a:gd name="adj1" fmla="val 50000"/>
              <a:gd name="adj2" fmla="val 14418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((Map)</a:t>
            </a:r>
            <a:r>
              <a:rPr lang="en-US" altLang="ko-KR" sz="1600" dirty="0" err="1"/>
              <a:t>request.getAttribute</a:t>
            </a:r>
            <a:r>
              <a:rPr lang="en-US" altLang="ko-KR" sz="1600" dirty="0"/>
              <a:t>(“n”)</a:t>
            </a:r>
          </a:p>
          <a:p>
            <a:pPr algn="ctr"/>
            <a:r>
              <a:rPr lang="en-US" altLang="ko-KR" sz="1600" dirty="0"/>
              <a:t>.get(“title”)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2987660"/>
            <a:ext cx="13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</a:t>
            </a:r>
            <a:r>
              <a:rPr lang="en-US" altLang="ko-KR" b="1" dirty="0" err="1"/>
              <a:t>n.title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84032" y="2996952"/>
            <a:ext cx="15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${n[“title”]}</a:t>
            </a:r>
            <a:endParaRPr lang="ko-KR" altLang="en-US" b="1" dirty="0"/>
          </a:p>
        </p:txBody>
      </p:sp>
      <p:sp>
        <p:nvSpPr>
          <p:cNvPr id="15" name="위쪽 화살표 설명선 14"/>
          <p:cNvSpPr/>
          <p:nvPr/>
        </p:nvSpPr>
        <p:spPr>
          <a:xfrm>
            <a:off x="5076056" y="3573016"/>
            <a:ext cx="3240360" cy="936104"/>
          </a:xfrm>
          <a:prstGeom prst="upArrowCallout">
            <a:avLst>
              <a:gd name="adj1" fmla="val 50000"/>
              <a:gd name="adj2" fmla="val 15142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((Notice)</a:t>
            </a:r>
            <a:r>
              <a:rPr lang="en-US" altLang="ko-KR" sz="1600" dirty="0" err="1"/>
              <a:t>request.getAttribute</a:t>
            </a:r>
            <a:r>
              <a:rPr lang="en-US" altLang="ko-KR" sz="1600" dirty="0"/>
              <a:t>(“n”)</a:t>
            </a:r>
          </a:p>
          <a:p>
            <a:pPr algn="ctr"/>
            <a:r>
              <a:rPr lang="en-US" altLang="ko-KR" sz="1600" dirty="0"/>
              <a:t>.</a:t>
            </a:r>
            <a:r>
              <a:rPr lang="en-US" altLang="ko-KR" sz="1600" dirty="0" err="1"/>
              <a:t>getTitle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539552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/>
              <a:t>Map n=new </a:t>
            </a:r>
            <a:r>
              <a:rPr lang="en-US" altLang="ko-KR" dirty="0" err="1"/>
              <a:t>HashMap</a:t>
            </a:r>
            <a:r>
              <a:rPr lang="en-US" altLang="ko-KR" dirty="0"/>
              <a:t>(){“title”,”</a:t>
            </a:r>
            <a:r>
              <a:rPr lang="ko-KR" altLang="en-US" dirty="0"/>
              <a:t>제목</a:t>
            </a:r>
            <a:r>
              <a:rPr lang="en-US" altLang="ko-KR" dirty="0"/>
              <a:t>”); </a:t>
            </a:r>
          </a:p>
          <a:p>
            <a:r>
              <a:rPr lang="en-US" altLang="ko-KR" dirty="0"/>
              <a:t>Notice </a:t>
            </a:r>
            <a:r>
              <a:rPr lang="en-US" altLang="ko-KR" dirty="0" err="1"/>
              <a:t>notice</a:t>
            </a:r>
            <a:r>
              <a:rPr lang="en-US" altLang="ko-KR" dirty="0"/>
              <a:t>=new Notice();</a:t>
            </a:r>
          </a:p>
          <a:p>
            <a:r>
              <a:rPr lang="en-US" altLang="ko-KR" dirty="0" err="1"/>
              <a:t>Notice.setComment</a:t>
            </a:r>
            <a:r>
              <a:rPr lang="en-US" altLang="ko-KR" dirty="0"/>
              <a:t>(n);</a:t>
            </a:r>
          </a:p>
          <a:p>
            <a:r>
              <a:rPr lang="en-US" altLang="ko-KR" dirty="0" err="1"/>
              <a:t>request.setAttribute</a:t>
            </a:r>
            <a:r>
              <a:rPr lang="en-US" altLang="ko-KR" dirty="0"/>
              <a:t>(“notice”)=notice;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4644008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39552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4644008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2036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</a:t>
            </a:r>
            <a:r>
              <a:rPr lang="en-US" altLang="ko-KR" b="1" dirty="0" err="1"/>
              <a:t>notice.comment.title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15" name="아래쪽 화살표 설명선 14"/>
          <p:cNvSpPr/>
          <p:nvPr/>
        </p:nvSpPr>
        <p:spPr>
          <a:xfrm>
            <a:off x="5076056" y="2204864"/>
            <a:ext cx="3240360" cy="1008112"/>
          </a:xfrm>
          <a:prstGeom prst="downArrowCallout">
            <a:avLst>
              <a:gd name="adj1" fmla="val 50000"/>
              <a:gd name="adj2" fmla="val 15846"/>
              <a:gd name="adj3" fmla="val 20007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((Notice)</a:t>
            </a:r>
            <a:r>
              <a:rPr lang="en-US" altLang="ko-KR" sz="1600" dirty="0" err="1"/>
              <a:t>request.getAttribute</a:t>
            </a:r>
            <a:r>
              <a:rPr lang="en-US" altLang="ko-KR" sz="1600" dirty="0"/>
              <a:t>(“n”)</a:t>
            </a:r>
          </a:p>
          <a:p>
            <a:pPr algn="ctr"/>
            <a:r>
              <a:rPr lang="en-US" altLang="ko-KR" sz="1600" dirty="0"/>
              <a:t>.</a:t>
            </a:r>
            <a:r>
              <a:rPr lang="en-US" altLang="ko-KR" sz="1600" dirty="0" err="1"/>
              <a:t>getComment</a:t>
            </a:r>
            <a:r>
              <a:rPr lang="en-US" altLang="ko-KR" sz="1600" dirty="0"/>
              <a:t>().get(“title”)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539552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ko-KR" dirty="0"/>
          </a:p>
          <a:p>
            <a:r>
              <a:rPr lang="en-US" altLang="ko-KR" dirty="0" err="1"/>
              <a:t>pageScope</a:t>
            </a:r>
            <a:endParaRPr lang="en-US" altLang="ko-KR" dirty="0"/>
          </a:p>
          <a:p>
            <a:r>
              <a:rPr lang="en-US" altLang="ko-KR" dirty="0" err="1"/>
              <a:t>requestScope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endParaRPr lang="en-US" altLang="ko-KR" dirty="0"/>
          </a:p>
        </p:txBody>
      </p:sp>
      <p:sp>
        <p:nvSpPr>
          <p:cNvPr id="5" name="정육면체 4"/>
          <p:cNvSpPr/>
          <p:nvPr/>
        </p:nvSpPr>
        <p:spPr>
          <a:xfrm>
            <a:off x="4644008" y="1844824"/>
            <a:ext cx="4104456" cy="338437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39552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내장객체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4644008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의미</a:t>
            </a:r>
          </a:p>
        </p:txBody>
      </p:sp>
      <p:sp>
        <p:nvSpPr>
          <p:cNvPr id="11" name="아래쪽 화살표 설명선 10"/>
          <p:cNvSpPr/>
          <p:nvPr/>
        </p:nvSpPr>
        <p:spPr>
          <a:xfrm>
            <a:off x="5076056" y="2060848"/>
            <a:ext cx="3240360" cy="720080"/>
          </a:xfrm>
          <a:prstGeom prst="downArrowCallout">
            <a:avLst>
              <a:gd name="adj1" fmla="val 50000"/>
              <a:gd name="adj2" fmla="val 14418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page</a:t>
            </a:r>
            <a:endParaRPr lang="ko-KR" altLang="en-US" sz="2400" dirty="0"/>
          </a:p>
        </p:txBody>
      </p:sp>
      <p:sp>
        <p:nvSpPr>
          <p:cNvPr id="16" name="아래쪽 화살표 설명선 15"/>
          <p:cNvSpPr/>
          <p:nvPr/>
        </p:nvSpPr>
        <p:spPr>
          <a:xfrm>
            <a:off x="5076056" y="2852936"/>
            <a:ext cx="3240360" cy="720080"/>
          </a:xfrm>
          <a:prstGeom prst="downArrowCallout">
            <a:avLst>
              <a:gd name="adj1" fmla="val 50000"/>
              <a:gd name="adj2" fmla="val 14418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request</a:t>
            </a:r>
            <a:endParaRPr lang="ko-KR" altLang="en-US" sz="2400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5076056" y="3645024"/>
            <a:ext cx="3240360" cy="720080"/>
          </a:xfrm>
          <a:prstGeom prst="downArrowCallout">
            <a:avLst>
              <a:gd name="adj1" fmla="val 50000"/>
              <a:gd name="adj2" fmla="val 14418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session</a:t>
            </a:r>
            <a:endParaRPr lang="ko-KR" altLang="en-US" sz="2400" dirty="0"/>
          </a:p>
        </p:txBody>
      </p:sp>
      <p:sp>
        <p:nvSpPr>
          <p:cNvPr id="18" name="아래쪽 화살표 설명선 17"/>
          <p:cNvSpPr/>
          <p:nvPr/>
        </p:nvSpPr>
        <p:spPr>
          <a:xfrm>
            <a:off x="5076056" y="4437112"/>
            <a:ext cx="3240360" cy="432048"/>
          </a:xfrm>
          <a:prstGeom prst="downArrowCallout">
            <a:avLst>
              <a:gd name="adj1" fmla="val 50000"/>
              <a:gd name="adj2" fmla="val 14418"/>
              <a:gd name="adj3" fmla="val 0"/>
              <a:gd name="adj4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9" name="아래쪽 화살표 설명선 18"/>
          <p:cNvSpPr/>
          <p:nvPr/>
        </p:nvSpPr>
        <p:spPr>
          <a:xfrm>
            <a:off x="827584" y="4149080"/>
            <a:ext cx="3240360" cy="432048"/>
          </a:xfrm>
          <a:prstGeom prst="downArrowCallout">
            <a:avLst>
              <a:gd name="adj1" fmla="val 50000"/>
              <a:gd name="adj2" fmla="val 14418"/>
              <a:gd name="adj3" fmla="val 0"/>
              <a:gd name="adj4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우선순위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3728" y="3635732"/>
            <a:ext cx="151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</a:t>
            </a:r>
            <a:r>
              <a:rPr lang="en-US" altLang="ko-KR" b="1" dirty="0" err="1"/>
              <a:t>cnt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47158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${requestScope.cnt}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539552" y="1844824"/>
            <a:ext cx="4104456" cy="410445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 err="1"/>
              <a:t>pageScope</a:t>
            </a:r>
            <a:endParaRPr lang="en-US" altLang="ko-KR" dirty="0"/>
          </a:p>
          <a:p>
            <a:r>
              <a:rPr lang="en-US" altLang="ko-KR" dirty="0" err="1"/>
              <a:t>requestScope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Paraam</a:t>
            </a:r>
            <a:endParaRPr lang="en-US" altLang="ko-KR" dirty="0"/>
          </a:p>
          <a:p>
            <a:r>
              <a:rPr lang="en-US" altLang="ko-KR" dirty="0" err="1"/>
              <a:t>paramValues</a:t>
            </a:r>
            <a:endParaRPr lang="en-US" altLang="ko-KR" dirty="0"/>
          </a:p>
          <a:p>
            <a:r>
              <a:rPr lang="en-US" altLang="ko-KR" dirty="0"/>
              <a:t>Header</a:t>
            </a:r>
          </a:p>
          <a:p>
            <a:r>
              <a:rPr lang="en-US" altLang="ko-KR" dirty="0" err="1"/>
              <a:t>headerValues</a:t>
            </a:r>
            <a:endParaRPr lang="en-US" altLang="ko-KR" dirty="0"/>
          </a:p>
          <a:p>
            <a:r>
              <a:rPr lang="en-US" altLang="ko-KR" dirty="0"/>
              <a:t>Cookie</a:t>
            </a:r>
          </a:p>
          <a:p>
            <a:r>
              <a:rPr lang="en-US" altLang="ko-KR" dirty="0" err="1"/>
              <a:t>initParam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pageContext</a:t>
            </a:r>
            <a:endParaRPr lang="en-US" altLang="ko-KR" dirty="0"/>
          </a:p>
        </p:txBody>
      </p:sp>
      <p:sp>
        <p:nvSpPr>
          <p:cNvPr id="5" name="정육면체 4"/>
          <p:cNvSpPr/>
          <p:nvPr/>
        </p:nvSpPr>
        <p:spPr>
          <a:xfrm>
            <a:off x="4644008" y="1844824"/>
            <a:ext cx="4104456" cy="4104456"/>
          </a:xfrm>
          <a:prstGeom prst="cube">
            <a:avLst>
              <a:gd name="adj" fmla="val 23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2" name="사각형 설명선 21"/>
          <p:cNvSpPr/>
          <p:nvPr/>
        </p:nvSpPr>
        <p:spPr>
          <a:xfrm>
            <a:off x="3995936" y="4437112"/>
            <a:ext cx="4536504" cy="1296144"/>
          </a:xfrm>
          <a:prstGeom prst="wedgeRectCallout">
            <a:avLst>
              <a:gd name="adj1" fmla="val -89197"/>
              <a:gd name="adj2" fmla="val 295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39552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내장객체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4644008" y="1340768"/>
            <a:ext cx="4104456" cy="504056"/>
          </a:xfrm>
          <a:prstGeom prst="cube">
            <a:avLst>
              <a:gd name="adj" fmla="val 237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의미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8024" y="278092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${param.cnt}</a:t>
            </a:r>
          </a:p>
          <a:p>
            <a:r>
              <a:rPr lang="en-US" altLang="ko-KR" b="1" dirty="0"/>
              <a:t>${</a:t>
            </a:r>
            <a:r>
              <a:rPr lang="en-US" altLang="ko-KR" b="1" dirty="0" err="1"/>
              <a:t>header.host</a:t>
            </a:r>
            <a:r>
              <a:rPr lang="en-US" altLang="ko-KR" b="1" dirty="0"/>
              <a:t>}</a:t>
            </a:r>
          </a:p>
          <a:p>
            <a:r>
              <a:rPr lang="en-US" altLang="ko-KR" b="1" dirty="0"/>
              <a:t>${header[“host”]}</a:t>
            </a:r>
          </a:p>
          <a:p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51479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${</a:t>
            </a:r>
            <a:r>
              <a:rPr lang="en-US" altLang="ko-KR" b="1" dirty="0" err="1"/>
              <a:t>pageContext.request.method</a:t>
            </a:r>
            <a:r>
              <a:rPr lang="en-US" altLang="ko-KR" b="1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032" y="46531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&lt;%=</a:t>
            </a:r>
            <a:r>
              <a:rPr lang="en-US" altLang="ko-KR" b="1" dirty="0" err="1"/>
              <a:t>request.getMethod</a:t>
            </a:r>
            <a:r>
              <a:rPr lang="en-US" altLang="ko-KR" b="1" dirty="0"/>
              <a:t>() %&gt;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1640" y="1772816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${1&gt;(4/2)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${4.0&gt;=3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${100.0==100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${(10*10) != 100}&lt;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${'a'&lt;'b'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${'hip' </a:t>
            </a:r>
            <a:r>
              <a:rPr lang="en-US" altLang="ko-KR" b="1" dirty="0" err="1"/>
              <a:t>gt</a:t>
            </a:r>
            <a:r>
              <a:rPr lang="en-US" altLang="ko-KR" b="1" dirty="0"/>
              <a:t> 'hit' 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${4&gt;3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${1.2e4 + 1.4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${3/4 }&lt;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${10 </a:t>
            </a:r>
            <a:r>
              <a:rPr lang="en-US" altLang="ko-KR" b="1" dirty="0"/>
              <a:t>mod 4 }&lt;</a:t>
            </a:r>
            <a:r>
              <a:rPr lang="en-US" altLang="ko-KR" b="1" dirty="0" err="1"/>
              <a:t>br</a:t>
            </a:r>
            <a:r>
              <a:rPr lang="en-US" altLang="ko-KR" b="1" dirty="0"/>
              <a:t>&gt;</a:t>
            </a:r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340</Words>
  <Application>Microsoft Office PowerPoint</Application>
  <PresentationFormat>화면 슬라이드 쇼(4:3)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EL (Expression Language)</vt:lpstr>
      <vt:lpstr> EL</vt:lpstr>
      <vt:lpstr> EL</vt:lpstr>
      <vt:lpstr> EL</vt:lpstr>
      <vt:lpstr> EL</vt:lpstr>
      <vt:lpstr> EL</vt:lpstr>
      <vt:lpstr>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(Expression Language)</dc:title>
  <dc:creator>ck</dc:creator>
  <cp:lastModifiedBy>goott4</cp:lastModifiedBy>
  <cp:revision>9</cp:revision>
  <dcterms:created xsi:type="dcterms:W3CDTF">2018-12-15T05:06:19Z</dcterms:created>
  <dcterms:modified xsi:type="dcterms:W3CDTF">2022-12-30T08:04:37Z</dcterms:modified>
</cp:coreProperties>
</file>