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B852-38CE-406E-9ACB-6BE08668CC2C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9B2D4-0ACF-4CE5-9FCF-62F6B896E6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49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8AB70-C8C9-8B34-D85D-0C94F878B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4F099F-C8D7-655F-5FD6-FD174E979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D9DE4-7647-D2DF-DFE6-EF2DE163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39DE4-F92B-2908-19B3-CCCA8E9A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A787D-0B0E-1E23-0268-DF7B10F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6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8C645-3D4E-1C2B-52B5-BCD3396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4310F0-403E-3D7B-CA3F-E888D967C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B25BD-E0B2-876D-F268-E62AD2F7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3EDA9-6229-39A4-B3AF-C6D3C9E6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39FE4-C88D-B5C4-EFF2-E24E3137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2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CE6B5A-476F-D73D-5068-D88E380F1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9D09AB-49A7-019E-0CB7-6AD336751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8EA6DD-23A4-2D03-7721-50B0A19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D2A58-8219-87E6-BCC5-A696E452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7FB5F-B224-4C68-ACDF-7FA1D545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70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1B21D-E177-B76F-ABE0-85661506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32949-A702-D644-9D8B-BAAE3F50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98356-3C88-2425-8EF2-73D8BA86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7373E-F73C-B8F2-D2E2-E79E7DF0A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D56E6-565D-91A5-95E0-8D269B48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39655-AFC7-1E3B-8AD7-6DBC8484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FD90B-8860-3E1F-C16F-75A89AAAC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F8EA2-1CAD-1D2B-39DD-73721CB4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4B1AA-3355-1B38-37CD-5DBCBD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5D582-A98A-0289-CA1F-418E5F68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8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ED28-9348-14B4-3C2A-3EC19462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ED9074-177C-0182-E4F5-DA0D2EA00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6D87C3-7EB1-0547-3A0E-43FA7108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DBD4B-0550-3E64-40F6-0670C98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436F68-03AC-F5EB-1021-46646B68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4AD7A-4A8A-082A-8247-0A9A9EC5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CA3E-35EA-6E27-F540-F8E45B3A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1A52E-C83F-0FBB-6A33-DF2261BE0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41A8AF-1BEA-E238-7664-F2F91293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8184A2-9D98-CCC1-D86C-36F04E20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5378FF-D84D-4F30-E421-EE1955DA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91BDB8-8736-163F-79AD-F89CDF5C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56420A-F193-B045-68B6-16A6AC39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0AAA77-2D7E-DF1C-B882-F10783DE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E8D8E-A9D9-88C6-0E6F-A0094873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B47BFA-DEB4-0D25-5610-845D701E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AAB6EF-C205-A43E-6327-91BC710E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FC814-DBE1-D329-B588-BE303662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1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57D02B-A6CB-DDE8-28C7-3979CCC0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70299A-8FC6-E8B6-7C7E-1432FE02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8BCF9-1182-3D1E-3114-0279EC5D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54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A237-9B0E-0913-DD6A-DC29B7DD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F4352-AD36-0AFE-11EE-7221E0104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A9CC6E-6344-4C6F-3875-8C316C9C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DBBDE6-1833-2FFE-2D46-BB644448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C422A2-6994-1D9B-5534-B6847303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6FA5B-5497-A43B-824D-7622F0F8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8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E1212-A01B-05FA-69D3-197E6A6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C8453-ED51-63A1-375B-23DD256D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827D2-3240-A4C1-690B-DF1703AB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880841-1CF9-6F4D-84EA-FD4E7239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BFC63-0D54-4236-E764-3891B4F5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528304-A9ED-73DB-5AD5-23BC575E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8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CE3F74-408F-A77D-DC86-AF1BF9A5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CDBFC-091A-48DD-146D-1D35B80E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5D607-1754-0893-B8FA-D20258BBA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4E6A9-5FF2-4AAB-9EC2-C54497312A04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06560-C418-E0EC-0B55-66F121520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AAE2B-C84C-1126-D7E8-ECB06F0AD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BF72A-A713-4C0A-A943-A4E17232D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54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17FBA6FA-FA01-B511-5197-3BAA1833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27" name="Text 0">
            <a:extLst>
              <a:ext uri="{FF2B5EF4-FFF2-40B4-BE49-F238E27FC236}">
                <a16:creationId xmlns:a16="http://schemas.microsoft.com/office/drawing/2014/main" id="{389EFCEF-06EF-2AB8-CCE7-85FBC0B53B47}"/>
              </a:ext>
            </a:extLst>
          </p:cNvPr>
          <p:cNvSpPr/>
          <p:nvPr/>
        </p:nvSpPr>
        <p:spPr>
          <a:xfrm>
            <a:off x="661492" y="2325688"/>
            <a:ext cx="5630068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JSP 웹 게시판 구현 프로젝트</a:t>
            </a:r>
            <a:endParaRPr lang="en-US" sz="3708" dirty="0"/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F366A15B-19ED-FE03-91A5-EF39811EDBB7}"/>
              </a:ext>
            </a:extLst>
          </p:cNvPr>
          <p:cNvSpPr/>
          <p:nvPr/>
        </p:nvSpPr>
        <p:spPr>
          <a:xfrm>
            <a:off x="661492" y="3199806"/>
            <a:ext cx="6297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Java와 JSP, Servlet을 활용한 로그인 및 게시판 기능 구현</a:t>
            </a:r>
            <a:endParaRPr lang="en-US" sz="1458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3FEEDAED-6402-83B1-F991-8E5189E67D1C}"/>
              </a:ext>
            </a:extLst>
          </p:cNvPr>
          <p:cNvSpPr/>
          <p:nvPr/>
        </p:nvSpPr>
        <p:spPr>
          <a:xfrm>
            <a:off x="661492" y="3714850"/>
            <a:ext cx="6297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IntelliJ IDEA, Apache Tomcat, Java 11, Maven 활용</a:t>
            </a:r>
            <a:endParaRPr lang="en-US" sz="1458" dirty="0"/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99279C6E-7233-6F7F-473F-87CFC8DC8FBD}"/>
              </a:ext>
            </a:extLst>
          </p:cNvPr>
          <p:cNvSpPr/>
          <p:nvPr/>
        </p:nvSpPr>
        <p:spPr>
          <a:xfrm>
            <a:off x="661492" y="4229895"/>
            <a:ext cx="6297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예정사항: Oracle DB 연동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289777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8A1FF3AD-A1A6-BD54-FB61-45E5800F9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24" name="Text 0">
            <a:extLst>
              <a:ext uri="{FF2B5EF4-FFF2-40B4-BE49-F238E27FC236}">
                <a16:creationId xmlns:a16="http://schemas.microsoft.com/office/drawing/2014/main" id="{4E9ED316-9013-E14C-B93C-206ABC4AAEB0}"/>
              </a:ext>
            </a:extLst>
          </p:cNvPr>
          <p:cNvSpPr/>
          <p:nvPr/>
        </p:nvSpPr>
        <p:spPr>
          <a:xfrm>
            <a:off x="661492" y="530126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사용 기술 스택 분석</a:t>
            </a:r>
            <a:endParaRPr lang="en-US" sz="3708" dirty="0"/>
          </a:p>
        </p:txBody>
      </p:sp>
      <p:sp>
        <p:nvSpPr>
          <p:cNvPr id="26" name="Shape 1">
            <a:extLst>
              <a:ext uri="{FF2B5EF4-FFF2-40B4-BE49-F238E27FC236}">
                <a16:creationId xmlns:a16="http://schemas.microsoft.com/office/drawing/2014/main" id="{CB3F18AC-B069-82AF-9E92-077D43A09B8B}"/>
              </a:ext>
            </a:extLst>
          </p:cNvPr>
          <p:cNvSpPr/>
          <p:nvPr/>
        </p:nvSpPr>
        <p:spPr>
          <a:xfrm>
            <a:off x="661492" y="1404244"/>
            <a:ext cx="6297018" cy="1089124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DD8822A9-54AE-FB08-6B88-B95510A0B62B}"/>
              </a:ext>
            </a:extLst>
          </p:cNvPr>
          <p:cNvSpPr/>
          <p:nvPr/>
        </p:nvSpPr>
        <p:spPr>
          <a:xfrm>
            <a:off x="850504" y="1593255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JSP</a:t>
            </a:r>
            <a:endParaRPr lang="en-US" sz="1833" dirty="0"/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C661B0C0-9C3F-A161-E802-1D7C70E59C3B}"/>
              </a:ext>
            </a:extLst>
          </p:cNvPr>
          <p:cNvSpPr/>
          <p:nvPr/>
        </p:nvSpPr>
        <p:spPr>
          <a:xfrm>
            <a:off x="850504" y="2001937"/>
            <a:ext cx="591899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서버에서 </a:t>
            </a: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을 동적으로 생성하는 기술 </a:t>
            </a:r>
            <a:endParaRPr lang="en-US" sz="1458" dirty="0"/>
          </a:p>
        </p:txBody>
      </p:sp>
      <p:sp>
        <p:nvSpPr>
          <p:cNvPr id="30" name="Shape 4">
            <a:extLst>
              <a:ext uri="{FF2B5EF4-FFF2-40B4-BE49-F238E27FC236}">
                <a16:creationId xmlns:a16="http://schemas.microsoft.com/office/drawing/2014/main" id="{696B0D2C-B833-88C2-84C9-724294B63274}"/>
              </a:ext>
            </a:extLst>
          </p:cNvPr>
          <p:cNvSpPr/>
          <p:nvPr/>
        </p:nvSpPr>
        <p:spPr>
          <a:xfrm>
            <a:off x="661492" y="2682380"/>
            <a:ext cx="6297018" cy="1089124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31" name="Text 5">
            <a:extLst>
              <a:ext uri="{FF2B5EF4-FFF2-40B4-BE49-F238E27FC236}">
                <a16:creationId xmlns:a16="http://schemas.microsoft.com/office/drawing/2014/main" id="{C0F6581B-8294-ED4B-1F72-1667FACA63AC}"/>
              </a:ext>
            </a:extLst>
          </p:cNvPr>
          <p:cNvSpPr/>
          <p:nvPr/>
        </p:nvSpPr>
        <p:spPr>
          <a:xfrm>
            <a:off x="850504" y="2871391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Servlet</a:t>
            </a:r>
            <a:endParaRPr lang="en-US" sz="1833" dirty="0"/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1AD0E41E-378C-73C8-CC06-CFDDCA41B9DA}"/>
              </a:ext>
            </a:extLst>
          </p:cNvPr>
          <p:cNvSpPr/>
          <p:nvPr/>
        </p:nvSpPr>
        <p:spPr>
          <a:xfrm>
            <a:off x="850504" y="3280073"/>
            <a:ext cx="591899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요청을 처리하고 로직을 실행하는 </a:t>
            </a: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클래스</a:t>
            </a:r>
            <a:endParaRPr lang="en-US" sz="1458" dirty="0"/>
          </a:p>
        </p:txBody>
      </p:sp>
      <p:sp>
        <p:nvSpPr>
          <p:cNvPr id="33" name="Shape 7">
            <a:extLst>
              <a:ext uri="{FF2B5EF4-FFF2-40B4-BE49-F238E27FC236}">
                <a16:creationId xmlns:a16="http://schemas.microsoft.com/office/drawing/2014/main" id="{9A5D5F6B-72AF-E3C0-7103-5B03D6896EB3}"/>
              </a:ext>
            </a:extLst>
          </p:cNvPr>
          <p:cNvSpPr/>
          <p:nvPr/>
        </p:nvSpPr>
        <p:spPr>
          <a:xfrm>
            <a:off x="661492" y="3960516"/>
            <a:ext cx="6297018" cy="1089124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DB646AE1-5723-8319-FD2D-A360882CD19C}"/>
              </a:ext>
            </a:extLst>
          </p:cNvPr>
          <p:cNvSpPr/>
          <p:nvPr/>
        </p:nvSpPr>
        <p:spPr>
          <a:xfrm>
            <a:off x="850504" y="414952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Tomcat</a:t>
            </a:r>
            <a:endParaRPr lang="en-US" sz="1833" dirty="0"/>
          </a:p>
        </p:txBody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D9163646-2F58-F0F1-1F4D-6CA5A7C26981}"/>
              </a:ext>
            </a:extLst>
          </p:cNvPr>
          <p:cNvSpPr/>
          <p:nvPr/>
        </p:nvSpPr>
        <p:spPr>
          <a:xfrm>
            <a:off x="850504" y="4558209"/>
            <a:ext cx="591899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기반 웹 애플리케이션을 실행하는 </a:t>
            </a: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WAS (Servlet Container)</a:t>
            </a:r>
            <a:endParaRPr lang="en-US" sz="1458" dirty="0"/>
          </a:p>
        </p:txBody>
      </p:sp>
      <p:sp>
        <p:nvSpPr>
          <p:cNvPr id="36" name="Shape 10">
            <a:extLst>
              <a:ext uri="{FF2B5EF4-FFF2-40B4-BE49-F238E27FC236}">
                <a16:creationId xmlns:a16="http://schemas.microsoft.com/office/drawing/2014/main" id="{B378618E-40F3-7511-7FA4-70A945938D09}"/>
              </a:ext>
            </a:extLst>
          </p:cNvPr>
          <p:cNvSpPr/>
          <p:nvPr/>
        </p:nvSpPr>
        <p:spPr>
          <a:xfrm>
            <a:off x="661492" y="5238651"/>
            <a:ext cx="6297018" cy="1089124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518FAAD2-8D14-32BD-339D-854B1B487D47}"/>
              </a:ext>
            </a:extLst>
          </p:cNvPr>
          <p:cNvSpPr/>
          <p:nvPr/>
        </p:nvSpPr>
        <p:spPr>
          <a:xfrm>
            <a:off x="850504" y="542766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Maven &amp; Oracle</a:t>
            </a:r>
            <a:endParaRPr lang="en-US" sz="1833" dirty="0"/>
          </a:p>
        </p:txBody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37A247EA-1138-DEDE-1132-3D66BD7BFAA6}"/>
              </a:ext>
            </a:extLst>
          </p:cNvPr>
          <p:cNvSpPr/>
          <p:nvPr/>
        </p:nvSpPr>
        <p:spPr>
          <a:xfrm>
            <a:off x="850503" y="5843489"/>
            <a:ext cx="629701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Maven: 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빌드 및 라이브러리 관리 </a:t>
            </a: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Oracle: 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</a:t>
            </a: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</a:t>
            </a:r>
            <a:r>
              <a:rPr lang="en-US" altLang="ko-KR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DB </a:t>
            </a:r>
            <a:r>
              <a:rPr lang="ko-KR" alt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연동 예정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02467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84BCA56-A8A3-B120-27BB-66B8BBD0D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362696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AFA4D05E-FDAA-BB0D-E41F-CEEDBFCA770E}"/>
              </a:ext>
            </a:extLst>
          </p:cNvPr>
          <p:cNvSpPr/>
          <p:nvPr/>
        </p:nvSpPr>
        <p:spPr>
          <a:xfrm>
            <a:off x="661492" y="3208239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기존 구현 기능 현황</a:t>
            </a:r>
            <a:endParaRPr lang="en-US" sz="3708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E98106BF-6462-222D-7130-AEDF40FA943A}"/>
              </a:ext>
            </a:extLst>
          </p:cNvPr>
          <p:cNvSpPr/>
          <p:nvPr/>
        </p:nvSpPr>
        <p:spPr>
          <a:xfrm>
            <a:off x="661492" y="4082356"/>
            <a:ext cx="425252" cy="42525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8F149AEF-1D60-2854-1A9E-3DAED3D5244F}"/>
              </a:ext>
            </a:extLst>
          </p:cNvPr>
          <p:cNvSpPr/>
          <p:nvPr/>
        </p:nvSpPr>
        <p:spPr>
          <a:xfrm>
            <a:off x="1275755" y="414724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로그인 페이지</a:t>
            </a:r>
            <a:endParaRPr lang="en-US" sz="1833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6FABDD81-5FF7-225C-3A77-46899BF121A6}"/>
              </a:ext>
            </a:extLst>
          </p:cNvPr>
          <p:cNvSpPr/>
          <p:nvPr/>
        </p:nvSpPr>
        <p:spPr>
          <a:xfrm>
            <a:off x="1275755" y="4555927"/>
            <a:ext cx="470217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ID, PW 입력화면 제공</a:t>
            </a:r>
            <a:endParaRPr lang="en-US" sz="1458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5FB9E6BD-4A38-01B6-4282-5B86A3B6161F}"/>
              </a:ext>
            </a:extLst>
          </p:cNvPr>
          <p:cNvSpPr/>
          <p:nvPr/>
        </p:nvSpPr>
        <p:spPr>
          <a:xfrm>
            <a:off x="6214169" y="4082356"/>
            <a:ext cx="425252" cy="42525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4AB0F756-1C6F-B226-37E9-E6C58C925293}"/>
              </a:ext>
            </a:extLst>
          </p:cNvPr>
          <p:cNvSpPr/>
          <p:nvPr/>
        </p:nvSpPr>
        <p:spPr>
          <a:xfrm>
            <a:off x="6828433" y="414724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로그인 처리</a:t>
            </a:r>
            <a:endParaRPr lang="en-US" sz="1833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C52E1C95-6E1F-C8FF-A515-717EB2CE378C}"/>
              </a:ext>
            </a:extLst>
          </p:cNvPr>
          <p:cNvSpPr/>
          <p:nvPr/>
        </p:nvSpPr>
        <p:spPr>
          <a:xfrm>
            <a:off x="6828433" y="4555927"/>
            <a:ext cx="470217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서블릿에서 ID/PW 검증 수행</a:t>
            </a:r>
            <a:endParaRPr lang="en-US" sz="1458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C7ACEB7B-8BAF-266B-3821-D62621499E22}"/>
              </a:ext>
            </a:extLst>
          </p:cNvPr>
          <p:cNvSpPr/>
          <p:nvPr/>
        </p:nvSpPr>
        <p:spPr>
          <a:xfrm>
            <a:off x="661492" y="5236369"/>
            <a:ext cx="425252" cy="42525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0A2B5D88-7679-4E11-C218-2FA7F6F9AD2B}"/>
              </a:ext>
            </a:extLst>
          </p:cNvPr>
          <p:cNvSpPr/>
          <p:nvPr/>
        </p:nvSpPr>
        <p:spPr>
          <a:xfrm>
            <a:off x="1275755" y="5301258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게시판 목록</a:t>
            </a:r>
            <a:endParaRPr lang="en-US" sz="1833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17F50997-DB92-F48B-ABBA-0AC4EF29C3AE}"/>
              </a:ext>
            </a:extLst>
          </p:cNvPr>
          <p:cNvSpPr/>
          <p:nvPr/>
        </p:nvSpPr>
        <p:spPr>
          <a:xfrm>
            <a:off x="1275755" y="5709941"/>
            <a:ext cx="470217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샘플 게시글 테이블 UI 출력</a:t>
            </a:r>
            <a:endParaRPr lang="en-US" sz="1458" dirty="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7F24E18E-41CE-0597-4EB7-B5BBD87CEE17}"/>
              </a:ext>
            </a:extLst>
          </p:cNvPr>
          <p:cNvSpPr/>
          <p:nvPr/>
        </p:nvSpPr>
        <p:spPr>
          <a:xfrm>
            <a:off x="6214169" y="5236369"/>
            <a:ext cx="425252" cy="42525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3A3106DB-B7CE-E4EF-2380-36197F6D83DE}"/>
              </a:ext>
            </a:extLst>
          </p:cNvPr>
          <p:cNvSpPr/>
          <p:nvPr/>
        </p:nvSpPr>
        <p:spPr>
          <a:xfrm>
            <a:off x="6828433" y="5301258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로그아웃 처리</a:t>
            </a:r>
            <a:endParaRPr lang="en-US" sz="1833" dirty="0"/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B9EB0078-FB57-A138-3EFA-AA87A2A655E3}"/>
              </a:ext>
            </a:extLst>
          </p:cNvPr>
          <p:cNvSpPr/>
          <p:nvPr/>
        </p:nvSpPr>
        <p:spPr>
          <a:xfrm>
            <a:off x="6828433" y="5709941"/>
            <a:ext cx="470217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세션 종료 후 로그인 화면 이동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00321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7CCA9-5E21-2C4B-63CE-44FCFD59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0D69DB7-5240-2C97-963E-1AAEA7A59818}"/>
              </a:ext>
            </a:extLst>
          </p:cNvPr>
          <p:cNvSpPr/>
          <p:nvPr/>
        </p:nvSpPr>
        <p:spPr>
          <a:xfrm>
            <a:off x="661492" y="2013844"/>
            <a:ext cx="537825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현재 흐름 구조 (MVC 패턴)</a:t>
            </a:r>
            <a:endParaRPr lang="en-US" sz="3708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9CA32B5-90A4-5AB7-69A2-7BB3CD89547B}"/>
              </a:ext>
            </a:extLst>
          </p:cNvPr>
          <p:cNvSpPr/>
          <p:nvPr/>
        </p:nvSpPr>
        <p:spPr>
          <a:xfrm>
            <a:off x="661492" y="3076972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브라우저</a:t>
            </a:r>
            <a:endParaRPr lang="en-US" sz="1833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9EB48F7-AA2D-A419-7BCF-B789C4D1C30B}"/>
              </a:ext>
            </a:extLst>
          </p:cNvPr>
          <p:cNvSpPr/>
          <p:nvPr/>
        </p:nvSpPr>
        <p:spPr>
          <a:xfrm>
            <a:off x="661492" y="3561259"/>
            <a:ext cx="237132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입력</a:t>
            </a:r>
            <a:endParaRPr lang="en-US" sz="1458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84A27A5-EE90-886A-8916-B77A764DCE6B}"/>
              </a:ext>
            </a:extLst>
          </p:cNvPr>
          <p:cNvSpPr/>
          <p:nvPr/>
        </p:nvSpPr>
        <p:spPr>
          <a:xfrm>
            <a:off x="3500339" y="3076972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View (login.jsp)</a:t>
            </a:r>
            <a:endParaRPr lang="en-US" sz="1833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F5FC4B8-1A88-2F6F-3DD0-C12809A26D50}"/>
              </a:ext>
            </a:extLst>
          </p:cNvPr>
          <p:cNvSpPr/>
          <p:nvPr/>
        </p:nvSpPr>
        <p:spPr>
          <a:xfrm>
            <a:off x="3500339" y="3561259"/>
            <a:ext cx="237132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 폼 화면 제공</a:t>
            </a:r>
            <a:endParaRPr lang="en-US" sz="1458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BA9AE99-635E-B4DE-A438-39661F59289E}"/>
              </a:ext>
            </a:extLst>
          </p:cNvPr>
          <p:cNvSpPr/>
          <p:nvPr/>
        </p:nvSpPr>
        <p:spPr>
          <a:xfrm>
            <a:off x="6339185" y="3076972"/>
            <a:ext cx="2371328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Controller (LoginServlet)</a:t>
            </a:r>
            <a:endParaRPr lang="en-US" sz="1833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9CBC74F-6F6A-D4F5-FB25-986E6FA04C48}"/>
              </a:ext>
            </a:extLst>
          </p:cNvPr>
          <p:cNvSpPr/>
          <p:nvPr/>
        </p:nvSpPr>
        <p:spPr>
          <a:xfrm>
            <a:off x="6339185" y="3856534"/>
            <a:ext cx="237132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 데이터 검증 및 처리</a:t>
            </a:r>
            <a:endParaRPr lang="en-US" sz="1458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E21979ED-E718-2282-B9F9-5DDF21FB7BBD}"/>
              </a:ext>
            </a:extLst>
          </p:cNvPr>
          <p:cNvSpPr/>
          <p:nvPr/>
        </p:nvSpPr>
        <p:spPr>
          <a:xfrm>
            <a:off x="9178032" y="3076972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View (boardList.jsp)</a:t>
            </a:r>
            <a:endParaRPr lang="en-US" sz="1833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8FBC7A1-B033-EDED-694A-475CCD4B27FE}"/>
              </a:ext>
            </a:extLst>
          </p:cNvPr>
          <p:cNvSpPr/>
          <p:nvPr/>
        </p:nvSpPr>
        <p:spPr>
          <a:xfrm>
            <a:off x="9178032" y="3561259"/>
            <a:ext cx="237132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게시판 목록 출력</a:t>
            </a:r>
            <a:endParaRPr lang="en-US" sz="1458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A6EF30C-68AC-9BCE-41B1-71D52183EA6D}"/>
              </a:ext>
            </a:extLst>
          </p:cNvPr>
          <p:cNvSpPr/>
          <p:nvPr/>
        </p:nvSpPr>
        <p:spPr>
          <a:xfrm>
            <a:off x="661492" y="4541640"/>
            <a:ext cx="10869018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로그아웃:</a:t>
            </a: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LogoutServlet → 세션 무효화 → login.jsp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65541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523DB-CCF6-6051-DA72-985BDEB6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684BC1D-9954-7934-0B9B-A2E65EFDBA52}"/>
              </a:ext>
            </a:extLst>
          </p:cNvPr>
          <p:cNvSpPr/>
          <p:nvPr/>
        </p:nvSpPr>
        <p:spPr>
          <a:xfrm>
            <a:off x="661492" y="694333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주요 파일 구조 및 역할</a:t>
            </a:r>
            <a:endParaRPr lang="en-US" sz="3708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C8C8A4A6-D3A1-9798-CE78-94D8C7ECF207}"/>
              </a:ext>
            </a:extLst>
          </p:cNvPr>
          <p:cNvSpPr/>
          <p:nvPr/>
        </p:nvSpPr>
        <p:spPr>
          <a:xfrm>
            <a:off x="661492" y="1663006"/>
            <a:ext cx="141684" cy="71110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6B1043B-254C-891A-6484-873F891CD0FF}"/>
              </a:ext>
            </a:extLst>
          </p:cNvPr>
          <p:cNvSpPr/>
          <p:nvPr/>
        </p:nvSpPr>
        <p:spPr>
          <a:xfrm>
            <a:off x="1086645" y="166300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login.jsp</a:t>
            </a:r>
            <a:endParaRPr lang="en-US" sz="1833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7113E43-7261-CA16-2810-6B21EF3313B5}"/>
              </a:ext>
            </a:extLst>
          </p:cNvPr>
          <p:cNvSpPr/>
          <p:nvPr/>
        </p:nvSpPr>
        <p:spPr>
          <a:xfrm>
            <a:off x="1086644" y="2071688"/>
            <a:ext cx="1044386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입력 폼 제공</a:t>
            </a:r>
            <a:endParaRPr lang="en-US" sz="1458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E8B3E9C8-C77D-5A06-C533-A9566D726A38}"/>
              </a:ext>
            </a:extLst>
          </p:cNvPr>
          <p:cNvSpPr/>
          <p:nvPr/>
        </p:nvSpPr>
        <p:spPr>
          <a:xfrm>
            <a:off x="944960" y="2563119"/>
            <a:ext cx="141684" cy="71110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4BBBEBCA-9496-6253-4B49-84E88C359D86}"/>
              </a:ext>
            </a:extLst>
          </p:cNvPr>
          <p:cNvSpPr/>
          <p:nvPr/>
        </p:nvSpPr>
        <p:spPr>
          <a:xfrm>
            <a:off x="1370112" y="2563118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LoginServlet.java</a:t>
            </a:r>
            <a:endParaRPr lang="en-US" sz="1833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913E65-C9D3-3415-E858-0B5A6B9D4B71}"/>
              </a:ext>
            </a:extLst>
          </p:cNvPr>
          <p:cNvSpPr/>
          <p:nvPr/>
        </p:nvSpPr>
        <p:spPr>
          <a:xfrm>
            <a:off x="1370112" y="2971801"/>
            <a:ext cx="10160397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인증 및 리다이렉션 처리</a:t>
            </a:r>
            <a:endParaRPr lang="en-US" sz="1458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7772413-F2D5-A8FF-D920-7068AB19C202}"/>
              </a:ext>
            </a:extLst>
          </p:cNvPr>
          <p:cNvSpPr/>
          <p:nvPr/>
        </p:nvSpPr>
        <p:spPr>
          <a:xfrm>
            <a:off x="1228527" y="3463231"/>
            <a:ext cx="141684" cy="71110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43869A4-858C-4E80-C60C-720BD701D4C7}"/>
              </a:ext>
            </a:extLst>
          </p:cNvPr>
          <p:cNvSpPr/>
          <p:nvPr/>
        </p:nvSpPr>
        <p:spPr>
          <a:xfrm>
            <a:off x="1653680" y="3463231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boardList.jsp</a:t>
            </a:r>
            <a:endParaRPr lang="en-US" sz="1833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F188781C-AB14-9CF5-C1A5-B71BAFA0AC74}"/>
              </a:ext>
            </a:extLst>
          </p:cNvPr>
          <p:cNvSpPr/>
          <p:nvPr/>
        </p:nvSpPr>
        <p:spPr>
          <a:xfrm>
            <a:off x="1653679" y="3871913"/>
            <a:ext cx="9876830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목록 출력</a:t>
            </a:r>
            <a:endParaRPr lang="en-US" sz="1458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1D194BE-D3D7-089D-183E-BE11435F7827}"/>
              </a:ext>
            </a:extLst>
          </p:cNvPr>
          <p:cNvSpPr/>
          <p:nvPr/>
        </p:nvSpPr>
        <p:spPr>
          <a:xfrm>
            <a:off x="1512095" y="4363344"/>
            <a:ext cx="141684" cy="71110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325DF71-1195-7325-9D0E-789001C305C0}"/>
              </a:ext>
            </a:extLst>
          </p:cNvPr>
          <p:cNvSpPr/>
          <p:nvPr/>
        </p:nvSpPr>
        <p:spPr>
          <a:xfrm>
            <a:off x="1937246" y="436334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LogoutServlet.java</a:t>
            </a:r>
            <a:endParaRPr lang="en-US" sz="1833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832EEE43-342B-AF5B-8B76-5E37877C8BD9}"/>
              </a:ext>
            </a:extLst>
          </p:cNvPr>
          <p:cNvSpPr/>
          <p:nvPr/>
        </p:nvSpPr>
        <p:spPr>
          <a:xfrm>
            <a:off x="1937246" y="4772026"/>
            <a:ext cx="9593263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세션 종료 및 로그아웃 처리</a:t>
            </a:r>
            <a:endParaRPr lang="en-US" sz="1458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8543904F-5A26-F45E-4A67-9D671EB9BC04}"/>
              </a:ext>
            </a:extLst>
          </p:cNvPr>
          <p:cNvSpPr/>
          <p:nvPr/>
        </p:nvSpPr>
        <p:spPr>
          <a:xfrm>
            <a:off x="1228527" y="5263456"/>
            <a:ext cx="141684" cy="71110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29EC6D6A-495C-5E10-CA53-960280171C0D}"/>
              </a:ext>
            </a:extLst>
          </p:cNvPr>
          <p:cNvSpPr/>
          <p:nvPr/>
        </p:nvSpPr>
        <p:spPr>
          <a:xfrm>
            <a:off x="1653680" y="5263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web.xml</a:t>
            </a:r>
            <a:endParaRPr lang="en-US" sz="1833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E4DBF33A-DC7B-F66A-12B3-7B9D81CD2BEF}"/>
              </a:ext>
            </a:extLst>
          </p:cNvPr>
          <p:cNvSpPr/>
          <p:nvPr/>
        </p:nvSpPr>
        <p:spPr>
          <a:xfrm>
            <a:off x="1653679" y="5672138"/>
            <a:ext cx="9876830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시작 페이지 및 기타 설정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65903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B627-227B-E678-6666-2ACE71AE9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7152B28-D6D3-A00B-BEF1-00FC38812D0A}"/>
              </a:ext>
            </a:extLst>
          </p:cNvPr>
          <p:cNvSpPr/>
          <p:nvPr/>
        </p:nvSpPr>
        <p:spPr>
          <a:xfrm>
            <a:off x="661492" y="773410"/>
            <a:ext cx="3780433" cy="472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708"/>
              </a:lnSpc>
            </a:pPr>
            <a:r>
              <a:rPr lang="en-US" sz="295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향후 개발 계획</a:t>
            </a:r>
            <a:endParaRPr lang="en-US" sz="2958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8FDC488-B1D5-49FB-7C55-43D9CD725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2" y="1548308"/>
            <a:ext cx="756047" cy="907257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5844ABD5-2582-592A-EE52-349A00F32B66}"/>
              </a:ext>
            </a:extLst>
          </p:cNvPr>
          <p:cNvSpPr/>
          <p:nvPr/>
        </p:nvSpPr>
        <p:spPr>
          <a:xfrm>
            <a:off x="1644352" y="1699518"/>
            <a:ext cx="1890217" cy="23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145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Oracle DB 연동</a:t>
            </a:r>
            <a:endParaRPr lang="en-US" sz="1458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9743AFF-D2E1-FE43-741E-CAA011BA71F0}"/>
              </a:ext>
            </a:extLst>
          </p:cNvPr>
          <p:cNvSpPr/>
          <p:nvPr/>
        </p:nvSpPr>
        <p:spPr>
          <a:xfrm>
            <a:off x="1644353" y="2026444"/>
            <a:ext cx="9886156" cy="241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67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및 게시글 데이터 저장</a:t>
            </a:r>
            <a:endParaRPr lang="en-US" sz="1167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A42779D6-A322-749C-CAA5-F685E5A5A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92" y="2455565"/>
            <a:ext cx="756047" cy="907257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DFB4DEC1-4E5D-771D-508F-C68024EF1CF2}"/>
              </a:ext>
            </a:extLst>
          </p:cNvPr>
          <p:cNvSpPr/>
          <p:nvPr/>
        </p:nvSpPr>
        <p:spPr>
          <a:xfrm>
            <a:off x="1644352" y="2606774"/>
            <a:ext cx="1890217" cy="23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145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게시글 CRUD 기능</a:t>
            </a:r>
            <a:endParaRPr lang="en-US" sz="1458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70BCFDAF-2606-73DE-37A3-563A496FD14E}"/>
              </a:ext>
            </a:extLst>
          </p:cNvPr>
          <p:cNvSpPr/>
          <p:nvPr/>
        </p:nvSpPr>
        <p:spPr>
          <a:xfrm>
            <a:off x="1644353" y="2933700"/>
            <a:ext cx="9886156" cy="241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67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쓰기, 수정, 삭제 기능 추가</a:t>
            </a:r>
            <a:endParaRPr lang="en-US" sz="1167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A1BBF56D-DC64-10D7-05CE-9BD0661ED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92" y="3362821"/>
            <a:ext cx="756047" cy="907257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CA4DCF8D-2D96-C7E4-7250-C94390590D1A}"/>
              </a:ext>
            </a:extLst>
          </p:cNvPr>
          <p:cNvSpPr/>
          <p:nvPr/>
        </p:nvSpPr>
        <p:spPr>
          <a:xfrm>
            <a:off x="1644352" y="3514031"/>
            <a:ext cx="1890217" cy="23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145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상세보기 페이지</a:t>
            </a:r>
            <a:endParaRPr lang="en-US" sz="1458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586B03CF-9A53-2F5C-C533-0D4478034096}"/>
              </a:ext>
            </a:extLst>
          </p:cNvPr>
          <p:cNvSpPr/>
          <p:nvPr/>
        </p:nvSpPr>
        <p:spPr>
          <a:xfrm>
            <a:off x="1644353" y="3840957"/>
            <a:ext cx="9886156" cy="241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67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개별 내용 출력</a:t>
            </a:r>
            <a:endParaRPr lang="en-US" sz="1167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939C8B75-7B42-0CD6-2C59-214B72BFA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92" y="4270077"/>
            <a:ext cx="756047" cy="907257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AAB9885F-5042-607D-92EE-545D403B0056}"/>
              </a:ext>
            </a:extLst>
          </p:cNvPr>
          <p:cNvSpPr/>
          <p:nvPr/>
        </p:nvSpPr>
        <p:spPr>
          <a:xfrm>
            <a:off x="1644352" y="4421287"/>
            <a:ext cx="1890217" cy="23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145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보안 강화</a:t>
            </a:r>
            <a:endParaRPr lang="en-US" sz="1458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0C1FC985-60F7-6CFB-1FFE-165750E8C34E}"/>
              </a:ext>
            </a:extLst>
          </p:cNvPr>
          <p:cNvSpPr/>
          <p:nvPr/>
        </p:nvSpPr>
        <p:spPr>
          <a:xfrm>
            <a:off x="1644353" y="4748213"/>
            <a:ext cx="9886156" cy="241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67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세션 검증 및 유효성 검사 구현</a:t>
            </a:r>
            <a:endParaRPr lang="en-US" sz="1167" dirty="0"/>
          </a:p>
        </p:txBody>
      </p: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1D157F6E-9416-BFE3-4BF8-9F6180CDB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492" y="5177333"/>
            <a:ext cx="756047" cy="907257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5576C474-4DAC-D422-F1DB-E98C379F1159}"/>
              </a:ext>
            </a:extLst>
          </p:cNvPr>
          <p:cNvSpPr/>
          <p:nvPr/>
        </p:nvSpPr>
        <p:spPr>
          <a:xfrm>
            <a:off x="1644352" y="5328543"/>
            <a:ext cx="1890217" cy="23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33"/>
              </a:lnSpc>
            </a:pPr>
            <a:r>
              <a:rPr lang="en-US" sz="145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UI 개선</a:t>
            </a:r>
            <a:endParaRPr lang="en-US" sz="1458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7166F24D-EF8A-29C8-27B1-40898F7BBF74}"/>
              </a:ext>
            </a:extLst>
          </p:cNvPr>
          <p:cNvSpPr/>
          <p:nvPr/>
        </p:nvSpPr>
        <p:spPr>
          <a:xfrm>
            <a:off x="1644353" y="5655468"/>
            <a:ext cx="9886156" cy="241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67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적용, 사용자 경험 향상</a:t>
            </a:r>
            <a:endParaRPr lang="en-US" sz="1167" dirty="0"/>
          </a:p>
        </p:txBody>
      </p:sp>
    </p:spTree>
    <p:extLst>
      <p:ext uri="{BB962C8B-B14F-4D97-AF65-F5344CB8AC3E}">
        <p14:creationId xmlns:p14="http://schemas.microsoft.com/office/powerpoint/2010/main" val="24620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003FD-792B-44DB-CE87-544464EE9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B083FE-CB84-9556-DD28-28115354805F}"/>
              </a:ext>
            </a:extLst>
          </p:cNvPr>
          <p:cNvSpPr/>
          <p:nvPr/>
        </p:nvSpPr>
        <p:spPr>
          <a:xfrm>
            <a:off x="661492" y="1578273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프로젝트 기대 효과</a:t>
            </a:r>
            <a:endParaRPr lang="en-US" sz="3708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E8430FB7-42BD-CDE5-02A2-4DBA2B52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2" y="2665016"/>
            <a:ext cx="2371328" cy="1622425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F5E87C4-AFEF-AAE9-1EC2-08F283616B4F}"/>
              </a:ext>
            </a:extLst>
          </p:cNvPr>
          <p:cNvSpPr/>
          <p:nvPr/>
        </p:nvSpPr>
        <p:spPr>
          <a:xfrm>
            <a:off x="661492" y="450006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Java 웹 기술 습득</a:t>
            </a:r>
            <a:endParaRPr lang="en-US" sz="1833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8CE8CCA2-BCD9-6B95-746C-047333C9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39" y="2665016"/>
            <a:ext cx="2371328" cy="1622425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1C648097-3C4B-B050-21AE-4C32F1243EC6}"/>
              </a:ext>
            </a:extLst>
          </p:cNvPr>
          <p:cNvSpPr/>
          <p:nvPr/>
        </p:nvSpPr>
        <p:spPr>
          <a:xfrm>
            <a:off x="3500339" y="450006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MVC 아키텍처 훈련</a:t>
            </a:r>
            <a:endParaRPr lang="en-US" sz="1833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7764D6BC-09EF-A2EE-129B-3CE31E61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85" y="2665016"/>
            <a:ext cx="2371328" cy="162242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8DE6F7EF-4A66-0034-7A36-13866C08C3AE}"/>
              </a:ext>
            </a:extLst>
          </p:cNvPr>
          <p:cNvSpPr/>
          <p:nvPr/>
        </p:nvSpPr>
        <p:spPr>
          <a:xfrm>
            <a:off x="6339185" y="450006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실무 적용 능력 향상</a:t>
            </a:r>
            <a:endParaRPr lang="en-US" sz="1833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516FAC44-9CE5-689A-8616-C0D206A84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032" y="2665016"/>
            <a:ext cx="2371328" cy="1622425"/>
          </a:xfrm>
          <a:prstGeom prst="rect">
            <a:avLst/>
          </a:prstGeom>
        </p:spPr>
      </p:pic>
      <p:sp>
        <p:nvSpPr>
          <p:cNvPr id="10" name="Text 4">
            <a:extLst>
              <a:ext uri="{FF2B5EF4-FFF2-40B4-BE49-F238E27FC236}">
                <a16:creationId xmlns:a16="http://schemas.microsoft.com/office/drawing/2014/main" id="{89183518-3F5D-F6F5-9914-8059D51CC1D2}"/>
              </a:ext>
            </a:extLst>
          </p:cNvPr>
          <p:cNvSpPr/>
          <p:nvPr/>
        </p:nvSpPr>
        <p:spPr>
          <a:xfrm>
            <a:off x="9178032" y="4500067"/>
            <a:ext cx="2371328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Spring Framework 확장 기반 마련</a:t>
            </a:r>
            <a:endParaRPr lang="en-US" sz="1833" dirty="0"/>
          </a:p>
        </p:txBody>
      </p:sp>
    </p:spTree>
    <p:extLst>
      <p:ext uri="{BB962C8B-B14F-4D97-AF65-F5344CB8AC3E}">
        <p14:creationId xmlns:p14="http://schemas.microsoft.com/office/powerpoint/2010/main" val="17651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267</Words>
  <Application>Microsoft Office PowerPoint</Application>
  <PresentationFormat>와이드스크린</PresentationFormat>
  <Paragraphs>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Inter</vt:lpstr>
      <vt:lpstr>맑은 고딕</vt:lpstr>
      <vt:lpstr>Arial</vt:lpstr>
      <vt:lpstr>DM Sans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 jae</dc:creator>
  <cp:lastModifiedBy>hyeon jae</cp:lastModifiedBy>
  <cp:revision>1</cp:revision>
  <dcterms:created xsi:type="dcterms:W3CDTF">2025-05-13T08:39:09Z</dcterms:created>
  <dcterms:modified xsi:type="dcterms:W3CDTF">2025-05-13T08:42:52Z</dcterms:modified>
</cp:coreProperties>
</file>