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3" r:id="rId4"/>
    <p:sldId id="259" r:id="rId5"/>
    <p:sldId id="260" r:id="rId6"/>
    <p:sldId id="280" r:id="rId7"/>
    <p:sldId id="281" r:id="rId8"/>
    <p:sldId id="262" r:id="rId9"/>
    <p:sldId id="267" r:id="rId10"/>
    <p:sldId id="273" r:id="rId11"/>
    <p:sldId id="268" r:id="rId12"/>
    <p:sldId id="264" r:id="rId13"/>
    <p:sldId id="265" r:id="rId14"/>
    <p:sldId id="266" r:id="rId15"/>
    <p:sldId id="271" r:id="rId16"/>
    <p:sldId id="272" r:id="rId17"/>
    <p:sldId id="274" r:id="rId18"/>
    <p:sldId id="275" r:id="rId19"/>
    <p:sldId id="276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BC7EA-D1BE-4F63-92E2-91B9D0A7086F}" v="2" dt="2022-11-19T13:44:02.305"/>
    <p1510:client id="{2BD84FBC-D9F4-4056-919F-F8F24448952B}" v="8" dt="2022-11-21T15:23:2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0097" autoAdjust="0"/>
  </p:normalViewPr>
  <p:slideViewPr>
    <p:cSldViewPr snapToGrid="0" showGuides="1">
      <p:cViewPr varScale="1">
        <p:scale>
          <a:sx n="102" d="100"/>
          <a:sy n="102" d="100"/>
        </p:scale>
        <p:origin x="56" y="20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60358-BC8E-4E47-B939-81AE58615E3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CA49-0964-41F5-8DA4-4208F3F1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4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89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CA49-0964-41F5-8DA4-4208F3F180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CA49-0964-41F5-8DA4-4208F3F180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3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78B037-8275-AB4D-FB2B-6C7A2E0FF5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829582-711E-53AD-398A-24E20F95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5527675"/>
            <a:ext cx="7533502" cy="365125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EE2D0-887A-A7F9-17AD-15A78649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E45DA-1658-A613-EA82-8F9FB3F9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B9097-A420-78A6-E301-C25C924E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8A61264-BB74-E73E-E60C-B9A996073668}"/>
              </a:ext>
            </a:extLst>
          </p:cNvPr>
          <p:cNvSpPr txBox="1">
            <a:spLocks/>
          </p:cNvSpPr>
          <p:nvPr userDrawn="1"/>
        </p:nvSpPr>
        <p:spPr>
          <a:xfrm>
            <a:off x="841827" y="5054545"/>
            <a:ext cx="7402286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207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9DFD-39C4-5012-CC58-028090B3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CF2A9-6586-D525-0C1C-78BE83C3C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C3C8C-C892-2563-337A-0060B851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77DFD-B17E-2C75-F4B4-D579A00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10154-5F6F-D846-4BD3-CD351BB0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87552D-8BE9-0C39-9B92-4A9961654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BC673-D18A-B98E-1731-843A93E2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033EF-F2B9-D9CE-2C63-CCB26A5C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3FF96-69C1-BDF0-F9CB-22D670FF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B3C2-B444-4AAD-7DEB-CB399122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6FEC4-55C2-4586-5189-054842A4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3E0B-CB18-BC15-A523-E5046AE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37F97-A799-6619-12B0-C6DCBCD5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98CEA-CE8B-97D9-BADC-D8509D9F8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BB2787BA-2000-6021-F3CC-BBC3A82C546C}"/>
              </a:ext>
            </a:extLst>
          </p:cNvPr>
          <p:cNvSpPr txBox="1">
            <a:spLocks/>
          </p:cNvSpPr>
          <p:nvPr userDrawn="1"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ko-KR" altLang="en-US" sz="2100" spc="-185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C867B7-BEDB-7452-3D4F-F528AFEC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35" y="313543"/>
            <a:ext cx="10431162" cy="10484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677C5-BD8E-139D-5A0D-5D8E8F3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697770"/>
            <a:ext cx="10431162" cy="4351338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185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26DF9-9248-4934-6E07-05510ED2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129C6-5D66-DD6C-93A3-2D8ED776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30737-30A0-30A6-7EED-D88DF84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8D825-E4D5-577C-4A28-59DA7BF7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7D84F-A1CB-0DB8-761B-97E38826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4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46716-996E-9113-37CA-CE246D9D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7A3AD-886D-333E-A4AA-33154CBC6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3A5CDA-FA66-FCA9-C95A-8A387C9C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0821D-EED4-502B-301A-A33FB213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1F997-D209-340A-3312-F302C383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84C60-510B-BFC3-BE7A-7A68075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4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4AC69-B628-CC25-51B4-37C513D6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73A0C-B942-4048-0553-F4353025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1BC54-4CA9-3996-DBCD-EAC30DE4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54E0B-3F5B-60B7-352B-C907844B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B4EA3-97EC-0027-2A7F-5B1B956B9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0A5C84-C8AD-C4F8-4765-C79060C5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942C9-823C-22E5-63B6-144A4B6F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B87D10-7B8E-4625-D02C-63523E7B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3A5B-A56A-BFE0-4693-575096BE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251DBF-2A81-8ACF-8330-3083BD91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E5A04-67D8-40BA-5920-74A0BE2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30DEC-6E57-D0B9-348C-31A3D43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E6876-B375-79C8-3226-D8743ED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CB05C-9FDA-537E-AB96-ED083DF2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CE22A9-0AC1-02F6-2079-11E73AC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1ACA3-78A3-4945-9036-9E51567E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3E58E-9C04-18A9-FB24-98966D20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5CD4B-F6DE-1942-DE27-0B6012B0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47F3D-8B34-464F-1A51-AB45058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21B92-38D1-B314-5071-BDD896D0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034CF-DB06-2C14-1F3A-BB44EC34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666E-77ED-289E-FEA1-0F8701E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AC6B5-0347-00F5-C1C0-414741DC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CC4D8-6FB4-0B98-CA6D-823F499D5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CAFEB-2360-F5C1-8EB5-D840090B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D1380-8699-456C-C388-3988603E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5786C-2ED3-FCAF-44C8-142382A3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9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D0437-BF8C-E8A5-035B-714E6A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1655F-6749-308A-2C23-5B899884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5AC12-63E4-8952-531C-642212AE0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6566-17F0-4B62-A138-D7B6F9155CDB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C0103-F438-0199-B26F-6ED6F70E1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E8544-F8A1-1E83-4EF7-0D9A9351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4170-D818-497C-A868-17421D078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8000A-2F1D-7AEC-F9D6-F2610C6EC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대학부</a:t>
            </a:r>
            <a:r>
              <a:rPr lang="en-US" altLang="ko-KR" dirty="0"/>
              <a:t>- DCC </a:t>
            </a:r>
            <a:r>
              <a:rPr lang="en-US" altLang="ko-KR" sz="2000" dirty="0"/>
              <a:t>(</a:t>
            </a:r>
            <a:r>
              <a:rPr lang="ko-KR" altLang="en-US" sz="2000" dirty="0"/>
              <a:t>제갈민</a:t>
            </a:r>
            <a:r>
              <a:rPr lang="en-US" altLang="ko-KR" sz="2000" dirty="0"/>
              <a:t>, </a:t>
            </a:r>
            <a:r>
              <a:rPr lang="ko-KR" altLang="en-US" sz="2000" dirty="0"/>
              <a:t>정재현</a:t>
            </a:r>
            <a:r>
              <a:rPr lang="en-US" altLang="ko-KR" sz="2000" dirty="0"/>
              <a:t>, </a:t>
            </a:r>
            <a:r>
              <a:rPr lang="ko-KR" altLang="en-US" sz="2000" dirty="0"/>
              <a:t>이예지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주윤나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채승민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38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62630" y="313543"/>
            <a:ext cx="11780729" cy="104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altLang="ko-KR" sz="3600" spc="-185" dirty="0">
                <a:latin typeface="+mj-ea"/>
              </a:rPr>
              <a:t>[Mission #3] hyperparameter</a:t>
            </a:r>
            <a:r>
              <a:rPr lang="ko-KR" altLang="en-US" sz="3600" spc="-185" dirty="0">
                <a:latin typeface="+mj-ea"/>
              </a:rPr>
              <a:t> </a:t>
            </a:r>
            <a:r>
              <a:rPr lang="en-US" altLang="ko-KR" sz="3600" spc="-185">
                <a:latin typeface="+mj-ea"/>
              </a:rPr>
              <a:t>tuning </a:t>
            </a:r>
            <a:r>
              <a:rPr lang="en-US" altLang="ko-KR" sz="4000" spc="-185">
                <a:latin typeface="+mj-ea"/>
              </a:rPr>
              <a:t>–</a:t>
            </a:r>
            <a:r>
              <a:rPr lang="ko-KR" altLang="en-US" sz="2100"/>
              <a:t>모델 </a:t>
            </a:r>
            <a:r>
              <a:rPr lang="ko-KR" altLang="en-US" sz="2100" dirty="0"/>
              <a:t>선정</a:t>
            </a:r>
            <a:r>
              <a:rPr lang="en-US" altLang="ko-KR" sz="2100" dirty="0"/>
              <a:t>, VGG 16 vs </a:t>
            </a:r>
            <a:r>
              <a:rPr lang="en-US" altLang="ko-KR" sz="2100" dirty="0" err="1"/>
              <a:t>ResNet</a:t>
            </a:r>
            <a:r>
              <a:rPr lang="en-US" altLang="ko-KR" sz="2100" dirty="0"/>
              <a:t> 18</a:t>
            </a:r>
            <a:endParaRPr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6ED3B33-A31A-D7F4-3397-268A4333E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09809"/>
              </p:ext>
            </p:extLst>
          </p:nvPr>
        </p:nvGraphicFramePr>
        <p:xfrm>
          <a:off x="281002" y="1642004"/>
          <a:ext cx="4829617" cy="20324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9973">
                  <a:extLst>
                    <a:ext uri="{9D8B030D-6E8A-4147-A177-3AD203B41FA5}">
                      <a16:colId xmlns:a16="http://schemas.microsoft.com/office/drawing/2014/main" val="4163025412"/>
                    </a:ext>
                  </a:extLst>
                </a:gridCol>
                <a:gridCol w="1894822">
                  <a:extLst>
                    <a:ext uri="{9D8B030D-6E8A-4147-A177-3AD203B41FA5}">
                      <a16:colId xmlns:a16="http://schemas.microsoft.com/office/drawing/2014/main" val="2758076151"/>
                    </a:ext>
                  </a:extLst>
                </a:gridCol>
                <a:gridCol w="1894822">
                  <a:extLst>
                    <a:ext uri="{9D8B030D-6E8A-4147-A177-3AD203B41FA5}">
                      <a16:colId xmlns:a16="http://schemas.microsoft.com/office/drawing/2014/main" val="975165596"/>
                    </a:ext>
                  </a:extLst>
                </a:gridCol>
              </a:tblGrid>
              <a:tr h="31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Test02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27754"/>
                  </a:ext>
                </a:extLst>
              </a:tr>
              <a:tr h="782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augmented_dataset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Random_augmented_dataset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27703"/>
                  </a:ext>
                </a:extLst>
              </a:tr>
              <a:tr h="557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Batch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66222"/>
                  </a:ext>
                </a:extLst>
              </a:tr>
              <a:tr h="31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0.0003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1e-6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937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0CF28F-0DFB-2A50-2D95-45208E55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52977"/>
              </p:ext>
            </p:extLst>
          </p:nvPr>
        </p:nvGraphicFramePr>
        <p:xfrm>
          <a:off x="5412822" y="1600222"/>
          <a:ext cx="1579765" cy="20742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9765">
                  <a:extLst>
                    <a:ext uri="{9D8B030D-6E8A-4147-A177-3AD203B41FA5}">
                      <a16:colId xmlns:a16="http://schemas.microsoft.com/office/drawing/2014/main" val="3130372405"/>
                    </a:ext>
                  </a:extLst>
                </a:gridCol>
              </a:tblGrid>
              <a:tr h="550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Test06 </a:t>
                      </a:r>
                    </a:p>
                    <a:p>
                      <a:pPr latinLnBrk="1"/>
                      <a:r>
                        <a:rPr lang="en-US" altLang="ko-KR" sz="1600" dirty="0"/>
                        <a:t>(VGG 16</a:t>
                      </a:r>
                      <a:r>
                        <a:rPr lang="ko-KR" altLang="en-US" sz="1600" dirty="0"/>
                        <a:t>사용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40086"/>
                  </a:ext>
                </a:extLst>
              </a:tr>
              <a:tr h="82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Random_augmented_dataset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81286"/>
                  </a:ext>
                </a:extLst>
              </a:tr>
              <a:tr h="314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3847"/>
                  </a:ext>
                </a:extLst>
              </a:tr>
              <a:tr h="314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1e-6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7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1B12FF-4FFA-0315-8B84-5900806FD951}"/>
              </a:ext>
            </a:extLst>
          </p:cNvPr>
          <p:cNvSpPr txBox="1"/>
          <p:nvPr/>
        </p:nvSpPr>
        <p:spPr>
          <a:xfrm>
            <a:off x="7383680" y="3270941"/>
            <a:ext cx="4431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에 비해서 </a:t>
            </a:r>
            <a:r>
              <a:rPr lang="en-US" altLang="ko-KR" dirty="0"/>
              <a:t>VGG 16</a:t>
            </a:r>
            <a:r>
              <a:rPr lang="ko-KR" altLang="en-US" dirty="0"/>
              <a:t>으로 시행한 </a:t>
            </a:r>
            <a:r>
              <a:rPr lang="en-US" altLang="ko-KR" dirty="0"/>
              <a:t>test 06</a:t>
            </a:r>
            <a:r>
              <a:rPr lang="ko-KR" altLang="en-US" dirty="0"/>
              <a:t>에서 </a:t>
            </a:r>
            <a:r>
              <a:rPr lang="en-US" altLang="ko-KR" dirty="0"/>
              <a:t>batch size</a:t>
            </a:r>
            <a:r>
              <a:rPr lang="ko-KR" altLang="en-US" dirty="0"/>
              <a:t>가 다름을 고려해도 </a:t>
            </a:r>
            <a:r>
              <a:rPr lang="en-US" altLang="ko-KR" dirty="0"/>
              <a:t>Resnet</a:t>
            </a:r>
            <a:r>
              <a:rPr lang="ko-KR" altLang="en-US" dirty="0"/>
              <a:t>이 더 작은 </a:t>
            </a:r>
            <a:r>
              <a:rPr lang="en-US" altLang="ko-KR" dirty="0"/>
              <a:t>kernel </a:t>
            </a:r>
            <a:r>
              <a:rPr lang="ko-KR" altLang="en-US" dirty="0"/>
              <a:t>수를 사용하기에 </a:t>
            </a:r>
            <a:r>
              <a:rPr lang="en-US" altLang="ko-KR" dirty="0" err="1"/>
              <a:t>ResNet</a:t>
            </a:r>
            <a:r>
              <a:rPr lang="en-US" altLang="ko-KR" dirty="0"/>
              <a:t> 18</a:t>
            </a:r>
            <a:r>
              <a:rPr lang="ko-KR" altLang="en-US" dirty="0"/>
              <a:t>은 </a:t>
            </a:r>
            <a:r>
              <a:rPr lang="en-US" altLang="ko-KR" dirty="0"/>
              <a:t>VGG 16</a:t>
            </a:r>
            <a:r>
              <a:rPr lang="ko-KR" altLang="en-US" dirty="0"/>
              <a:t>보다 성능이 좋지 않았다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그렇기에 향후 실험에서는 </a:t>
            </a:r>
            <a:r>
              <a:rPr lang="en-US" altLang="ko-KR" dirty="0"/>
              <a:t>VGG 16</a:t>
            </a:r>
            <a:r>
              <a:rPr lang="ko-KR" altLang="en-US" dirty="0"/>
              <a:t>을 사용하면서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조정하고  실험에 적합한 데이터셋을 </a:t>
            </a:r>
            <a:r>
              <a:rPr lang="ko-KR" altLang="en-US" dirty="0" err="1"/>
              <a:t>찾아나갔다</a:t>
            </a:r>
            <a:r>
              <a:rPr lang="en-US" altLang="ko-KR" dirty="0"/>
              <a:t>.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75AB1A0C-F9A2-AAC8-0780-2ED753998696}"/>
              </a:ext>
            </a:extLst>
          </p:cNvPr>
          <p:cNvSpPr/>
          <p:nvPr/>
        </p:nvSpPr>
        <p:spPr>
          <a:xfrm>
            <a:off x="7384532" y="1600222"/>
            <a:ext cx="4526466" cy="1432470"/>
          </a:xfrm>
          <a:prstGeom prst="borderCallout1">
            <a:avLst>
              <a:gd name="adj1" fmla="val -3136"/>
              <a:gd name="adj2" fmla="val 64267"/>
              <a:gd name="adj3" fmla="val -34714"/>
              <a:gd name="adj4" fmla="val 6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실험은 시간과 컴퓨팅 파워가 제한적이라는 한계가 있어 </a:t>
            </a:r>
            <a:r>
              <a:rPr lang="ko-KR" altLang="en-US" sz="1600" b="1" dirty="0">
                <a:solidFill>
                  <a:srgbClr val="FFFF00"/>
                </a:solidFill>
              </a:rPr>
              <a:t>영상</a:t>
            </a:r>
            <a:r>
              <a:rPr lang="en-US" altLang="ko-KR" sz="1600" b="1" dirty="0">
                <a:solidFill>
                  <a:srgbClr val="FFFF00"/>
                </a:solidFill>
              </a:rPr>
              <a:t>/</a:t>
            </a:r>
            <a:r>
              <a:rPr lang="ko-KR" altLang="en-US" sz="1600" b="1" dirty="0">
                <a:solidFill>
                  <a:srgbClr val="FFFF00"/>
                </a:solidFill>
              </a:rPr>
              <a:t>이미지 관련 </a:t>
            </a:r>
            <a:r>
              <a:rPr lang="en-US" altLang="ko-KR" sz="1600" b="1" dirty="0">
                <a:solidFill>
                  <a:srgbClr val="FFFF00"/>
                </a:solidFill>
              </a:rPr>
              <a:t>classification </a:t>
            </a:r>
            <a:r>
              <a:rPr lang="ko-KR" altLang="en-US" sz="1600" dirty="0"/>
              <a:t>수행에서 우수한 결과를 보인 모델이면서 </a:t>
            </a:r>
            <a:r>
              <a:rPr lang="en-US" altLang="ko-KR" sz="1600" dirty="0"/>
              <a:t>layer</a:t>
            </a:r>
            <a:r>
              <a:rPr lang="ko-KR" altLang="en-US" sz="1600" dirty="0"/>
              <a:t>가 깊지 않은 모델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선정하여 비교해보았다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72413D-5CB9-84A6-636B-A87CCE0B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88" y="3796379"/>
            <a:ext cx="1785256" cy="13389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C07FC-2851-9C8E-5B83-E7D9BD679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88" y="5069437"/>
            <a:ext cx="1785256" cy="13389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D16F5D-E240-AA2E-D9E7-DE31B9B8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955" y="3796380"/>
            <a:ext cx="1785257" cy="13389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9743C8-406E-2E49-E337-3B1632E0D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30" y="5135323"/>
            <a:ext cx="1785258" cy="13389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D0FC13-C2C4-BECC-B55C-CB7EC50D9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220" y="3795575"/>
            <a:ext cx="1785257" cy="13389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EB059B-3ACC-D092-4894-B8FC8DF09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220" y="5134518"/>
            <a:ext cx="1785257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BC83-86F8-83E7-AD15-5482924A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4" y="220717"/>
            <a:ext cx="11552263" cy="1048430"/>
          </a:xfrm>
        </p:spPr>
        <p:txBody>
          <a:bodyPr>
            <a:normAutofit/>
          </a:bodyPr>
          <a:lstStyle/>
          <a:p>
            <a:r>
              <a:rPr lang="en-US" altLang="ko-KR" sz="3600" spc="-185" dirty="0">
                <a:latin typeface="+mj-ea"/>
              </a:rPr>
              <a:t>[Mission #3] hyperparameter</a:t>
            </a:r>
            <a:r>
              <a:rPr lang="ko-KR" altLang="en-US" sz="3600" spc="-185" dirty="0">
                <a:latin typeface="+mj-ea"/>
              </a:rPr>
              <a:t> </a:t>
            </a:r>
            <a:r>
              <a:rPr lang="en-US" altLang="ko-KR" sz="3600" spc="-185" dirty="0">
                <a:latin typeface="+mj-ea"/>
              </a:rPr>
              <a:t>tuning; </a:t>
            </a:r>
            <a:r>
              <a:rPr lang="en-US" altLang="ko-KR" sz="2800" dirty="0"/>
              <a:t>Test</a:t>
            </a:r>
            <a:r>
              <a:rPr lang="ko-KR" altLang="en-US" sz="2800" dirty="0"/>
              <a:t> </a:t>
            </a:r>
            <a:r>
              <a:rPr lang="en-US" altLang="ko-KR" sz="2800" dirty="0"/>
              <a:t>01,02-lr </a:t>
            </a:r>
            <a:r>
              <a:rPr lang="ko-KR" altLang="en-US" sz="2800" dirty="0"/>
              <a:t>조절</a:t>
            </a:r>
            <a:endParaRPr lang="ko-KR" altLang="en-US" sz="3600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ADCB19B-AE25-6BDD-CD2C-5A7B07A0C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27570"/>
              </p:ext>
            </p:extLst>
          </p:nvPr>
        </p:nvGraphicFramePr>
        <p:xfrm>
          <a:off x="628135" y="1691260"/>
          <a:ext cx="5431354" cy="25212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31294">
                  <a:extLst>
                    <a:ext uri="{9D8B030D-6E8A-4147-A177-3AD203B41FA5}">
                      <a16:colId xmlns:a16="http://schemas.microsoft.com/office/drawing/2014/main" val="2173823167"/>
                    </a:ext>
                  </a:extLst>
                </a:gridCol>
                <a:gridCol w="1971572">
                  <a:extLst>
                    <a:ext uri="{9D8B030D-6E8A-4147-A177-3AD203B41FA5}">
                      <a16:colId xmlns:a16="http://schemas.microsoft.com/office/drawing/2014/main" val="1421743689"/>
                    </a:ext>
                  </a:extLst>
                </a:gridCol>
                <a:gridCol w="2128488">
                  <a:extLst>
                    <a:ext uri="{9D8B030D-6E8A-4147-A177-3AD203B41FA5}">
                      <a16:colId xmlns:a16="http://schemas.microsoft.com/office/drawing/2014/main" val="1776331406"/>
                    </a:ext>
                  </a:extLst>
                </a:gridCol>
              </a:tblGrid>
              <a:tr h="4115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90227"/>
                  </a:ext>
                </a:extLst>
              </a:tr>
              <a:tr h="41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696683"/>
                  </a:ext>
                </a:extLst>
              </a:tr>
              <a:tr h="645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dataset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train_val_test_dataset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train_val_test_dataset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967384"/>
                  </a:ext>
                </a:extLst>
              </a:tr>
              <a:tr h="42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Batch_size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404197"/>
                  </a:ext>
                </a:extLst>
              </a:tr>
              <a:tr h="62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altLang="ko-KR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altLang="ko-KR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98468"/>
                  </a:ext>
                </a:extLst>
              </a:tr>
            </a:tbl>
          </a:graphicData>
        </a:graphic>
      </p:graphicFrame>
      <p:sp>
        <p:nvSpPr>
          <p:cNvPr id="7" name="설명선: 선 6">
            <a:extLst>
              <a:ext uri="{FF2B5EF4-FFF2-40B4-BE49-F238E27FC236}">
                <a16:creationId xmlns:a16="http://schemas.microsoft.com/office/drawing/2014/main" id="{EAC98773-840B-8069-B3E3-3D5DAACCF509}"/>
              </a:ext>
            </a:extLst>
          </p:cNvPr>
          <p:cNvSpPr/>
          <p:nvPr/>
        </p:nvSpPr>
        <p:spPr>
          <a:xfrm>
            <a:off x="7380127" y="1198904"/>
            <a:ext cx="4601364" cy="1323072"/>
          </a:xfrm>
          <a:prstGeom prst="borderCallout1">
            <a:avLst>
              <a:gd name="adj1" fmla="val 48901"/>
              <a:gd name="adj2" fmla="val 106"/>
              <a:gd name="adj3" fmla="val 147054"/>
              <a:gd name="adj4" fmla="val -726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처음에는 </a:t>
            </a:r>
            <a:r>
              <a:rPr lang="en-US" altLang="ko-KR" sz="1600" dirty="0"/>
              <a:t>32</a:t>
            </a:r>
            <a:r>
              <a:rPr lang="ko-KR" altLang="en-US" sz="1600" dirty="0"/>
              <a:t>로 두려고 하였으나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멘토링 데이 때 멘토님의 조언과 우리 데이터 크기 특성을 고려했을 </a:t>
            </a:r>
            <a:r>
              <a:rPr lang="ko-KR" altLang="en-US" sz="1600" dirty="0"/>
              <a:t>때 큰 데이터가 아니므로 </a:t>
            </a:r>
            <a:r>
              <a:rPr lang="en-US" altLang="ko-KR" sz="1600" dirty="0"/>
              <a:t>128</a:t>
            </a:r>
            <a:r>
              <a:rPr lang="ko-KR" altLang="en-US" sz="1600" dirty="0"/>
              <a:t>로 두고 향후 실험에서 조정함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389CA1F5-2A4D-178E-68A6-75B62C75C73C}"/>
              </a:ext>
            </a:extLst>
          </p:cNvPr>
          <p:cNvSpPr/>
          <p:nvPr/>
        </p:nvSpPr>
        <p:spPr>
          <a:xfrm>
            <a:off x="7431085" y="2623691"/>
            <a:ext cx="4601364" cy="1748243"/>
          </a:xfrm>
          <a:prstGeom prst="borderCallout1">
            <a:avLst>
              <a:gd name="adj1" fmla="val 41320"/>
              <a:gd name="adj2" fmla="val 1331"/>
              <a:gd name="adj3" fmla="val 73150"/>
              <a:gd name="adj4" fmla="val -2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 err="1"/>
              <a:t>Train_loss</a:t>
            </a:r>
            <a:r>
              <a:rPr lang="ko-KR" altLang="en-US" sz="1600" dirty="0"/>
              <a:t>을 출력해서 </a:t>
            </a:r>
            <a:r>
              <a:rPr lang="en-US" altLang="ko-KR" sz="1600" dirty="0" err="1"/>
              <a:t>gd</a:t>
            </a:r>
            <a:r>
              <a:rPr lang="ko-KR" altLang="en-US" sz="1600" dirty="0"/>
              <a:t>가 이뤄지고 </a:t>
            </a:r>
            <a:r>
              <a:rPr lang="ko-KR" altLang="en-US" sz="1600" dirty="0" err="1"/>
              <a:t>있는지까지</a:t>
            </a:r>
            <a:r>
              <a:rPr lang="ko-KR" altLang="en-US" sz="1600" dirty="0"/>
              <a:t> 확인하고자 했는데 </a:t>
            </a:r>
            <a:endParaRPr lang="en-US" altLang="ko-KR" sz="1600" dirty="0"/>
          </a:p>
          <a:p>
            <a:pPr algn="just"/>
            <a:r>
              <a:rPr lang="en-US" altLang="ko-KR" sz="1600" dirty="0"/>
              <a:t>test 02</a:t>
            </a:r>
            <a:r>
              <a:rPr lang="ko-KR" altLang="en-US" sz="1600" dirty="0"/>
              <a:t>결과</a:t>
            </a:r>
            <a:r>
              <a:rPr lang="en-US" altLang="ko-KR" sz="1600" dirty="0"/>
              <a:t>,  2.35</a:t>
            </a:r>
            <a:r>
              <a:rPr lang="ko-KR" altLang="en-US" sz="1600" dirty="0"/>
              <a:t>에서 줄어들지 않음을 알 수 있었기에 </a:t>
            </a:r>
            <a:endParaRPr lang="en-US" altLang="ko-KR" sz="1600" dirty="0"/>
          </a:p>
          <a:p>
            <a:pPr algn="just"/>
            <a:r>
              <a:rPr lang="ko-KR" altLang="en-US" sz="1600" b="1" dirty="0">
                <a:solidFill>
                  <a:srgbClr val="FFFF00"/>
                </a:solidFill>
              </a:rPr>
              <a:t>결과</a:t>
            </a:r>
            <a:r>
              <a:rPr lang="ko-KR" altLang="en-US" sz="1600" dirty="0"/>
              <a:t> 향후 실험에서 </a:t>
            </a:r>
            <a:r>
              <a:rPr lang="en-US" altLang="ko-KR" sz="1600" dirty="0"/>
              <a:t> 1e-6</a:t>
            </a:r>
            <a:r>
              <a:rPr lang="ko-KR" altLang="en-US" sz="1600" dirty="0"/>
              <a:t>으로 </a:t>
            </a:r>
            <a:r>
              <a:rPr lang="en-US" altLang="ko-KR" sz="1600" dirty="0"/>
              <a:t>learning rate</a:t>
            </a:r>
            <a:r>
              <a:rPr lang="ko-KR" altLang="en-US" sz="1600" dirty="0"/>
              <a:t>를 줄이게 되었다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C554E9-E74F-2F67-A451-34C9D590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8" y="4471581"/>
            <a:ext cx="10375417" cy="743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9ED8BA-2E49-231D-A088-EF4A3411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48" y="5474184"/>
            <a:ext cx="10693536" cy="627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E9C0EC-B927-501D-4EEA-11611775AF4C}"/>
              </a:ext>
            </a:extLst>
          </p:cNvPr>
          <p:cNvSpPr txBox="1"/>
          <p:nvPr/>
        </p:nvSpPr>
        <p:spPr>
          <a:xfrm>
            <a:off x="419621" y="4237282"/>
            <a:ext cx="3970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 01 </a:t>
            </a:r>
            <a:r>
              <a:rPr lang="ko-KR" altLang="en-US" sz="1100" dirty="0"/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A38B2-6C46-8A9C-7FD2-4FBF866D496A}"/>
              </a:ext>
            </a:extLst>
          </p:cNvPr>
          <p:cNvSpPr txBox="1"/>
          <p:nvPr/>
        </p:nvSpPr>
        <p:spPr>
          <a:xfrm>
            <a:off x="419621" y="5246721"/>
            <a:ext cx="1538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 02 </a:t>
            </a:r>
            <a:r>
              <a:rPr lang="ko-KR" altLang="en-US" sz="1100" dirty="0"/>
              <a:t>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F716F5-44A1-C809-20E9-D19992EA5F2F}"/>
              </a:ext>
            </a:extLst>
          </p:cNvPr>
          <p:cNvSpPr/>
          <p:nvPr/>
        </p:nvSpPr>
        <p:spPr>
          <a:xfrm>
            <a:off x="1937247" y="3644263"/>
            <a:ext cx="4158754" cy="5764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A1266F-8B73-7397-42ED-8EF8FB2B9D92}"/>
              </a:ext>
            </a:extLst>
          </p:cNvPr>
          <p:cNvSpPr/>
          <p:nvPr/>
        </p:nvSpPr>
        <p:spPr>
          <a:xfrm>
            <a:off x="1958236" y="3111591"/>
            <a:ext cx="4174277" cy="47232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84C7-BAAD-362A-63DB-E23BF05C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03" y="313543"/>
            <a:ext cx="11731188" cy="1048430"/>
          </a:xfrm>
        </p:spPr>
        <p:txBody>
          <a:bodyPr/>
          <a:lstStyle/>
          <a:p>
            <a:r>
              <a:rPr lang="en-US" altLang="ko-KR" sz="2800" spc="-185" dirty="0">
                <a:latin typeface="+mj-ea"/>
              </a:rPr>
              <a:t>[Mission #3] hyperparameter</a:t>
            </a:r>
            <a:r>
              <a:rPr lang="ko-KR" altLang="en-US" sz="2800" spc="-185" dirty="0">
                <a:latin typeface="+mj-ea"/>
              </a:rPr>
              <a:t> </a:t>
            </a:r>
            <a:r>
              <a:rPr lang="en-US" altLang="ko-KR" sz="2800" spc="-185" dirty="0">
                <a:latin typeface="+mj-ea"/>
              </a:rPr>
              <a:t>tuning; </a:t>
            </a:r>
            <a:r>
              <a:rPr lang="en-US" altLang="ko-KR" sz="2800" dirty="0"/>
              <a:t>Test 03,04</a:t>
            </a:r>
            <a:r>
              <a:rPr lang="en-US" altLang="ko-KR" sz="1600" dirty="0"/>
              <a:t>-</a:t>
            </a:r>
            <a:r>
              <a:rPr lang="en-US" altLang="ko-KR" sz="1200" dirty="0"/>
              <a:t> </a:t>
            </a:r>
            <a:r>
              <a:rPr lang="en-US" altLang="ko-KR" sz="1800" dirty="0"/>
              <a:t>dataset</a:t>
            </a:r>
            <a:r>
              <a:rPr lang="ko-KR" altLang="en-US" sz="1800" dirty="0"/>
              <a:t> 및 </a:t>
            </a:r>
            <a:r>
              <a:rPr lang="en-US" altLang="ko-KR" sz="1800" dirty="0"/>
              <a:t>batch size </a:t>
            </a:r>
            <a:r>
              <a:rPr lang="ko-KR" altLang="en-US" sz="1800" dirty="0"/>
              <a:t>변경</a:t>
            </a:r>
            <a:r>
              <a:rPr lang="en-US" altLang="ko-KR" sz="1800" dirty="0"/>
              <a:t>, </a:t>
            </a:r>
            <a:r>
              <a:rPr lang="ko-KR" altLang="en-US" sz="1800" b="1" dirty="0"/>
              <a:t>실험오류</a:t>
            </a:r>
            <a:r>
              <a:rPr lang="en-US" altLang="ko-KR" sz="1800" dirty="0"/>
              <a:t> </a:t>
            </a:r>
            <a:r>
              <a:rPr lang="ko-KR" altLang="en-US" sz="1800" dirty="0"/>
              <a:t>발견</a:t>
            </a:r>
            <a:endParaRPr lang="ko-KR" altLang="en-US" dirty="0"/>
          </a:p>
        </p:txBody>
      </p:sp>
      <p:sp>
        <p:nvSpPr>
          <p:cNvPr id="4" name="Google Shape;141;p8">
            <a:extLst>
              <a:ext uri="{FF2B5EF4-FFF2-40B4-BE49-F238E27FC236}">
                <a16:creationId xmlns:a16="http://schemas.microsoft.com/office/drawing/2014/main" id="{41536BD6-81E6-B2DC-70B4-F79E3FC4FB2F}"/>
              </a:ext>
            </a:extLst>
          </p:cNvPr>
          <p:cNvSpPr txBox="1">
            <a:spLocks/>
          </p:cNvSpPr>
          <p:nvPr/>
        </p:nvSpPr>
        <p:spPr>
          <a:xfrm>
            <a:off x="5492446" y="1618046"/>
            <a:ext cx="5379260" cy="47718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9525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r>
              <a:rPr lang="en-US" altLang="ko-KR" sz="1800" dirty="0"/>
              <a:t>f1-score</a:t>
            </a:r>
            <a:r>
              <a:rPr lang="ko-KR" altLang="en-US" sz="1800" dirty="0"/>
              <a:t>는 데이터들의 </a:t>
            </a:r>
            <a:r>
              <a:rPr lang="en-US" altLang="ko-KR" sz="1800" dirty="0"/>
              <a:t>balance</a:t>
            </a:r>
            <a:r>
              <a:rPr lang="ko-KR" altLang="en-US" sz="1800" dirty="0"/>
              <a:t>가 중요하다</a:t>
            </a:r>
            <a:r>
              <a:rPr lang="en-US" altLang="ko-KR" sz="1800" dirty="0"/>
              <a:t>. Imbalance</a:t>
            </a:r>
            <a:r>
              <a:rPr lang="ko-KR" altLang="en-US" sz="1800" dirty="0"/>
              <a:t>한 데이터에서는 </a:t>
            </a:r>
            <a:r>
              <a:rPr lang="en-US" altLang="ko-KR" sz="1800" dirty="0"/>
              <a:t>f1-score</a:t>
            </a:r>
            <a:r>
              <a:rPr lang="ko-KR" altLang="en-US" sz="1800" dirty="0"/>
              <a:t>가 높을 수 없는데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출력된 </a:t>
            </a:r>
            <a:r>
              <a:rPr lang="en-US" altLang="ko-KR" sz="1800" dirty="0"/>
              <a:t>f1-score</a:t>
            </a:r>
            <a:r>
              <a:rPr lang="ko-KR" altLang="en-US" sz="1800" dirty="0"/>
              <a:t>의 결과를 보면 </a:t>
            </a:r>
            <a:r>
              <a:rPr lang="ko-KR" altLang="en-US" sz="1800" dirty="0" err="1"/>
              <a:t>하이퍼파리미터를</a:t>
            </a:r>
            <a:r>
              <a:rPr lang="ko-KR" altLang="en-US" sz="1800" dirty="0"/>
              <a:t> 변경해도</a:t>
            </a:r>
            <a:r>
              <a:rPr lang="en-US" altLang="ko-KR" sz="1800" dirty="0"/>
              <a:t> f1-score</a:t>
            </a:r>
            <a:r>
              <a:rPr lang="ko-KR" altLang="en-US" sz="1800" dirty="0"/>
              <a:t>가 상당히 높다는 것을 알 수 있다</a:t>
            </a:r>
            <a:r>
              <a:rPr lang="en-US" altLang="ko-KR" sz="1800" dirty="0"/>
              <a:t>. </a:t>
            </a:r>
          </a:p>
          <a:p>
            <a:pPr indent="-9525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indent="-9525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r>
              <a:rPr lang="en-US" altLang="ko-KR" sz="1800" dirty="0"/>
              <a:t>-&gt; Valid dataset</a:t>
            </a:r>
            <a:r>
              <a:rPr lang="ko-KR" altLang="en-US" sz="1800" dirty="0"/>
              <a:t>과 </a:t>
            </a:r>
            <a:r>
              <a:rPr lang="en-US" altLang="ko-KR" sz="1800" dirty="0"/>
              <a:t>Train dataset</a:t>
            </a:r>
            <a:r>
              <a:rPr lang="ko-KR" altLang="en-US" sz="1800" dirty="0"/>
              <a:t>을 비교해보니</a:t>
            </a:r>
            <a:r>
              <a:rPr lang="en-US" altLang="ko-KR" sz="1800" dirty="0"/>
              <a:t>, </a:t>
            </a:r>
            <a:r>
              <a:rPr lang="ko-KR" altLang="en-US" sz="1800" dirty="0"/>
              <a:t>중복되는 데이터 존재</a:t>
            </a:r>
            <a:r>
              <a:rPr lang="en-US" altLang="ko-KR" sz="1800" dirty="0"/>
              <a:t>, test 03,04</a:t>
            </a:r>
            <a:r>
              <a:rPr lang="ko-KR" altLang="en-US" sz="1800" dirty="0"/>
              <a:t>의 경우 실험이 잘못되었다고 판단</a:t>
            </a:r>
            <a:endParaRPr lang="en-US" altLang="ko-KR" sz="1800" dirty="0"/>
          </a:p>
          <a:p>
            <a:pPr indent="-9525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indent="-9525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</a:t>
            </a:r>
            <a:r>
              <a:rPr lang="en-US" altLang="ko-KR" sz="1800" b="1" dirty="0"/>
              <a:t> train, test</a:t>
            </a:r>
            <a:r>
              <a:rPr lang="ko-KR" altLang="en-US" sz="1800" b="1" dirty="0"/>
              <a:t>로만 나눠진 </a:t>
            </a:r>
            <a:r>
              <a:rPr lang="en-US" altLang="ko-KR" sz="1800" b="1" dirty="0"/>
              <a:t>final </a:t>
            </a:r>
            <a:r>
              <a:rPr lang="ko-KR" altLang="en-US" sz="1800" b="1" dirty="0"/>
              <a:t>폴더에서 </a:t>
            </a:r>
            <a:r>
              <a:rPr lang="en-US" altLang="ko-KR" sz="1800" b="1" dirty="0"/>
              <a:t>Augmentation</a:t>
            </a:r>
            <a:r>
              <a:rPr lang="ko-KR" altLang="en-US" sz="1800" b="1" dirty="0"/>
              <a:t>을 진행했기에 오류 발생</a:t>
            </a:r>
            <a:r>
              <a:rPr lang="en-US" altLang="ko-KR" sz="1800" b="1" dirty="0"/>
              <a:t>. Augmentation</a:t>
            </a:r>
            <a:r>
              <a:rPr lang="ko-KR" altLang="en-US" sz="1800" b="1" dirty="0"/>
              <a:t>을 새로 진행하고  </a:t>
            </a:r>
            <a:r>
              <a:rPr lang="en-US" altLang="ko-KR" sz="1800" b="1" dirty="0"/>
              <a:t>Test </a:t>
            </a:r>
            <a:r>
              <a:rPr lang="ko-KR" altLang="en-US" sz="1800" b="1" dirty="0"/>
              <a:t>실행</a:t>
            </a:r>
            <a:r>
              <a:rPr lang="en-US" altLang="ko-KR" sz="1800" b="1" dirty="0"/>
              <a:t>, f1-score</a:t>
            </a:r>
            <a:r>
              <a:rPr lang="ko-KR" altLang="en-US" sz="1800" b="1" dirty="0"/>
              <a:t>가 </a:t>
            </a:r>
            <a:r>
              <a:rPr lang="en-US" altLang="ko-KR" sz="1800" b="1" dirty="0"/>
              <a:t>0.9</a:t>
            </a:r>
            <a:r>
              <a:rPr lang="ko-KR" altLang="en-US" sz="1800" b="1" dirty="0"/>
              <a:t>로 높게 나왔는데 </a:t>
            </a:r>
            <a:r>
              <a:rPr lang="en-US" altLang="ko-KR" sz="1800" b="1" dirty="0"/>
              <a:t>f1-score</a:t>
            </a:r>
            <a:r>
              <a:rPr lang="ko-KR" altLang="en-US" sz="1800" b="1" dirty="0"/>
              <a:t> 산출에 영향을 미친 요소 분석을 더 충실히 하게 됨</a:t>
            </a:r>
            <a:endParaRPr lang="en-US" sz="1800" b="1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  <a:p>
            <a:pPr indent="-95250"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389D95D0-AC41-8951-E3AB-D7915ED4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44863"/>
              </p:ext>
            </p:extLst>
          </p:nvPr>
        </p:nvGraphicFramePr>
        <p:xfrm>
          <a:off x="379678" y="1618046"/>
          <a:ext cx="4883057" cy="19037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23215">
                  <a:extLst>
                    <a:ext uri="{9D8B030D-6E8A-4147-A177-3AD203B41FA5}">
                      <a16:colId xmlns:a16="http://schemas.microsoft.com/office/drawing/2014/main" val="4163025412"/>
                    </a:ext>
                  </a:extLst>
                </a:gridCol>
                <a:gridCol w="1929921">
                  <a:extLst>
                    <a:ext uri="{9D8B030D-6E8A-4147-A177-3AD203B41FA5}">
                      <a16:colId xmlns:a16="http://schemas.microsoft.com/office/drawing/2014/main" val="2758076151"/>
                    </a:ext>
                  </a:extLst>
                </a:gridCol>
                <a:gridCol w="1929921">
                  <a:extLst>
                    <a:ext uri="{9D8B030D-6E8A-4147-A177-3AD203B41FA5}">
                      <a16:colId xmlns:a16="http://schemas.microsoft.com/office/drawing/2014/main" val="975165596"/>
                    </a:ext>
                  </a:extLst>
                </a:gridCol>
              </a:tblGrid>
              <a:tr h="346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Test04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27754"/>
                  </a:ext>
                </a:extLst>
              </a:tr>
              <a:tr h="605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train_val_test_dataset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augmented_dataset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27703"/>
                  </a:ext>
                </a:extLst>
              </a:tr>
              <a:tr h="605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Batch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66222"/>
                  </a:ext>
                </a:extLst>
              </a:tr>
              <a:tr h="346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1e-6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1e-6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937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C8D73E4-2B31-F473-2B3B-77CA6F4A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07" y="5056749"/>
            <a:ext cx="2022273" cy="1516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3A369C-3BE4-10FE-9F69-8A38AFF66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07" y="3653685"/>
            <a:ext cx="2022273" cy="1516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DB6144-F7F6-BC6E-BD25-787542849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054" y="3653684"/>
            <a:ext cx="2022275" cy="1516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3DB420-72C2-6B2A-2ED5-E6461D1BA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603" y="5033534"/>
            <a:ext cx="2022275" cy="15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3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1D938-B25F-BF48-9785-5F5326D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35" y="313543"/>
            <a:ext cx="11015664" cy="1048430"/>
          </a:xfrm>
        </p:spPr>
        <p:txBody>
          <a:bodyPr/>
          <a:lstStyle/>
          <a:p>
            <a:r>
              <a:rPr lang="en-US" altLang="ko-KR" sz="2800" spc="-185" dirty="0">
                <a:latin typeface="+mj-ea"/>
              </a:rPr>
              <a:t>[Mission #3] hyperparameter</a:t>
            </a:r>
            <a:r>
              <a:rPr lang="ko-KR" altLang="en-US" sz="2800" spc="-185" dirty="0">
                <a:latin typeface="+mj-ea"/>
              </a:rPr>
              <a:t> </a:t>
            </a:r>
            <a:r>
              <a:rPr lang="en-US" altLang="ko-KR" sz="2800" spc="-185" dirty="0">
                <a:latin typeface="+mj-ea"/>
              </a:rPr>
              <a:t>tuning; </a:t>
            </a:r>
            <a:r>
              <a:rPr lang="en-US" altLang="ko-KR" sz="2800" dirty="0"/>
              <a:t>Test 05,06 </a:t>
            </a:r>
            <a:r>
              <a:rPr lang="en-US" altLang="ko-KR" sz="2100" dirty="0"/>
              <a:t>-dataset, batch size </a:t>
            </a:r>
            <a:r>
              <a:rPr lang="ko-KR" altLang="en-US" sz="2100" dirty="0"/>
              <a:t>변경</a:t>
            </a:r>
            <a:endParaRPr lang="ko-KR" altLang="en-US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A2E6181A-AF8E-DD06-3498-E2671BBE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87560"/>
              </p:ext>
            </p:extLst>
          </p:nvPr>
        </p:nvGraphicFramePr>
        <p:xfrm>
          <a:off x="628135" y="1498412"/>
          <a:ext cx="5740882" cy="2021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2118">
                  <a:extLst>
                    <a:ext uri="{9D8B030D-6E8A-4147-A177-3AD203B41FA5}">
                      <a16:colId xmlns:a16="http://schemas.microsoft.com/office/drawing/2014/main" val="4163025412"/>
                    </a:ext>
                  </a:extLst>
                </a:gridCol>
                <a:gridCol w="2289382">
                  <a:extLst>
                    <a:ext uri="{9D8B030D-6E8A-4147-A177-3AD203B41FA5}">
                      <a16:colId xmlns:a16="http://schemas.microsoft.com/office/drawing/2014/main" val="2758076151"/>
                    </a:ext>
                  </a:extLst>
                </a:gridCol>
                <a:gridCol w="2289382">
                  <a:extLst>
                    <a:ext uri="{9D8B030D-6E8A-4147-A177-3AD203B41FA5}">
                      <a16:colId xmlns:a16="http://schemas.microsoft.com/office/drawing/2014/main" val="975165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2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augmented_dataset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Affine+rotation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Random_augmented_dataset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6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937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28D92C-5F63-A412-A7AB-DE1B402F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94" y="3579824"/>
            <a:ext cx="2129428" cy="1597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F98DDC-FD3C-81B8-A3EA-F4E8A99A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94" y="5065838"/>
            <a:ext cx="2129428" cy="1597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38272B-7841-E0DB-4826-B7D8881D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72" y="3579823"/>
            <a:ext cx="2129429" cy="1597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35C393-A5D1-5E1C-C97C-D22225577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572" y="5065838"/>
            <a:ext cx="2129428" cy="1597072"/>
          </a:xfrm>
          <a:prstGeom prst="rect">
            <a:avLst/>
          </a:prstGeom>
        </p:spPr>
      </p:pic>
      <p:sp>
        <p:nvSpPr>
          <p:cNvPr id="18" name="설명선: 선 17">
            <a:extLst>
              <a:ext uri="{FF2B5EF4-FFF2-40B4-BE49-F238E27FC236}">
                <a16:creationId xmlns:a16="http://schemas.microsoft.com/office/drawing/2014/main" id="{1CFAC1EC-A396-72A0-DF42-6C168F0EF512}"/>
              </a:ext>
            </a:extLst>
          </p:cNvPr>
          <p:cNvSpPr/>
          <p:nvPr/>
        </p:nvSpPr>
        <p:spPr>
          <a:xfrm>
            <a:off x="7044152" y="2050245"/>
            <a:ext cx="5041556" cy="1216328"/>
          </a:xfrm>
          <a:prstGeom prst="borderCallout1">
            <a:avLst>
              <a:gd name="adj1" fmla="val 36020"/>
              <a:gd name="adj2" fmla="val -1715"/>
              <a:gd name="adj3" fmla="val 11482"/>
              <a:gd name="adj4" fmla="val -17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test05</a:t>
            </a:r>
            <a:r>
              <a:rPr lang="ko-KR" altLang="en-US" dirty="0"/>
              <a:t> </a:t>
            </a:r>
            <a:r>
              <a:rPr lang="en-US" altLang="ko-KR" dirty="0"/>
              <a:t>augmentation dataset</a:t>
            </a:r>
            <a:r>
              <a:rPr lang="ko-KR" altLang="en-US" dirty="0"/>
              <a:t>은 </a:t>
            </a:r>
            <a:r>
              <a:rPr lang="en-US" altLang="ko-KR" dirty="0"/>
              <a:t>affine </a:t>
            </a:r>
            <a:r>
              <a:rPr lang="ko-KR" altLang="en-US" dirty="0"/>
              <a:t>하나와 </a:t>
            </a:r>
            <a:r>
              <a:rPr lang="en-US" altLang="ko-KR" dirty="0"/>
              <a:t>rotation</a:t>
            </a:r>
            <a:r>
              <a:rPr lang="ko-KR" altLang="en-US" dirty="0"/>
              <a:t>으로만 이루어져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test 06</a:t>
            </a:r>
            <a:r>
              <a:rPr lang="ko-KR" altLang="en-US" dirty="0"/>
              <a:t>좀 더 다양한 </a:t>
            </a:r>
            <a:r>
              <a:rPr lang="en-US" altLang="ko-KR" dirty="0"/>
              <a:t>augmentation</a:t>
            </a:r>
            <a:r>
              <a:rPr lang="ko-KR" altLang="en-US" dirty="0"/>
              <a:t>을 적용시킴으로써 </a:t>
            </a:r>
            <a:r>
              <a:rPr lang="en-US" altLang="ko-KR" dirty="0"/>
              <a:t>general</a:t>
            </a:r>
            <a:r>
              <a:rPr lang="ko-KR" altLang="en-US" dirty="0"/>
              <a:t>한 </a:t>
            </a:r>
            <a:r>
              <a:rPr lang="en-US" altLang="ko-KR" dirty="0"/>
              <a:t>augmentation</a:t>
            </a:r>
            <a:r>
              <a:rPr lang="ko-KR" altLang="en-US" dirty="0"/>
              <a:t>을 하기 위해 시도했다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28A0E169-0607-490D-E7E2-2E76AD8A83C1}"/>
              </a:ext>
            </a:extLst>
          </p:cNvPr>
          <p:cNvSpPr/>
          <p:nvPr/>
        </p:nvSpPr>
        <p:spPr>
          <a:xfrm>
            <a:off x="6953091" y="3462691"/>
            <a:ext cx="5041556" cy="2661920"/>
          </a:xfrm>
          <a:prstGeom prst="borderCallout1">
            <a:avLst>
              <a:gd name="adj1" fmla="val 30819"/>
              <a:gd name="adj2" fmla="val -490"/>
              <a:gd name="adj3" fmla="val -10791"/>
              <a:gd name="adj4" fmla="val -206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batch_size</a:t>
            </a:r>
            <a:r>
              <a:rPr lang="ko-KR" altLang="en-US" dirty="0"/>
              <a:t>를 다시 낮춘 이유는 </a:t>
            </a:r>
            <a:r>
              <a:rPr lang="en-US" altLang="ko-KR" dirty="0" err="1"/>
              <a:t>lr</a:t>
            </a:r>
            <a:r>
              <a:rPr lang="ko-KR" altLang="en-US" dirty="0"/>
              <a:t>이 낮을 때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ko-KR" altLang="en-US" dirty="0"/>
              <a:t>도 낮은 값이 좋다는 연구 결과를 발견하여 </a:t>
            </a:r>
            <a:r>
              <a:rPr lang="en-US" altLang="ko-KR" dirty="0"/>
              <a:t>batch </a:t>
            </a:r>
            <a:r>
              <a:rPr lang="ko-KR" altLang="en-US" dirty="0"/>
              <a:t>사이즈를 낮춰 연구를 진행하게 됨</a:t>
            </a:r>
            <a:endParaRPr lang="en-US" altLang="ko-KR" dirty="0"/>
          </a:p>
          <a:p>
            <a:pPr algn="ctr"/>
            <a:r>
              <a:rPr lang="en-US" altLang="ko-KR" dirty="0"/>
              <a:t>(The effect of batch size on the generalizability of the convolutional neural networks on a histopathology dataset, 2020, </a:t>
            </a:r>
            <a:r>
              <a:rPr lang="en-US" altLang="ko-KR" dirty="0" err="1"/>
              <a:t>Ibrahem</a:t>
            </a:r>
            <a:r>
              <a:rPr lang="en-US" altLang="ko-KR" dirty="0"/>
              <a:t> Kandel, Mauro Castelli)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2FD3A5-ED16-022D-9683-089442BCF8C0}"/>
              </a:ext>
            </a:extLst>
          </p:cNvPr>
          <p:cNvSpPr/>
          <p:nvPr/>
        </p:nvSpPr>
        <p:spPr>
          <a:xfrm>
            <a:off x="1691426" y="1907095"/>
            <a:ext cx="4477265" cy="57642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965C16-22E2-518D-342E-5955CEB8CC7E}"/>
              </a:ext>
            </a:extLst>
          </p:cNvPr>
          <p:cNvSpPr/>
          <p:nvPr/>
        </p:nvSpPr>
        <p:spPr>
          <a:xfrm>
            <a:off x="1727939" y="2543087"/>
            <a:ext cx="4477265" cy="5764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8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1E89-526F-B5F3-1EBF-6AF1B7E1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pc="-185" dirty="0">
                <a:latin typeface="+mj-ea"/>
              </a:rPr>
              <a:t>[Mission #3] hyperparameter</a:t>
            </a:r>
            <a:r>
              <a:rPr lang="ko-KR" altLang="en-US" sz="2800" spc="-185" dirty="0">
                <a:latin typeface="+mj-ea"/>
              </a:rPr>
              <a:t> </a:t>
            </a:r>
            <a:r>
              <a:rPr lang="en-US" altLang="ko-KR" sz="2800" spc="-185" dirty="0">
                <a:latin typeface="+mj-ea"/>
              </a:rPr>
              <a:t>tuning; </a:t>
            </a:r>
            <a:r>
              <a:rPr lang="en-US" altLang="ko-KR" sz="2800" dirty="0"/>
              <a:t>Test 07,08,09-focal loss</a:t>
            </a:r>
            <a:r>
              <a:rPr lang="en-US" altLang="ko-KR" sz="2100" dirty="0"/>
              <a:t> </a:t>
            </a:r>
            <a:r>
              <a:rPr lang="ko-KR" altLang="en-US" sz="2100" dirty="0"/>
              <a:t>도입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3EDDBC-6B13-0F03-B629-AB1BB0C6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63885"/>
              </p:ext>
            </p:extLst>
          </p:nvPr>
        </p:nvGraphicFramePr>
        <p:xfrm>
          <a:off x="578636" y="1509937"/>
          <a:ext cx="4821131" cy="19457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9374">
                  <a:extLst>
                    <a:ext uri="{9D8B030D-6E8A-4147-A177-3AD203B41FA5}">
                      <a16:colId xmlns:a16="http://schemas.microsoft.com/office/drawing/2014/main" val="2354599612"/>
                    </a:ext>
                  </a:extLst>
                </a:gridCol>
                <a:gridCol w="1293919">
                  <a:extLst>
                    <a:ext uri="{9D8B030D-6E8A-4147-A177-3AD203B41FA5}">
                      <a16:colId xmlns:a16="http://schemas.microsoft.com/office/drawing/2014/main" val="2700016132"/>
                    </a:ext>
                  </a:extLst>
                </a:gridCol>
                <a:gridCol w="1293919">
                  <a:extLst>
                    <a:ext uri="{9D8B030D-6E8A-4147-A177-3AD203B41FA5}">
                      <a16:colId xmlns:a16="http://schemas.microsoft.com/office/drawing/2014/main" val="4150425855"/>
                    </a:ext>
                  </a:extLst>
                </a:gridCol>
                <a:gridCol w="1293919">
                  <a:extLst>
                    <a:ext uri="{9D8B030D-6E8A-4147-A177-3AD203B41FA5}">
                      <a16:colId xmlns:a16="http://schemas.microsoft.com/office/drawing/2014/main" val="719716695"/>
                    </a:ext>
                  </a:extLst>
                </a:gridCol>
              </a:tblGrid>
              <a:tr h="383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Test09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229"/>
                  </a:ext>
                </a:extLst>
              </a:tr>
              <a:tr h="739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Random_augmented_dataset_v2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Random_augmented_dataset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Random_augmented_dataset_v2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76794"/>
                  </a:ext>
                </a:extLst>
              </a:tr>
              <a:tr h="517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Batch 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4357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1e-6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1e-6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1e-6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38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C298CF-BAED-CD98-5AA2-222C33BDC21A}"/>
              </a:ext>
            </a:extLst>
          </p:cNvPr>
          <p:cNvSpPr txBox="1"/>
          <p:nvPr/>
        </p:nvSpPr>
        <p:spPr>
          <a:xfrm>
            <a:off x="6271715" y="1249906"/>
            <a:ext cx="5341649" cy="48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-apple-system"/>
              </a:rPr>
              <a:t>Test08</a:t>
            </a:r>
            <a:r>
              <a:rPr lang="ko-KR" altLang="en-US" sz="1600" dirty="0">
                <a:solidFill>
                  <a:schemeClr val="bg1"/>
                </a:solidFill>
                <a:latin typeface="-apple-system"/>
              </a:rPr>
              <a:t>부터 </a:t>
            </a:r>
            <a:r>
              <a:rPr lang="en-US" altLang="ko-KR" sz="1600" b="0" i="0" dirty="0" err="1">
                <a:solidFill>
                  <a:schemeClr val="bg1"/>
                </a:solidFill>
                <a:effectLst/>
                <a:latin typeface="-apple-system"/>
              </a:rPr>
              <a:t>focal_loss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사용</a:t>
            </a:r>
            <a:endParaRPr lang="en-US" altLang="ko-KR" sz="1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Focal loss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Test07</a:t>
            </a:r>
            <a:r>
              <a:rPr lang="ko-KR" altLang="en-US" sz="1600" dirty="0"/>
              <a:t>과 같은 테스트 </a:t>
            </a:r>
            <a:r>
              <a:rPr lang="en-US" altLang="ko-KR" sz="1600" dirty="0"/>
              <a:t>test 09</a:t>
            </a:r>
            <a:r>
              <a:rPr lang="ko-KR" altLang="en-US" sz="1600" dirty="0"/>
              <a:t>를 진행</a:t>
            </a:r>
            <a:r>
              <a:rPr lang="en-US" altLang="ko-KR" sz="1600" dirty="0"/>
              <a:t>. (Random dataset</a:t>
            </a:r>
            <a:r>
              <a:rPr lang="ko-KR" altLang="en-US" sz="1600" dirty="0"/>
              <a:t>과 버전 </a:t>
            </a:r>
            <a:r>
              <a:rPr lang="en-US" altLang="ko-KR" sz="1600" dirty="0"/>
              <a:t>v2</a:t>
            </a:r>
            <a:r>
              <a:rPr lang="ko-KR" altLang="en-US" sz="1600" dirty="0"/>
              <a:t>사이에 어떤 </a:t>
            </a:r>
            <a:r>
              <a:rPr lang="en-US" altLang="ko-KR" sz="1600" dirty="0"/>
              <a:t>data set </a:t>
            </a:r>
            <a:r>
              <a:rPr lang="ko-KR" altLang="en-US" sz="1600" dirty="0"/>
              <a:t>이 실험에 더 적합한지 이 당시에는 명확하지 않아 두개의 </a:t>
            </a:r>
            <a:r>
              <a:rPr lang="en-US" altLang="ko-KR" sz="1600" dirty="0"/>
              <a:t>data set </a:t>
            </a:r>
            <a:r>
              <a:rPr lang="ko-KR" altLang="en-US" sz="1600" dirty="0"/>
              <a:t>모두에 대해 실험을 진행함</a:t>
            </a:r>
            <a:r>
              <a:rPr lang="en-US" altLang="ko-KR" sz="16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-&gt; Focal loss </a:t>
            </a:r>
            <a:r>
              <a:rPr lang="ko-KR" altLang="en-US" sz="1600" dirty="0"/>
              <a:t>사용 이유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우리가 가진 데이터셋이 </a:t>
            </a:r>
            <a:r>
              <a:rPr lang="en-US" altLang="ko-KR" sz="1600" dirty="0"/>
              <a:t>imbalance</a:t>
            </a:r>
            <a:r>
              <a:rPr lang="ko-KR" altLang="en-US" sz="1600" dirty="0"/>
              <a:t>함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‘Focal Loss for Dense Object Detection</a:t>
            </a:r>
            <a:r>
              <a:rPr lang="ko-KR" altLang="en-US" sz="1600" dirty="0"/>
              <a:t> </a:t>
            </a:r>
            <a:r>
              <a:rPr lang="en-US" altLang="ko-KR" sz="1600" dirty="0"/>
              <a:t>Focal loss,2018, Tsung-Yi Lin </a:t>
            </a:r>
            <a:r>
              <a:rPr lang="ko-KR" altLang="en-US" sz="1600" dirty="0"/>
              <a:t>외</a:t>
            </a:r>
            <a:r>
              <a:rPr lang="en-US" altLang="ko-KR" sz="1600" dirty="0"/>
              <a:t>)’</a:t>
            </a:r>
            <a:r>
              <a:rPr lang="ko-KR" altLang="en-US" sz="1600" dirty="0"/>
              <a:t>를 참고했을 때 </a:t>
            </a:r>
            <a:r>
              <a:rPr lang="en-US" altLang="ko-KR" sz="1600" dirty="0"/>
              <a:t>focal loss</a:t>
            </a:r>
            <a:r>
              <a:rPr lang="ko-KR" altLang="en-US" sz="1600" dirty="0"/>
              <a:t>가 </a:t>
            </a:r>
            <a:r>
              <a:rPr lang="en-US" altLang="ko-KR" sz="1600" dirty="0"/>
              <a:t>data imbalance</a:t>
            </a:r>
            <a:r>
              <a:rPr lang="ko-KR" altLang="en-US" sz="1600" dirty="0"/>
              <a:t>에 특화된 </a:t>
            </a:r>
            <a:r>
              <a:rPr lang="en-US" altLang="ko-KR" sz="1600" dirty="0"/>
              <a:t>loss</a:t>
            </a:r>
            <a:r>
              <a:rPr lang="ko-KR" altLang="en-US" sz="1600" dirty="0"/>
              <a:t>임을 알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현재와 같은 경우에 사용하는 게 좋을 것이라고 판단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-&gt;test 07</a:t>
            </a:r>
            <a:r>
              <a:rPr lang="ko-KR" altLang="en-US" sz="1600" b="1" dirty="0"/>
              <a:t>보다 </a:t>
            </a:r>
            <a:r>
              <a:rPr lang="en-US" altLang="ko-KR" sz="1600" b="1" dirty="0"/>
              <a:t>focal loss </a:t>
            </a:r>
            <a:r>
              <a:rPr lang="ko-KR" altLang="en-US" sz="1600" b="1" dirty="0"/>
              <a:t>를 적용한 </a:t>
            </a:r>
            <a:r>
              <a:rPr lang="en-US" altLang="ko-KR" sz="1600" b="1" dirty="0"/>
              <a:t>test 09</a:t>
            </a:r>
            <a:r>
              <a:rPr lang="ko-KR" altLang="en-US" sz="1600" b="1" dirty="0"/>
              <a:t>의 결과가 더 좋게 나와 이후에도 </a:t>
            </a:r>
            <a:r>
              <a:rPr lang="en-US" altLang="ko-KR" sz="1600" b="1" dirty="0"/>
              <a:t>focal loss </a:t>
            </a:r>
            <a:r>
              <a:rPr lang="ko-KR" altLang="en-US" sz="1600" b="1" dirty="0"/>
              <a:t>사용</a:t>
            </a:r>
            <a:endParaRPr lang="en-US" altLang="ko-K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011F3-61E7-6281-249E-6F65E6337BEA}"/>
              </a:ext>
            </a:extLst>
          </p:cNvPr>
          <p:cNvSpPr txBox="1"/>
          <p:nvPr/>
        </p:nvSpPr>
        <p:spPr>
          <a:xfrm>
            <a:off x="1239794" y="6896331"/>
            <a:ext cx="7175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37A1FB-E86B-350D-04D9-90396366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89" y="4965282"/>
            <a:ext cx="1929611" cy="1481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CB8EBA-5B22-2499-FB7F-7EFEC4DC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76" y="3565200"/>
            <a:ext cx="1929611" cy="147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A9892-24DF-6E4E-8B65-70C966E5C5C3}"/>
              </a:ext>
            </a:extLst>
          </p:cNvPr>
          <p:cNvSpPr txBox="1"/>
          <p:nvPr/>
        </p:nvSpPr>
        <p:spPr>
          <a:xfrm>
            <a:off x="2871319" y="6440088"/>
            <a:ext cx="451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09 </a:t>
            </a:r>
            <a:r>
              <a:rPr lang="ko-KR" altLang="en-US" sz="1400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BC0D05-2BFE-C58B-42A6-72B1779E9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42" y="3750828"/>
            <a:ext cx="2955760" cy="2209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1E1B8A-E6A6-ACEC-F8EA-D404B3826D15}"/>
              </a:ext>
            </a:extLst>
          </p:cNvPr>
          <p:cNvSpPr txBox="1"/>
          <p:nvPr/>
        </p:nvSpPr>
        <p:spPr>
          <a:xfrm>
            <a:off x="63432" y="6004129"/>
            <a:ext cx="451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07 </a:t>
            </a:r>
            <a:r>
              <a:rPr lang="ko-KR" altLang="en-US" sz="1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68497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1E89-526F-B5F3-1EBF-6AF1B7E1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pc="-185" dirty="0">
                <a:latin typeface="+mj-ea"/>
              </a:rPr>
              <a:t>[Mission #1] </a:t>
            </a:r>
            <a:r>
              <a:rPr lang="ko-KR" altLang="en-US" sz="2800" spc="-185" dirty="0">
                <a:latin typeface="+mj-ea"/>
              </a:rPr>
              <a:t>데이터셋 변경</a:t>
            </a:r>
            <a:r>
              <a:rPr lang="en-US" altLang="ko-KR" sz="2800" spc="-185" dirty="0">
                <a:latin typeface="+mj-ea"/>
              </a:rPr>
              <a:t>; </a:t>
            </a:r>
            <a:r>
              <a:rPr lang="en-US" altLang="ko-KR" sz="2800" dirty="0"/>
              <a:t>Test 09,10,11-</a:t>
            </a:r>
            <a:r>
              <a:rPr lang="ko-KR" altLang="en-US" sz="1600" dirty="0"/>
              <a:t>데이터 셋 변경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제거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3EDDBC-6B13-0F03-B629-AB1BB0C6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71492"/>
              </p:ext>
            </p:extLst>
          </p:nvPr>
        </p:nvGraphicFramePr>
        <p:xfrm>
          <a:off x="383060" y="1713847"/>
          <a:ext cx="5952428" cy="2143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88107">
                  <a:extLst>
                    <a:ext uri="{9D8B030D-6E8A-4147-A177-3AD203B41FA5}">
                      <a16:colId xmlns:a16="http://schemas.microsoft.com/office/drawing/2014/main" val="2354599612"/>
                    </a:ext>
                  </a:extLst>
                </a:gridCol>
                <a:gridCol w="1488107">
                  <a:extLst>
                    <a:ext uri="{9D8B030D-6E8A-4147-A177-3AD203B41FA5}">
                      <a16:colId xmlns:a16="http://schemas.microsoft.com/office/drawing/2014/main" val="2700016132"/>
                    </a:ext>
                  </a:extLst>
                </a:gridCol>
                <a:gridCol w="1488107">
                  <a:extLst>
                    <a:ext uri="{9D8B030D-6E8A-4147-A177-3AD203B41FA5}">
                      <a16:colId xmlns:a16="http://schemas.microsoft.com/office/drawing/2014/main" val="4150425855"/>
                    </a:ext>
                  </a:extLst>
                </a:gridCol>
                <a:gridCol w="1488107">
                  <a:extLst>
                    <a:ext uri="{9D8B030D-6E8A-4147-A177-3AD203B41FA5}">
                      <a16:colId xmlns:a16="http://schemas.microsoft.com/office/drawing/2014/main" val="252067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Test09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Test11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Random_augmented_dataset_v2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Random_augmented_dataset_v3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Random_augmented_dataset_v4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7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Batch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1e-6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Epoch </a:t>
                      </a:r>
                      <a:r>
                        <a:rPr lang="ko-KR" altLang="en-US" sz="1600" dirty="0"/>
                        <a:t>당 다르게 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Epoch </a:t>
                      </a:r>
                      <a:r>
                        <a:rPr lang="ko-KR" altLang="en-US" sz="1600" dirty="0"/>
                        <a:t>당 다르게 부여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388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6AE4D6-648E-A80E-DBC2-D193CAB5B411}"/>
              </a:ext>
            </a:extLst>
          </p:cNvPr>
          <p:cNvSpPr txBox="1"/>
          <p:nvPr/>
        </p:nvSpPr>
        <p:spPr>
          <a:xfrm>
            <a:off x="3022391" y="5760794"/>
            <a:ext cx="53905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Test10 </a:t>
            </a:r>
            <a:r>
              <a:rPr lang="ko-KR" altLang="en-US" sz="1400" dirty="0"/>
              <a:t>실행 결과</a:t>
            </a:r>
            <a:r>
              <a:rPr lang="en-US" altLang="ko-KR" sz="1400" dirty="0"/>
              <a:t>.</a:t>
            </a:r>
          </a:p>
          <a:p>
            <a:r>
              <a:rPr lang="en-US" altLang="ko-KR" sz="1600" b="1" i="0" dirty="0">
                <a:solidFill>
                  <a:srgbClr val="57606A"/>
                </a:solidFill>
                <a:effectLst/>
                <a:latin typeface="-apple-system"/>
              </a:rPr>
              <a:t>=&gt; </a:t>
            </a:r>
            <a:r>
              <a:rPr lang="en-US" altLang="ko-KR" sz="1600" b="1" i="0" dirty="0" err="1">
                <a:solidFill>
                  <a:srgbClr val="57606A"/>
                </a:solidFill>
                <a:effectLst/>
                <a:latin typeface="-apple-system"/>
              </a:rPr>
              <a:t>test_loss</a:t>
            </a:r>
            <a:r>
              <a:rPr lang="ko-KR" altLang="en-US" sz="1600" b="1" i="0" dirty="0">
                <a:solidFill>
                  <a:srgbClr val="57606A"/>
                </a:solidFill>
                <a:effectLst/>
                <a:latin typeface="-apple-system"/>
              </a:rPr>
              <a:t>가 증가했음에도 불구하고 </a:t>
            </a:r>
            <a:r>
              <a:rPr lang="en-US" altLang="ko-KR" sz="1600" b="1" i="0" dirty="0">
                <a:solidFill>
                  <a:srgbClr val="57606A"/>
                </a:solidFill>
                <a:effectLst/>
                <a:latin typeface="-apple-system"/>
              </a:rPr>
              <a:t>f1-score</a:t>
            </a:r>
            <a:r>
              <a:rPr lang="ko-KR" altLang="en-US" sz="1600" b="1" i="0" dirty="0">
                <a:solidFill>
                  <a:srgbClr val="57606A"/>
                </a:solidFill>
                <a:effectLst/>
                <a:latin typeface="-apple-system"/>
              </a:rPr>
              <a:t>가 올라간 경우가 발견되었다</a:t>
            </a:r>
            <a:r>
              <a:rPr lang="en-US" altLang="ko-KR" sz="1600" b="1" i="0" dirty="0">
                <a:solidFill>
                  <a:srgbClr val="57606A"/>
                </a:solidFill>
                <a:effectLst/>
                <a:latin typeface="-apple-system"/>
              </a:rPr>
              <a:t>. Accuracy</a:t>
            </a:r>
            <a:r>
              <a:rPr lang="ko-KR" altLang="en-US" sz="1600" b="1" i="0" dirty="0">
                <a:solidFill>
                  <a:srgbClr val="57606A"/>
                </a:solidFill>
                <a:effectLst/>
                <a:latin typeface="-apple-system"/>
              </a:rPr>
              <a:t>가 높음에도</a:t>
            </a:r>
            <a:r>
              <a:rPr lang="en-US" altLang="ko-KR" sz="1600" b="1" dirty="0">
                <a:solidFill>
                  <a:srgbClr val="57606A"/>
                </a:solidFill>
                <a:latin typeface="-apple-system"/>
              </a:rPr>
              <a:t> test loss</a:t>
            </a:r>
            <a:r>
              <a:rPr lang="ko-KR" altLang="en-US" sz="1600" b="1" dirty="0">
                <a:solidFill>
                  <a:srgbClr val="57606A"/>
                </a:solidFill>
                <a:latin typeface="-apple-system"/>
              </a:rPr>
              <a:t>가 높을 수 있음을 발견함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EE8BA5-E5B0-40D7-3B90-2425BDD1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938" y="4052115"/>
            <a:ext cx="2271111" cy="17189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F719BF-1200-7E33-5DC8-F2E090DB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49" y="4062411"/>
            <a:ext cx="2189350" cy="1698383"/>
          </a:xfrm>
          <a:prstGeom prst="rect">
            <a:avLst/>
          </a:prstGeom>
        </p:spPr>
      </p:pic>
      <p:sp>
        <p:nvSpPr>
          <p:cNvPr id="3" name="설명선: 선 2">
            <a:extLst>
              <a:ext uri="{FF2B5EF4-FFF2-40B4-BE49-F238E27FC236}">
                <a16:creationId xmlns:a16="http://schemas.microsoft.com/office/drawing/2014/main" id="{269BA716-8064-6917-39FE-60ED1F7E93D2}"/>
              </a:ext>
            </a:extLst>
          </p:cNvPr>
          <p:cNvSpPr/>
          <p:nvPr/>
        </p:nvSpPr>
        <p:spPr>
          <a:xfrm>
            <a:off x="388447" y="4284664"/>
            <a:ext cx="2271111" cy="1718977"/>
          </a:xfrm>
          <a:prstGeom prst="borderCallout1">
            <a:avLst>
              <a:gd name="adj1" fmla="val 10044"/>
              <a:gd name="adj2" fmla="val 64591"/>
              <a:gd name="adj3" fmla="val -30860"/>
              <a:gd name="adj4" fmla="val 1558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test_10</a:t>
            </a:r>
            <a:r>
              <a:rPr lang="ko-KR" altLang="en-US" sz="1600" dirty="0"/>
              <a:t>부터 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 3e-6</a:t>
            </a:r>
            <a:r>
              <a:rPr lang="ko-KR" altLang="en-US" sz="1600" dirty="0"/>
              <a:t>에서 </a:t>
            </a:r>
            <a:r>
              <a:rPr lang="en-US" altLang="ko-KR" sz="1600" dirty="0"/>
              <a:t>30epoch, 2e-6</a:t>
            </a:r>
            <a:r>
              <a:rPr lang="ko-KR" altLang="en-US" sz="1600" dirty="0"/>
              <a:t>에서 </a:t>
            </a:r>
            <a:r>
              <a:rPr lang="en-US" altLang="ko-KR" sz="1600" dirty="0"/>
              <a:t>50epoch, 1e-6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100epoch, </a:t>
            </a:r>
            <a:r>
              <a:rPr lang="ko-KR" altLang="en-US" sz="1600" dirty="0"/>
              <a:t>속도를 높이기 위해 위와 같이 조절함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830BD-EB54-AB08-B683-6278A89C002B}"/>
              </a:ext>
            </a:extLst>
          </p:cNvPr>
          <p:cNvSpPr/>
          <p:nvPr/>
        </p:nvSpPr>
        <p:spPr>
          <a:xfrm>
            <a:off x="1867710" y="2146419"/>
            <a:ext cx="4467778" cy="705367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15480F1-F221-707B-C16F-71F6688692F1}"/>
              </a:ext>
            </a:extLst>
          </p:cNvPr>
          <p:cNvSpPr/>
          <p:nvPr/>
        </p:nvSpPr>
        <p:spPr>
          <a:xfrm>
            <a:off x="7602618" y="1131495"/>
            <a:ext cx="4343788" cy="1928861"/>
          </a:xfrm>
          <a:prstGeom prst="borderCallout1">
            <a:avLst>
              <a:gd name="adj1" fmla="val 51840"/>
              <a:gd name="adj2" fmla="val 691"/>
              <a:gd name="adj3" fmla="val 77600"/>
              <a:gd name="adj4" fmla="val -4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Test 10</a:t>
            </a:r>
            <a:r>
              <a:rPr lang="ko-KR" altLang="en-US" sz="1600" dirty="0"/>
              <a:t>의 경우부터 최대 클래스의 데이터 수를 줄이고 최대한 </a:t>
            </a:r>
            <a:r>
              <a:rPr lang="en-US" altLang="ko-KR" sz="1600" dirty="0"/>
              <a:t>data</a:t>
            </a:r>
            <a:r>
              <a:rPr lang="ko-KR" altLang="en-US" sz="1600" dirty="0"/>
              <a:t> </a:t>
            </a:r>
            <a:r>
              <a:rPr lang="en-US" altLang="ko-KR" sz="1600" dirty="0"/>
              <a:t>imbalance</a:t>
            </a:r>
            <a:r>
              <a:rPr lang="ko-KR" altLang="en-US" sz="1600" dirty="0"/>
              <a:t>한 상태에서 실험 진행</a:t>
            </a:r>
            <a:r>
              <a:rPr lang="en-US" altLang="ko-KR" sz="1600" dirty="0"/>
              <a:t>. Test 10</a:t>
            </a:r>
            <a:r>
              <a:rPr lang="ko-KR" altLang="en-US" sz="1600" dirty="0"/>
              <a:t>의</a:t>
            </a:r>
            <a:r>
              <a:rPr lang="en-US" altLang="ko-KR" sz="1600" dirty="0"/>
              <a:t> f1</a:t>
            </a:r>
            <a:r>
              <a:rPr lang="ko-KR" altLang="en-US" sz="1600" dirty="0"/>
              <a:t>스코어가 </a:t>
            </a:r>
            <a:r>
              <a:rPr lang="en-US" altLang="ko-KR" sz="1600" dirty="0"/>
              <a:t>test 09</a:t>
            </a:r>
            <a:r>
              <a:rPr lang="ko-KR" altLang="en-US" sz="1600" dirty="0"/>
              <a:t>보다 높게 나와 </a:t>
            </a:r>
            <a:r>
              <a:rPr lang="en-US" altLang="ko-KR" sz="1600" dirty="0"/>
              <a:t>test 11</a:t>
            </a:r>
            <a:r>
              <a:rPr lang="ko-KR" altLang="en-US" sz="1600" dirty="0"/>
              <a:t>에서 더 데이터를 제거해봤으나 더 낮은 </a:t>
            </a:r>
            <a:r>
              <a:rPr lang="en-US" altLang="ko-KR" sz="1600" dirty="0"/>
              <a:t>f1</a:t>
            </a:r>
            <a:r>
              <a:rPr lang="ko-KR" altLang="en-US" sz="1600" dirty="0"/>
              <a:t>스코어가 나옴</a:t>
            </a:r>
            <a:r>
              <a:rPr lang="en-US" altLang="ko-KR" sz="1600" dirty="0"/>
              <a:t>, </a:t>
            </a:r>
            <a:r>
              <a:rPr lang="ko-KR" altLang="en-US" sz="1600" dirty="0"/>
              <a:t>이후 실험부터 </a:t>
            </a:r>
            <a:r>
              <a:rPr lang="en-US" altLang="ko-KR" sz="1600" dirty="0"/>
              <a:t>random_augmented_dataset_v3</a:t>
            </a:r>
            <a:r>
              <a:rPr lang="ko-KR" altLang="en-US" sz="1600" dirty="0"/>
              <a:t>로 실험 진행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8616C-45FB-EC5C-1221-604D62C0277C}"/>
              </a:ext>
            </a:extLst>
          </p:cNvPr>
          <p:cNvSpPr txBox="1"/>
          <p:nvPr/>
        </p:nvSpPr>
        <p:spPr>
          <a:xfrm>
            <a:off x="3395823" y="3325725"/>
            <a:ext cx="2761576" cy="53188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6A1BD7-CBD7-946A-A516-A89E262AC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960" y="3325725"/>
            <a:ext cx="2172451" cy="3273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7464D5-4AE4-A571-3A3F-F69F5F86A1FF}"/>
              </a:ext>
            </a:extLst>
          </p:cNvPr>
          <p:cNvSpPr txBox="1"/>
          <p:nvPr/>
        </p:nvSpPr>
        <p:spPr>
          <a:xfrm>
            <a:off x="10704336" y="4220822"/>
            <a:ext cx="11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11 </a:t>
            </a:r>
            <a:r>
              <a:rPr lang="ko-KR" altLang="en-US" sz="1400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41011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1E89-526F-B5F3-1EBF-6AF1B7E1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325899"/>
            <a:ext cx="11257005" cy="1048430"/>
          </a:xfrm>
        </p:spPr>
        <p:txBody>
          <a:bodyPr>
            <a:noAutofit/>
          </a:bodyPr>
          <a:lstStyle/>
          <a:p>
            <a:r>
              <a:rPr lang="en-US" altLang="ko-KR" sz="2800" spc="-185" dirty="0">
                <a:latin typeface="+mj-ea"/>
              </a:rPr>
              <a:t>[Mission #3] hyperparameter</a:t>
            </a:r>
            <a:r>
              <a:rPr lang="ko-KR" altLang="en-US" sz="2800" spc="-185" dirty="0">
                <a:latin typeface="+mj-ea"/>
              </a:rPr>
              <a:t> </a:t>
            </a:r>
            <a:r>
              <a:rPr lang="en-US" altLang="ko-KR" sz="2800" spc="-185" dirty="0">
                <a:latin typeface="+mj-ea"/>
              </a:rPr>
              <a:t>tuning; </a:t>
            </a:r>
            <a:r>
              <a:rPr lang="en-US" altLang="ko-KR" sz="2800" dirty="0"/>
              <a:t>Test 12, 50_test 01, 50_test 02 </a:t>
            </a:r>
            <a:r>
              <a:rPr lang="ko-KR" altLang="en-US" sz="2800" dirty="0"/>
              <a:t>실험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3EDDBC-6B13-0F03-B629-AB1BB0C6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6872"/>
              </p:ext>
            </p:extLst>
          </p:nvPr>
        </p:nvGraphicFramePr>
        <p:xfrm>
          <a:off x="383060" y="1713846"/>
          <a:ext cx="5712940" cy="4298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5857">
                  <a:extLst>
                    <a:ext uri="{9D8B030D-6E8A-4147-A177-3AD203B41FA5}">
                      <a16:colId xmlns:a16="http://schemas.microsoft.com/office/drawing/2014/main" val="2354599612"/>
                    </a:ext>
                  </a:extLst>
                </a:gridCol>
                <a:gridCol w="1602361">
                  <a:extLst>
                    <a:ext uri="{9D8B030D-6E8A-4147-A177-3AD203B41FA5}">
                      <a16:colId xmlns:a16="http://schemas.microsoft.com/office/drawing/2014/main" val="2700016132"/>
                    </a:ext>
                  </a:extLst>
                </a:gridCol>
                <a:gridCol w="1602361">
                  <a:extLst>
                    <a:ext uri="{9D8B030D-6E8A-4147-A177-3AD203B41FA5}">
                      <a16:colId xmlns:a16="http://schemas.microsoft.com/office/drawing/2014/main" val="3092747374"/>
                    </a:ext>
                  </a:extLst>
                </a:gridCol>
                <a:gridCol w="1602361">
                  <a:extLst>
                    <a:ext uri="{9D8B030D-6E8A-4147-A177-3AD203B41FA5}">
                      <a16:colId xmlns:a16="http://schemas.microsoft.com/office/drawing/2014/main" val="336778495"/>
                    </a:ext>
                  </a:extLst>
                </a:gridCol>
              </a:tblGrid>
              <a:tr h="354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 </a:t>
                      </a:r>
                      <a:r>
                        <a:rPr lang="ko-KR" altLang="en-US" sz="16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50_test01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50_test02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64229"/>
                  </a:ext>
                </a:extLst>
              </a:tr>
              <a:tr h="11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VGG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ResNet</a:t>
                      </a:r>
                      <a:r>
                        <a:rPr lang="en-US" altLang="ko-KR" sz="1600" dirty="0"/>
                        <a:t> 50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ResNet</a:t>
                      </a:r>
                      <a:r>
                        <a:rPr lang="en-US" altLang="ko-KR" sz="1600" dirty="0"/>
                        <a:t> 50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263869"/>
                  </a:ext>
                </a:extLst>
              </a:tr>
              <a:tr h="11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Random_augmented_dataset_v3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Random_augmented_dataset_v3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Random_augmented_dataset_v3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376794"/>
                  </a:ext>
                </a:extLst>
              </a:tr>
              <a:tr h="61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Batch size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24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 10</a:t>
                      </a:r>
                      <a:r>
                        <a:rPr lang="ko-KR" altLang="en-US" sz="1600" dirty="0"/>
                        <a:t>처럼 </a:t>
                      </a:r>
                      <a:r>
                        <a:rPr lang="en-US" altLang="ko-KR" sz="1600" dirty="0"/>
                        <a:t>epoch</a:t>
                      </a:r>
                      <a:r>
                        <a:rPr lang="ko-KR" altLang="en-US" sz="1600" dirty="0"/>
                        <a:t>마다 </a:t>
                      </a:r>
                      <a:r>
                        <a:rPr lang="en-US" altLang="ko-KR" sz="1600" dirty="0" err="1"/>
                        <a:t>lr</a:t>
                      </a:r>
                      <a:r>
                        <a:rPr lang="ko-KR" altLang="en-US" sz="1600" dirty="0"/>
                        <a:t>를 다르게 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1e-6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2e-6, 1e-6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epoch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씩 학습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나머지는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1e-7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학습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238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AE6D63-26C6-F73A-54BD-3D918308F4B6}"/>
              </a:ext>
            </a:extLst>
          </p:cNvPr>
          <p:cNvSpPr txBox="1"/>
          <p:nvPr/>
        </p:nvSpPr>
        <p:spPr>
          <a:xfrm>
            <a:off x="6512289" y="1620727"/>
            <a:ext cx="484384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Augmentation, loss</a:t>
            </a:r>
            <a:r>
              <a:rPr lang="ko-KR" altLang="en-US" sz="1600" dirty="0"/>
              <a:t>의 방법을 바꿔도 </a:t>
            </a:r>
            <a:r>
              <a:rPr lang="en-US" altLang="ko-KR" sz="1600" dirty="0"/>
              <a:t>data imbalance</a:t>
            </a:r>
            <a:r>
              <a:rPr lang="ko-KR" altLang="en-US" sz="1600" dirty="0"/>
              <a:t>한 문제로 모델을 변경해보고자 시도</a:t>
            </a:r>
            <a:r>
              <a:rPr lang="en-US" altLang="ko-KR" sz="1600" dirty="0"/>
              <a:t>, </a:t>
            </a:r>
            <a:r>
              <a:rPr lang="ko-KR" altLang="en-US" sz="1600" dirty="0"/>
              <a:t>제한된 시간 안에 모델을 돌려야 하기에 </a:t>
            </a:r>
            <a:r>
              <a:rPr lang="en-US" altLang="ko-KR" sz="1600" dirty="0"/>
              <a:t>VGG</a:t>
            </a:r>
            <a:r>
              <a:rPr lang="ko-KR" altLang="en-US" sz="1600" dirty="0"/>
              <a:t>보다 적은 </a:t>
            </a:r>
            <a:r>
              <a:rPr lang="en-US" altLang="ko-KR" sz="1600" dirty="0"/>
              <a:t>weight </a:t>
            </a:r>
            <a:r>
              <a:rPr lang="ko-KR" altLang="en-US" sz="1600" dirty="0"/>
              <a:t>값을 사용하면서 우수한 결과를 내는 </a:t>
            </a:r>
            <a:r>
              <a:rPr lang="en-US" altLang="ko-KR" sz="1600" dirty="0" err="1"/>
              <a:t>ResNet</a:t>
            </a:r>
            <a:r>
              <a:rPr lang="en-US" altLang="ko-KR" sz="1600" dirty="0"/>
              <a:t> 50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</a:t>
            </a:r>
          </a:p>
        </p:txBody>
      </p:sp>
      <p:sp>
        <p:nvSpPr>
          <p:cNvPr id="6" name="설명선: 굽은 이중선 5">
            <a:extLst>
              <a:ext uri="{FF2B5EF4-FFF2-40B4-BE49-F238E27FC236}">
                <a16:creationId xmlns:a16="http://schemas.microsoft.com/office/drawing/2014/main" id="{47E35777-393D-F3CB-B784-C177F26FE8B2}"/>
              </a:ext>
            </a:extLst>
          </p:cNvPr>
          <p:cNvSpPr/>
          <p:nvPr/>
        </p:nvSpPr>
        <p:spPr>
          <a:xfrm>
            <a:off x="6512289" y="4866474"/>
            <a:ext cx="4893276" cy="1334530"/>
          </a:xfrm>
          <a:prstGeom prst="borderCallout3">
            <a:avLst>
              <a:gd name="adj1" fmla="val 19219"/>
              <a:gd name="adj2" fmla="val 2802"/>
              <a:gd name="adj3" fmla="val 18750"/>
              <a:gd name="adj4" fmla="val -16667"/>
              <a:gd name="adj5" fmla="val 19138"/>
              <a:gd name="adj6" fmla="val -80561"/>
              <a:gd name="adj7" fmla="val 20625"/>
              <a:gd name="adj8" fmla="val -781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Imbalance</a:t>
            </a:r>
            <a:r>
              <a:rPr lang="ko-KR" altLang="en-US" sz="1600" dirty="0"/>
              <a:t>한 데이터에서 </a:t>
            </a:r>
            <a:r>
              <a:rPr lang="en-US" altLang="ko-KR" sz="1600" dirty="0"/>
              <a:t>batch </a:t>
            </a:r>
            <a:r>
              <a:rPr lang="ko-KR" altLang="en-US" sz="1600" dirty="0"/>
              <a:t>데이터를 가져올 때</a:t>
            </a:r>
            <a:r>
              <a:rPr lang="en-US" altLang="ko-KR" sz="1600" dirty="0"/>
              <a:t>, balance</a:t>
            </a:r>
            <a:r>
              <a:rPr lang="ko-KR" altLang="en-US" sz="1600" dirty="0"/>
              <a:t>하게 가져오기 위한 샘플링 방법인 </a:t>
            </a:r>
            <a:r>
              <a:rPr lang="en-US" altLang="ko-KR" sz="1600" dirty="0" err="1"/>
              <a:t>WeightedRandomSampler</a:t>
            </a:r>
            <a:r>
              <a:rPr lang="ko-KR" altLang="en-US" sz="1600" dirty="0"/>
              <a:t>을 사용해서 테스트를 진행</a:t>
            </a:r>
          </a:p>
        </p:txBody>
      </p:sp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11E0D460-136A-DC2C-3879-92C62542952D}"/>
              </a:ext>
            </a:extLst>
          </p:cNvPr>
          <p:cNvSpPr/>
          <p:nvPr/>
        </p:nvSpPr>
        <p:spPr>
          <a:xfrm>
            <a:off x="6512289" y="3143971"/>
            <a:ext cx="4769708" cy="1631091"/>
          </a:xfrm>
          <a:prstGeom prst="borderCallout3">
            <a:avLst>
              <a:gd name="adj1" fmla="val -1416"/>
              <a:gd name="adj2" fmla="val -9988"/>
              <a:gd name="adj3" fmla="val 43325"/>
              <a:gd name="adj4" fmla="val 1322"/>
              <a:gd name="adj5" fmla="val 27054"/>
              <a:gd name="adj6" fmla="val -5272"/>
              <a:gd name="adj7" fmla="val -72"/>
              <a:gd name="adj8" fmla="val -965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Deep Residual Learning for Image Recognition  (</a:t>
            </a:r>
            <a:r>
              <a:rPr lang="en-US" altLang="ko-KR" sz="1600" dirty="0" err="1"/>
              <a:t>Kaiming</a:t>
            </a:r>
            <a:r>
              <a:rPr lang="en-US" altLang="ko-KR" sz="1600" dirty="0"/>
              <a:t> He </a:t>
            </a:r>
            <a:r>
              <a:rPr lang="ko-KR" altLang="en-US" sz="1600" dirty="0"/>
              <a:t>외 </a:t>
            </a:r>
            <a:r>
              <a:rPr lang="en-US" altLang="ko-KR" sz="1600" dirty="0"/>
              <a:t>2</a:t>
            </a:r>
            <a:r>
              <a:rPr lang="ko-KR" altLang="en-US" sz="1600" dirty="0"/>
              <a:t>인</a:t>
            </a:r>
            <a:r>
              <a:rPr lang="en-US" altLang="ko-KR" sz="1600" dirty="0"/>
              <a:t>,2015)</a:t>
            </a:r>
            <a:r>
              <a:rPr lang="ko-KR" altLang="en-US" sz="1600" dirty="0"/>
              <a:t>에 소개되어 있는 </a:t>
            </a:r>
            <a:r>
              <a:rPr lang="en-US" altLang="ko-KR" sz="1600" dirty="0" err="1"/>
              <a:t>ResNet</a:t>
            </a:r>
            <a:r>
              <a:rPr lang="en-US" altLang="ko-KR" sz="1600" dirty="0"/>
              <a:t> 50</a:t>
            </a:r>
            <a:r>
              <a:rPr lang="ko-KR" altLang="en-US" sz="1600" dirty="0"/>
              <a:t>을 사용했으며 </a:t>
            </a:r>
            <a:r>
              <a:rPr lang="en-US" altLang="ko-KR" sz="1600" dirty="0" err="1"/>
              <a:t>torchvision</a:t>
            </a:r>
            <a:r>
              <a:rPr lang="ko-KR" altLang="en-US" sz="1600" dirty="0"/>
              <a:t>의 코드를 사용하여 </a:t>
            </a:r>
            <a:r>
              <a:rPr lang="en-US" altLang="ko-KR" sz="1600" dirty="0"/>
              <a:t>ResNet50 class</a:t>
            </a:r>
            <a:r>
              <a:rPr lang="ko-KR" altLang="en-US" sz="1600" dirty="0"/>
              <a:t>도 만듦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112DDE-6DEF-AFD8-3FC6-05874F507415}"/>
              </a:ext>
            </a:extLst>
          </p:cNvPr>
          <p:cNvSpPr/>
          <p:nvPr/>
        </p:nvSpPr>
        <p:spPr>
          <a:xfrm>
            <a:off x="1359242" y="1599861"/>
            <a:ext cx="1433385" cy="441219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FE768-6E96-3F28-2124-90245A0C3147}"/>
              </a:ext>
            </a:extLst>
          </p:cNvPr>
          <p:cNvSpPr/>
          <p:nvPr/>
        </p:nvSpPr>
        <p:spPr>
          <a:xfrm>
            <a:off x="2792627" y="2413337"/>
            <a:ext cx="3303373" cy="796931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2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FF912-A243-D2B7-3420-183B5E1A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62" y="313543"/>
            <a:ext cx="11078055" cy="1048430"/>
          </a:xfrm>
        </p:spPr>
        <p:txBody>
          <a:bodyPr>
            <a:noAutofit/>
          </a:bodyPr>
          <a:lstStyle/>
          <a:p>
            <a:r>
              <a:rPr lang="en-US" altLang="ko-KR" sz="3200" spc="-185" dirty="0">
                <a:latin typeface="+mj-ea"/>
              </a:rPr>
              <a:t>[Mission #3] hyperparameter</a:t>
            </a:r>
            <a:r>
              <a:rPr lang="ko-KR" altLang="en-US" sz="3200" spc="-185" dirty="0">
                <a:latin typeface="+mj-ea"/>
              </a:rPr>
              <a:t> </a:t>
            </a:r>
            <a:r>
              <a:rPr lang="en-US" altLang="ko-KR" sz="3200" spc="-185" dirty="0">
                <a:latin typeface="+mj-ea"/>
              </a:rPr>
              <a:t>tuning; </a:t>
            </a:r>
            <a:br>
              <a:rPr lang="en-US" altLang="ko-KR" sz="3200" spc="-185" dirty="0">
                <a:latin typeface="+mj-ea"/>
              </a:rPr>
            </a:br>
            <a:r>
              <a:rPr lang="en-US" altLang="ko-KR" sz="2400" dirty="0"/>
              <a:t>Test 12, 50_test 01, 50_test 02 </a:t>
            </a:r>
            <a:r>
              <a:rPr lang="ko-KR" altLang="en-US" sz="2400" dirty="0"/>
              <a:t>실험 결과 및 모델 설명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1CA92-3EC9-4D16-3324-4E99A842A9E6}"/>
              </a:ext>
            </a:extLst>
          </p:cNvPr>
          <p:cNvSpPr txBox="1"/>
          <p:nvPr/>
        </p:nvSpPr>
        <p:spPr>
          <a:xfrm>
            <a:off x="2717037" y="1445780"/>
            <a:ext cx="1690933" cy="1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50_test01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D126C-E5AB-5080-747D-2F96199D45E4}"/>
              </a:ext>
            </a:extLst>
          </p:cNvPr>
          <p:cNvSpPr txBox="1"/>
          <p:nvPr/>
        </p:nvSpPr>
        <p:spPr>
          <a:xfrm>
            <a:off x="4828805" y="1387338"/>
            <a:ext cx="1690933" cy="1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50_test02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936361-4CBF-1DA9-0CAF-983097E8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45" y="2963063"/>
            <a:ext cx="1758557" cy="1264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5678C9-14FF-61B5-0888-24BE1DD7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8" y="1789941"/>
            <a:ext cx="1826148" cy="1315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06A2C-51F4-5258-76E6-21E50C948316}"/>
              </a:ext>
            </a:extLst>
          </p:cNvPr>
          <p:cNvSpPr txBox="1"/>
          <p:nvPr/>
        </p:nvSpPr>
        <p:spPr>
          <a:xfrm>
            <a:off x="915834" y="3153830"/>
            <a:ext cx="1690933" cy="1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EAAF08-D3CE-37D9-6299-51007B38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45" y="1785802"/>
            <a:ext cx="1758557" cy="12644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906340-C144-D7B2-EB22-BD59596F4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644" y="1736251"/>
            <a:ext cx="1791258" cy="12879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F5F074-8F9A-8CDF-8C5B-4D1E69307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196" y="2952934"/>
            <a:ext cx="1562152" cy="1123248"/>
          </a:xfrm>
          <a:prstGeom prst="rect">
            <a:avLst/>
          </a:prstGeom>
        </p:spPr>
      </p:pic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B4351DA8-949C-8028-8250-16482451DE1C}"/>
              </a:ext>
            </a:extLst>
          </p:cNvPr>
          <p:cNvSpPr/>
          <p:nvPr/>
        </p:nvSpPr>
        <p:spPr>
          <a:xfrm>
            <a:off x="1145744" y="3678871"/>
            <a:ext cx="1571293" cy="794621"/>
          </a:xfrm>
          <a:prstGeom prst="borderCallout3">
            <a:avLst>
              <a:gd name="adj1" fmla="val 8665"/>
              <a:gd name="adj2" fmla="val 7240"/>
              <a:gd name="adj3" fmla="val 409"/>
              <a:gd name="adj4" fmla="val 19980"/>
              <a:gd name="adj5" fmla="val -109332"/>
              <a:gd name="adj6" fmla="val 101439"/>
              <a:gd name="adj7" fmla="val -117961"/>
              <a:gd name="adj8" fmla="val 114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Test_loss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수렴값이</a:t>
            </a:r>
            <a:r>
              <a:rPr lang="ko-KR" altLang="en-US" sz="1000" dirty="0"/>
              <a:t> 너무 커서 이후부터는 </a:t>
            </a:r>
            <a:r>
              <a:rPr lang="en-US" altLang="ko-KR" sz="1000" dirty="0" err="1"/>
              <a:t>lr</a:t>
            </a:r>
            <a:r>
              <a:rPr lang="ko-KR" altLang="en-US" sz="1000" dirty="0"/>
              <a:t>를 줄이고 학습하기로 결정 </a:t>
            </a:r>
          </a:p>
        </p:txBody>
      </p:sp>
      <p:sp>
        <p:nvSpPr>
          <p:cNvPr id="10" name="설명선: 굽은 이중선 9">
            <a:extLst>
              <a:ext uri="{FF2B5EF4-FFF2-40B4-BE49-F238E27FC236}">
                <a16:creationId xmlns:a16="http://schemas.microsoft.com/office/drawing/2014/main" id="{1A1291E5-51A9-0569-5DB3-82A74866B86E}"/>
              </a:ext>
            </a:extLst>
          </p:cNvPr>
          <p:cNvSpPr/>
          <p:nvPr/>
        </p:nvSpPr>
        <p:spPr>
          <a:xfrm>
            <a:off x="3817448" y="4227534"/>
            <a:ext cx="1900048" cy="1184686"/>
          </a:xfrm>
          <a:prstGeom prst="borderCallout3">
            <a:avLst>
              <a:gd name="adj1" fmla="val 8181"/>
              <a:gd name="adj2" fmla="val 74531"/>
              <a:gd name="adj3" fmla="val -1935"/>
              <a:gd name="adj4" fmla="val 63555"/>
              <a:gd name="adj5" fmla="val -154801"/>
              <a:gd name="adj6" fmla="val 67409"/>
              <a:gd name="adj7" fmla="val -161691"/>
              <a:gd name="adj8" fmla="val 73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train_loss</a:t>
            </a:r>
            <a:r>
              <a:rPr lang="ko-KR" altLang="en-US" sz="1000" dirty="0"/>
              <a:t>가 줄어듦에도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test_loss</a:t>
            </a:r>
            <a:r>
              <a:rPr lang="ko-KR" altLang="en-US" sz="1000" dirty="0"/>
              <a:t>가 줄어들지 않는다</a:t>
            </a:r>
            <a:r>
              <a:rPr lang="en-US" altLang="ko-KR" sz="1000" dirty="0"/>
              <a:t>.(results</a:t>
            </a:r>
            <a:r>
              <a:rPr lang="ko-KR" altLang="en-US" sz="1000" dirty="0"/>
              <a:t>폴더 확인</a:t>
            </a:r>
            <a:r>
              <a:rPr lang="en-US" altLang="ko-KR" sz="1000" dirty="0"/>
              <a:t>) </a:t>
            </a:r>
            <a:r>
              <a:rPr lang="ko-KR" altLang="en-US" sz="1000" dirty="0"/>
              <a:t>따라서 </a:t>
            </a:r>
            <a:r>
              <a:rPr lang="en-US" altLang="ko-KR" sz="1000" dirty="0"/>
              <a:t>learning rate</a:t>
            </a:r>
            <a:r>
              <a:rPr lang="ko-KR" altLang="en-US" sz="1000" dirty="0"/>
              <a:t>의 문제가 아니라고 확신했고</a:t>
            </a:r>
            <a:r>
              <a:rPr lang="en-US" altLang="ko-KR" sz="1000" dirty="0"/>
              <a:t>, ResNet101</a:t>
            </a:r>
            <a:r>
              <a:rPr lang="ko-KR" altLang="en-US" sz="1000" dirty="0"/>
              <a:t>을 사용해 보기로 결정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0D9B8BD-5ABE-E770-450D-480A8464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780" y="1785802"/>
            <a:ext cx="5396241" cy="421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ko-KR" altLang="en-US" sz="1600" dirty="0" err="1">
                <a:ea typeface="맑은 고딕"/>
              </a:rPr>
              <a:t>우리팀은</a:t>
            </a:r>
            <a:r>
              <a:rPr lang="ko-KR" altLang="en-US" sz="1600" dirty="0">
                <a:ea typeface="맑은 고딕"/>
              </a:rPr>
              <a:t> 초반 깊은 모델을 사용하게 되면 요구되는 시간과 컴퓨팅 자원이 많이 들기에 최대한 얕으면서도 결과가 좋은 모델을 선정해서 데이터 셋도 바꿔보고 </a:t>
            </a:r>
            <a:r>
              <a:rPr lang="ko-KR" altLang="en-US" sz="1600" dirty="0" err="1">
                <a:ea typeface="맑은 고딕"/>
              </a:rPr>
              <a:t>파리미터</a:t>
            </a:r>
            <a:r>
              <a:rPr lang="ko-KR" altLang="en-US" sz="1600" dirty="0">
                <a:ea typeface="맑은 고딕"/>
              </a:rPr>
              <a:t> 값도 변경을 해보았다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그럼에도 </a:t>
            </a:r>
            <a:r>
              <a:rPr lang="en-US" altLang="ko-KR" sz="1600" dirty="0">
                <a:ea typeface="맑은 고딕"/>
              </a:rPr>
              <a:t>f1</a:t>
            </a:r>
            <a:r>
              <a:rPr lang="ko-KR" altLang="en-US" sz="1600" dirty="0">
                <a:ea typeface="맑은 고딕"/>
              </a:rPr>
              <a:t>스코어가 우리가 기대하는 수준에 미치지 못해 모델의 </a:t>
            </a:r>
            <a:r>
              <a:rPr lang="en-US" altLang="ko-KR" sz="1600" dirty="0">
                <a:ea typeface="맑은 고딕"/>
              </a:rPr>
              <a:t>layer</a:t>
            </a:r>
            <a:r>
              <a:rPr lang="ko-KR" altLang="en-US" sz="1600" dirty="0">
                <a:ea typeface="맑은 고딕"/>
              </a:rPr>
              <a:t>가 영상의 </a:t>
            </a:r>
            <a:r>
              <a:rPr lang="en-US" altLang="ko-KR" sz="1600" dirty="0">
                <a:ea typeface="맑은 고딕"/>
              </a:rPr>
              <a:t>feature</a:t>
            </a:r>
            <a:r>
              <a:rPr lang="ko-KR" altLang="en-US" sz="1600" dirty="0">
                <a:ea typeface="맑은 고딕"/>
              </a:rPr>
              <a:t>를 잘 </a:t>
            </a:r>
            <a:r>
              <a:rPr lang="en-US" altLang="ko-KR" sz="1600" dirty="0">
                <a:ea typeface="맑은 고딕"/>
              </a:rPr>
              <a:t>extract</a:t>
            </a:r>
            <a:r>
              <a:rPr lang="ko-KR" altLang="en-US" sz="1600" dirty="0">
                <a:ea typeface="맑은 고딕"/>
              </a:rPr>
              <a:t>할 수 </a:t>
            </a:r>
            <a:r>
              <a:rPr lang="ko-KR" altLang="en-US" sz="1600" dirty="0" err="1">
                <a:ea typeface="맑은 고딕"/>
              </a:rPr>
              <a:t>있을만큼</a:t>
            </a:r>
            <a:r>
              <a:rPr lang="ko-KR" altLang="en-US" sz="1600" dirty="0">
                <a:ea typeface="맑은 고딕"/>
              </a:rPr>
              <a:t> 깊지 않아 생기는 문제라고 판단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모델 변경을 시도해봤다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ko-KR" sz="1600" dirty="0"/>
              <a:t>Deep Residual Learning for Image Recognition, </a:t>
            </a:r>
            <a:r>
              <a:rPr lang="en-US" altLang="ko-KR" sz="1600" dirty="0" err="1"/>
              <a:t>Kaiming</a:t>
            </a:r>
            <a:r>
              <a:rPr lang="en-US" altLang="ko-KR" sz="1600" dirty="0"/>
              <a:t> He </a:t>
            </a:r>
            <a:r>
              <a:rPr lang="ko-KR" altLang="en-US" sz="1600" dirty="0"/>
              <a:t>외 </a:t>
            </a:r>
            <a:r>
              <a:rPr lang="en-US" altLang="ko-KR" sz="1600" dirty="0"/>
              <a:t>2</a:t>
            </a:r>
            <a:r>
              <a:rPr lang="ko-KR" altLang="en-US" sz="1600" dirty="0"/>
              <a:t>인</a:t>
            </a:r>
            <a:r>
              <a:rPr lang="en-US" altLang="ko-KR" sz="1600" dirty="0"/>
              <a:t>, 2015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ResNet-50,101</a:t>
            </a:r>
            <a:r>
              <a:rPr lang="ko-KR" altLang="en-US" sz="1600" dirty="0"/>
              <a:t>을 알게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본 논문에서는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가 깊어질 때 발생하는 문제</a:t>
            </a:r>
            <a:r>
              <a:rPr lang="en-US" altLang="ko-KR" sz="1600" dirty="0"/>
              <a:t>(</a:t>
            </a:r>
            <a:r>
              <a:rPr lang="ko-KR" altLang="en-US" sz="1600" dirty="0">
                <a:ea typeface="맑은 고딕"/>
              </a:rPr>
              <a:t>가중치가 메모리를 차지하는 비중이 커짐</a:t>
            </a:r>
            <a:r>
              <a:rPr lang="en-US" altLang="ko-KR" sz="1600" dirty="0">
                <a:ea typeface="맑은 고딕"/>
              </a:rPr>
              <a:t>)</a:t>
            </a:r>
            <a:r>
              <a:rPr lang="ko-KR" altLang="en-US" sz="1600" dirty="0"/>
              <a:t>를 해결하기 위해 </a:t>
            </a:r>
            <a:r>
              <a:rPr lang="ko-KR" altLang="en-US" sz="1600" dirty="0" err="1">
                <a:ea typeface="맑은 고딕"/>
              </a:rPr>
              <a:t>kernel</a:t>
            </a:r>
            <a:r>
              <a:rPr lang="ko-KR" altLang="en-US" sz="1600" dirty="0">
                <a:ea typeface="맑은 고딕"/>
              </a:rPr>
              <a:t> </a:t>
            </a:r>
            <a:r>
              <a:rPr lang="ko-KR" altLang="en-US" sz="1600" dirty="0" err="1">
                <a:ea typeface="맑은 고딕"/>
              </a:rPr>
              <a:t>size와</a:t>
            </a:r>
            <a:r>
              <a:rPr lang="ko-KR" altLang="en-US" sz="1600" dirty="0">
                <a:ea typeface="맑은 고딕"/>
              </a:rPr>
              <a:t> 중간 </a:t>
            </a:r>
            <a:r>
              <a:rPr lang="ko-KR" altLang="en-US" sz="1600" dirty="0" err="1">
                <a:ea typeface="맑은 고딕"/>
              </a:rPr>
              <a:t>Covolutional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Layer의</a:t>
            </a:r>
            <a:r>
              <a:rPr lang="ko-KR" altLang="en-US" sz="1600" dirty="0">
                <a:ea typeface="맑은 고딕"/>
              </a:rPr>
              <a:t> 필터 수를 줄여 파라미터 수를 조절하는 </a:t>
            </a:r>
            <a:r>
              <a:rPr lang="ko-KR" altLang="en-US" sz="1600" dirty="0" err="1">
                <a:ea typeface="맑은 고딕"/>
              </a:rPr>
              <a:t>Bottle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Neck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Block를</a:t>
            </a:r>
            <a:r>
              <a:rPr lang="ko-KR" altLang="en-US" sz="1600" dirty="0">
                <a:ea typeface="맑은 고딕"/>
              </a:rPr>
              <a:t> 사용하였다</a:t>
            </a:r>
            <a:r>
              <a:rPr lang="en-US" altLang="ko-KR" sz="1600" dirty="0">
                <a:ea typeface="맑은 고딕"/>
              </a:rPr>
              <a:t>.</a:t>
            </a:r>
            <a:endParaRPr lang="en-US" altLang="ko-KR" sz="1600" b="1" dirty="0">
              <a:ea typeface="맑은 고딕"/>
            </a:endParaRPr>
          </a:p>
          <a:p>
            <a:pPr>
              <a:lnSpc>
                <a:spcPct val="114000"/>
              </a:lnSpc>
            </a:pPr>
            <a:r>
              <a:rPr lang="ko-KR" altLang="en-US" sz="1600" dirty="0">
                <a:ea typeface="맑은 고딕"/>
              </a:rPr>
              <a:t>그렇기에 우리는 본 방법을 사용하여 깊으면서도 최대한 </a:t>
            </a:r>
            <a:r>
              <a:rPr lang="en-US" altLang="ko-KR" sz="1600" dirty="0">
                <a:ea typeface="맑은 고딕"/>
              </a:rPr>
              <a:t>layer</a:t>
            </a:r>
            <a:r>
              <a:rPr lang="ko-KR" altLang="en-US" sz="1600" dirty="0">
                <a:ea typeface="맑은 고딕"/>
              </a:rPr>
              <a:t>의 깊이로 발생하는 문제가 적은 </a:t>
            </a:r>
            <a:r>
              <a:rPr lang="en-US" altLang="ko-KR" sz="1600" dirty="0">
                <a:ea typeface="맑은 고딕"/>
              </a:rPr>
              <a:t>ResNet-50</a:t>
            </a:r>
            <a:r>
              <a:rPr lang="ko-KR" altLang="en-US" sz="1600" dirty="0">
                <a:ea typeface="맑은 고딕"/>
              </a:rPr>
              <a:t>과 </a:t>
            </a:r>
            <a:r>
              <a:rPr lang="en-US" altLang="ko-KR" sz="1600" dirty="0">
                <a:ea typeface="맑은 고딕"/>
              </a:rPr>
              <a:t>ResNet-101</a:t>
            </a:r>
            <a:r>
              <a:rPr lang="ko-KR" altLang="en-US" sz="1600" dirty="0">
                <a:ea typeface="맑은 고딕"/>
              </a:rPr>
              <a:t>로 실험을 진행하게 되었다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7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59F08C7-ED02-902E-4358-5A1B2A99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72" y="5098094"/>
            <a:ext cx="2107972" cy="15809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446660-78B5-183C-2F69-046D78AE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pc="-185" dirty="0">
                <a:latin typeface="+mj-ea"/>
              </a:rPr>
              <a:t>[Mission #3] hyperparameter</a:t>
            </a:r>
            <a:r>
              <a:rPr lang="ko-KR" altLang="en-US" sz="3200" spc="-185" dirty="0">
                <a:latin typeface="+mj-ea"/>
              </a:rPr>
              <a:t> </a:t>
            </a:r>
            <a:r>
              <a:rPr lang="en-US" altLang="ko-KR" sz="3200" spc="-185" dirty="0">
                <a:latin typeface="+mj-ea"/>
              </a:rPr>
              <a:t>tuning; </a:t>
            </a:r>
            <a:br>
              <a:rPr lang="en-US" altLang="ko-KR" sz="3200" spc="-185" dirty="0">
                <a:latin typeface="+mj-ea"/>
              </a:rPr>
            </a:br>
            <a:r>
              <a:rPr lang="en-US" altLang="ko-KR" sz="2800" dirty="0"/>
              <a:t>101_test 01, 101_test 02, 101_test 03</a:t>
            </a:r>
            <a:endParaRPr lang="ko-KR" altLang="en-US" sz="3200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B56C89E-ED75-6017-072D-07F6819EA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863669"/>
              </p:ext>
            </p:extLst>
          </p:nvPr>
        </p:nvGraphicFramePr>
        <p:xfrm>
          <a:off x="96295" y="1653198"/>
          <a:ext cx="3402130" cy="460981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5898">
                  <a:extLst>
                    <a:ext uri="{9D8B030D-6E8A-4147-A177-3AD203B41FA5}">
                      <a16:colId xmlns:a16="http://schemas.microsoft.com/office/drawing/2014/main" val="672936198"/>
                    </a:ext>
                  </a:extLst>
                </a:gridCol>
                <a:gridCol w="882077">
                  <a:extLst>
                    <a:ext uri="{9D8B030D-6E8A-4147-A177-3AD203B41FA5}">
                      <a16:colId xmlns:a16="http://schemas.microsoft.com/office/drawing/2014/main" val="1406166131"/>
                    </a:ext>
                  </a:extLst>
                </a:gridCol>
                <a:gridCol w="408713">
                  <a:extLst>
                    <a:ext uri="{9D8B030D-6E8A-4147-A177-3AD203B41FA5}">
                      <a16:colId xmlns:a16="http://schemas.microsoft.com/office/drawing/2014/main" val="1966353228"/>
                    </a:ext>
                  </a:extLst>
                </a:gridCol>
                <a:gridCol w="473365">
                  <a:extLst>
                    <a:ext uri="{9D8B030D-6E8A-4147-A177-3AD203B41FA5}">
                      <a16:colId xmlns:a16="http://schemas.microsoft.com/office/drawing/2014/main" val="3416848354"/>
                    </a:ext>
                  </a:extLst>
                </a:gridCol>
                <a:gridCol w="882077">
                  <a:extLst>
                    <a:ext uri="{9D8B030D-6E8A-4147-A177-3AD203B41FA5}">
                      <a16:colId xmlns:a16="http://schemas.microsoft.com/office/drawing/2014/main" val="3945749198"/>
                    </a:ext>
                  </a:extLst>
                </a:gridCol>
              </a:tblGrid>
              <a:tr h="565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101_test 01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101_test 02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101_test 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608107"/>
                  </a:ext>
                </a:extLst>
              </a:tr>
              <a:tr h="942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Focal loss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Cross Entropy Loss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Focal 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7925"/>
                  </a:ext>
                </a:extLst>
              </a:tr>
              <a:tr h="942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ResNet101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312130"/>
                  </a:ext>
                </a:extLst>
              </a:tr>
              <a:tr h="942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Dataset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Random_augmented_dataset_v3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Random_augmented_dataset_v3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Random_augmented_dataset_v4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Random_augmented_dataset_v4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830327"/>
                  </a:ext>
                </a:extLst>
              </a:tr>
              <a:tr h="760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Batch size</a:t>
                      </a:r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734363"/>
                  </a:ext>
                </a:extLst>
              </a:tr>
              <a:tr h="45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LR</a:t>
                      </a:r>
                      <a:endParaRPr lang="ko-KR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10</a:t>
                      </a:r>
                      <a:r>
                        <a:rPr lang="ko-KR" altLang="en-US" sz="1200" dirty="0"/>
                        <a:t>처럼 </a:t>
                      </a:r>
                      <a:r>
                        <a:rPr lang="en-US" altLang="ko-KR" sz="1200" dirty="0"/>
                        <a:t>epoch</a:t>
                      </a:r>
                      <a:r>
                        <a:rPr lang="ko-KR" altLang="en-US" sz="1200" dirty="0"/>
                        <a:t>마다 </a:t>
                      </a:r>
                      <a:r>
                        <a:rPr lang="en-US" altLang="ko-KR" sz="1200" dirty="0" err="1"/>
                        <a:t>lr</a:t>
                      </a:r>
                      <a:r>
                        <a:rPr lang="ko-KR" altLang="en-US" sz="1200" dirty="0"/>
                        <a:t>를 다르게 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493459"/>
                  </a:ext>
                </a:extLst>
              </a:tr>
            </a:tbl>
          </a:graphicData>
        </a:graphic>
      </p:graphicFrame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76610DF9-9981-6EA4-5BA4-B46B20C018C5}"/>
              </a:ext>
            </a:extLst>
          </p:cNvPr>
          <p:cNvSpPr/>
          <p:nvPr/>
        </p:nvSpPr>
        <p:spPr>
          <a:xfrm>
            <a:off x="4092902" y="1365140"/>
            <a:ext cx="3056350" cy="1891430"/>
          </a:xfrm>
          <a:prstGeom prst="borderCallout2">
            <a:avLst>
              <a:gd name="adj1" fmla="val 75704"/>
              <a:gd name="adj2" fmla="val 1503"/>
              <a:gd name="adj3" fmla="val 94181"/>
              <a:gd name="adj4" fmla="val -11841"/>
              <a:gd name="adj5" fmla="val 98032"/>
              <a:gd name="adj6" fmla="val -491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VGG16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와 비교해 뛰어난 성능을 보여줄 것이라 예상했지만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en-US" altLang="ko-KR" sz="1200" dirty="0"/>
              <a:t>Deep Residual Learning for Image Recognition, </a:t>
            </a:r>
            <a:r>
              <a:rPr lang="en-US" altLang="ko-KR" sz="1200" dirty="0" err="1"/>
              <a:t>Kaiming</a:t>
            </a:r>
            <a:r>
              <a:rPr lang="en-US" altLang="ko-KR" sz="1200" dirty="0"/>
              <a:t> He </a:t>
            </a:r>
            <a:r>
              <a:rPr lang="ko-KR" altLang="en-US" sz="1200" dirty="0"/>
              <a:t>외 </a:t>
            </a:r>
            <a:r>
              <a:rPr lang="en-US" altLang="ko-KR" sz="1200" dirty="0"/>
              <a:t>2</a:t>
            </a:r>
            <a:r>
              <a:rPr lang="ko-KR" altLang="en-US" sz="1200" dirty="0"/>
              <a:t>인</a:t>
            </a:r>
            <a:r>
              <a:rPr lang="en-US" altLang="ko-KR" sz="1200" dirty="0"/>
              <a:t>, 2015</a:t>
            </a:r>
            <a:r>
              <a:rPr lang="ko-KR" altLang="en-US" sz="1200" dirty="0"/>
              <a:t>에 의거하여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), 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별로 결과가 좋지 못했다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따라서 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loss function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에서 문제가 있는지 확인하기 위해 다시 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Cross Entropy Loss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를 사용하도록 하겠다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.Loss function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에서 문제가 있는지 확인하기 위해 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focal loss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가 아닌 다시 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-apple-system"/>
              </a:rPr>
              <a:t>Cross Entropy Loss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-apple-system"/>
              </a:rPr>
              <a:t>를 사용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31972A-EBCD-8E75-82B3-28E307E4C0D0}"/>
              </a:ext>
            </a:extLst>
          </p:cNvPr>
          <p:cNvGrpSpPr/>
          <p:nvPr/>
        </p:nvGrpSpPr>
        <p:grpSpPr>
          <a:xfrm>
            <a:off x="7602918" y="1199135"/>
            <a:ext cx="4589082" cy="3898959"/>
            <a:chOff x="6645057" y="1361973"/>
            <a:chExt cx="5650158" cy="487236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094DA68-EADB-C737-D8AC-3DD65DC3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5057" y="1420266"/>
              <a:ext cx="2747355" cy="20605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E6F295-8544-371E-6E96-CBFA0AB9B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2412" y="1361973"/>
              <a:ext cx="2902803" cy="21771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56C88F-5739-4CA9-234A-4372741A58F4}"/>
                </a:ext>
              </a:extLst>
            </p:cNvPr>
            <p:cNvSpPr txBox="1"/>
            <p:nvPr/>
          </p:nvSpPr>
          <p:spPr>
            <a:xfrm>
              <a:off x="8770620" y="3480782"/>
              <a:ext cx="274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101_test 01 </a:t>
              </a:r>
              <a:r>
                <a:rPr lang="ko-KR" altLang="en-US" sz="1400" dirty="0"/>
                <a:t>결과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310888-2DD0-B213-EDC3-9CCEAB5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6580" y="4038182"/>
              <a:ext cx="2595372" cy="19465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838B30-9268-24E7-51B1-7AF82B56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94341" y="4038182"/>
              <a:ext cx="2498944" cy="187420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27DB1-4B0E-6E40-5BB7-4BD7D1402873}"/>
                </a:ext>
              </a:extLst>
            </p:cNvPr>
            <p:cNvSpPr txBox="1"/>
            <p:nvPr/>
          </p:nvSpPr>
          <p:spPr>
            <a:xfrm>
              <a:off x="8557260" y="5926557"/>
              <a:ext cx="274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101_test 02 </a:t>
              </a:r>
              <a:r>
                <a:rPr lang="ko-KR" altLang="en-US" sz="1400" dirty="0"/>
                <a:t>결과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EB7CCC-1D27-C128-E789-1A9639EA0888}"/>
              </a:ext>
            </a:extLst>
          </p:cNvPr>
          <p:cNvSpPr/>
          <p:nvPr/>
        </p:nvSpPr>
        <p:spPr>
          <a:xfrm>
            <a:off x="3557220" y="3484694"/>
            <a:ext cx="3969567" cy="3116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14000"/>
              </a:lnSpc>
            </a:pP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Cross Entropy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사용했지만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VGG16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보다 좋은 성능을 보이지 못함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 algn="ctr">
              <a:lnSpc>
                <a:spcPct val="114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101_test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03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에서는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focal loss 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사용 및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  <a:ea typeface="맑은 고딕"/>
              </a:rPr>
              <a:t>ResNet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  <a:ea typeface="맑은 고딕"/>
              </a:rPr>
              <a:t>이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  <a:ea typeface="맑은 고딕"/>
              </a:rPr>
              <a:t>imbalance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  <a:ea typeface="맑은 고딕"/>
              </a:rPr>
              <a:t>에 더 민감한 모델일 수 있다고 생각하여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  <a:ea typeface="맑은 고딕"/>
              </a:rPr>
              <a:t>, random_augmented_dataset_v4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  <a:ea typeface="맑은 고딕"/>
              </a:rPr>
              <a:t>로 시도했지만 결과는 좋지 못함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  <a:ea typeface="맑은 고딕"/>
            </a:endParaRPr>
          </a:p>
          <a:p>
            <a:pPr marL="285750" indent="-285750" algn="ctr">
              <a:lnSpc>
                <a:spcPct val="114000"/>
              </a:lnSpc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우리 데이터는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imbalance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가 심해서 가중치 편향을 줄일 수 있는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dropout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 방법의 유무로 인해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VGG16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  <a:ea typeface="맑은 고딕"/>
                <a:sym typeface="Wingdings" panose="05000000000000000000" pitchFamily="2" charset="2"/>
              </a:rPr>
              <a:t>이 더 우수했을 것이라고  결과를 분석함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  <a:ea typeface="맑은 고딕"/>
            </a:endParaRPr>
          </a:p>
          <a:p>
            <a:pPr marL="285750" indent="-285750" algn="ctr">
              <a:lnSpc>
                <a:spcPct val="114000"/>
              </a:lnSpc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결국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, VGG 16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 모델을 수정한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VGG 16_V2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를 시도함</a:t>
            </a:r>
            <a:endParaRPr lang="en-US" altLang="ko-KR" sz="1400" b="1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B98C92-DE27-4AF2-9596-D6B976BF0411}"/>
              </a:ext>
            </a:extLst>
          </p:cNvPr>
          <p:cNvSpPr/>
          <p:nvPr/>
        </p:nvSpPr>
        <p:spPr>
          <a:xfrm>
            <a:off x="1678488" y="2248422"/>
            <a:ext cx="920663" cy="97076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83DB41-02DE-B183-8703-18A4E64B0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8339" y="5128653"/>
            <a:ext cx="2012583" cy="15094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9A58E3-C6B4-EA8D-182F-24D431172BA2}"/>
              </a:ext>
            </a:extLst>
          </p:cNvPr>
          <p:cNvSpPr txBox="1"/>
          <p:nvPr/>
        </p:nvSpPr>
        <p:spPr>
          <a:xfrm>
            <a:off x="9258313" y="6562673"/>
            <a:ext cx="2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101_test 03 </a:t>
            </a:r>
            <a:r>
              <a:rPr lang="ko-KR" altLang="en-US" sz="1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78245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D8C110-55F6-0452-2E38-AE7A4B34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3182"/>
              </p:ext>
            </p:extLst>
          </p:nvPr>
        </p:nvGraphicFramePr>
        <p:xfrm>
          <a:off x="4422684" y="1505071"/>
          <a:ext cx="2435316" cy="26391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1996">
                  <a:extLst>
                    <a:ext uri="{9D8B030D-6E8A-4147-A177-3AD203B41FA5}">
                      <a16:colId xmlns:a16="http://schemas.microsoft.com/office/drawing/2014/main" val="2395344810"/>
                    </a:ext>
                  </a:extLst>
                </a:gridCol>
                <a:gridCol w="916660">
                  <a:extLst>
                    <a:ext uri="{9D8B030D-6E8A-4147-A177-3AD203B41FA5}">
                      <a16:colId xmlns:a16="http://schemas.microsoft.com/office/drawing/2014/main" val="1700238480"/>
                    </a:ext>
                  </a:extLst>
                </a:gridCol>
                <a:gridCol w="916660">
                  <a:extLst>
                    <a:ext uri="{9D8B030D-6E8A-4147-A177-3AD203B41FA5}">
                      <a16:colId xmlns:a16="http://schemas.microsoft.com/office/drawing/2014/main" val="3910186858"/>
                    </a:ext>
                  </a:extLst>
                </a:gridCol>
              </a:tblGrid>
              <a:tr h="325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</a:t>
                      </a:r>
                      <a:r>
                        <a:rPr lang="ko-KR" altLang="en-US" sz="12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80463"/>
                  </a:ext>
                </a:extLst>
              </a:tr>
              <a:tr h="575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VGG 16_V2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VGG 16_V2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058859"/>
                  </a:ext>
                </a:extLst>
              </a:tr>
              <a:tr h="575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Random_augmented_dataset_v3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Random_augmented_dataset_v5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7376"/>
                  </a:ext>
                </a:extLst>
              </a:tr>
              <a:tr h="3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662177"/>
                  </a:ext>
                </a:extLst>
              </a:tr>
              <a:tr h="326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LR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1e-6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026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6D568B2-E05C-C64B-48EF-DE46356CC167}"/>
              </a:ext>
            </a:extLst>
          </p:cNvPr>
          <p:cNvSpPr txBox="1"/>
          <p:nvPr/>
        </p:nvSpPr>
        <p:spPr>
          <a:xfrm>
            <a:off x="4938703" y="2564120"/>
            <a:ext cx="1919298" cy="748474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870A5D-57AF-8AD7-8783-C5CD2B11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spc="-185" dirty="0">
                <a:latin typeface="+mj-ea"/>
              </a:rPr>
              <a:t>[Mission #3] hyperparameter</a:t>
            </a:r>
            <a:r>
              <a:rPr lang="ko-KR" altLang="en-US" sz="4000" spc="-185" dirty="0">
                <a:latin typeface="+mj-ea"/>
              </a:rPr>
              <a:t> </a:t>
            </a:r>
            <a:r>
              <a:rPr lang="en-US" altLang="ko-KR" sz="4000" spc="-185" dirty="0">
                <a:latin typeface="+mj-ea"/>
              </a:rPr>
              <a:t>tuning; </a:t>
            </a:r>
            <a:br>
              <a:rPr lang="en-US" altLang="ko-KR" sz="4000" spc="-185" dirty="0">
                <a:latin typeface="+mj-ea"/>
              </a:rPr>
            </a:br>
            <a:r>
              <a:rPr lang="en-US" altLang="ko-KR" sz="3600" dirty="0"/>
              <a:t>VGG16_v2</a:t>
            </a:r>
            <a:r>
              <a:rPr lang="ko-KR" altLang="en-US" sz="3600" dirty="0"/>
              <a:t>의 </a:t>
            </a:r>
            <a:r>
              <a:rPr lang="en-US" altLang="ko-KR" sz="3600" dirty="0"/>
              <a:t>test 01,02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E2E96-AABC-1461-C826-4E5A0DFE6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3" r="2349"/>
          <a:stretch/>
        </p:blipFill>
        <p:spPr>
          <a:xfrm>
            <a:off x="275968" y="1581753"/>
            <a:ext cx="4032895" cy="2264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5BC9D-486F-37A8-263D-963B569F2BCB}"/>
              </a:ext>
            </a:extLst>
          </p:cNvPr>
          <p:cNvSpPr txBox="1"/>
          <p:nvPr/>
        </p:nvSpPr>
        <p:spPr>
          <a:xfrm>
            <a:off x="772417" y="3836474"/>
            <a:ext cx="416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VGG 16</a:t>
            </a:r>
            <a:r>
              <a:rPr lang="ko-KR" altLang="en-US" sz="1400" dirty="0"/>
              <a:t>을 수정한 </a:t>
            </a:r>
            <a:r>
              <a:rPr lang="en-US" altLang="ko-KR" sz="1400" dirty="0"/>
              <a:t>VGG16_V2</a:t>
            </a:r>
            <a:r>
              <a:rPr lang="ko-KR" altLang="en-US" sz="1400" dirty="0"/>
              <a:t>의 코드</a:t>
            </a:r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AE4A3486-0E6C-DA9D-A71C-5F671AFBD9BD}"/>
              </a:ext>
            </a:extLst>
          </p:cNvPr>
          <p:cNvSpPr/>
          <p:nvPr/>
        </p:nvSpPr>
        <p:spPr>
          <a:xfrm>
            <a:off x="275968" y="4306598"/>
            <a:ext cx="3791621" cy="2312154"/>
          </a:xfrm>
          <a:prstGeom prst="borderCallout2">
            <a:avLst>
              <a:gd name="adj1" fmla="val 1389"/>
              <a:gd name="adj2" fmla="val 1532"/>
              <a:gd name="adj3" fmla="val -22063"/>
              <a:gd name="adj4" fmla="val -4323"/>
              <a:gd name="adj5" fmla="val -43849"/>
              <a:gd name="adj6" fmla="val -1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1400" dirty="0"/>
              <a:t>Introduction to Neural Networks in Java (Jeff Heaton)</a:t>
            </a:r>
            <a:r>
              <a:rPr lang="ko-KR" altLang="en-US" sz="1400" dirty="0"/>
              <a:t>라는 서적에서 </a:t>
            </a:r>
            <a:r>
              <a:rPr lang="en-US" altLang="ko-KR" sz="1400" dirty="0"/>
              <a:t>‘hidden</a:t>
            </a:r>
            <a:r>
              <a:rPr lang="ko-KR" altLang="en-US" sz="1400" dirty="0"/>
              <a:t> </a:t>
            </a:r>
            <a:r>
              <a:rPr lang="en-US" altLang="ko-KR" sz="1400" dirty="0"/>
              <a:t>layer</a:t>
            </a:r>
            <a:r>
              <a:rPr lang="ko-KR" altLang="en-US" sz="1400" dirty="0"/>
              <a:t>의 이상적 사이즈는 </a:t>
            </a:r>
            <a:r>
              <a:rPr lang="en-US" altLang="ko-KR" sz="1400" dirty="0"/>
              <a:t>input</a:t>
            </a:r>
            <a:r>
              <a:rPr lang="ko-KR" altLang="en-US" sz="1400" dirty="0"/>
              <a:t>의 사이즈와 </a:t>
            </a:r>
            <a:r>
              <a:rPr lang="en-US" altLang="ko-KR" sz="1400" dirty="0"/>
              <a:t>output layer </a:t>
            </a:r>
            <a:r>
              <a:rPr lang="ko-KR" altLang="en-US" sz="1400" dirty="0"/>
              <a:t>사이즈 사이에서 결정된다</a:t>
            </a:r>
            <a:r>
              <a:rPr lang="en-US" altLang="ko-KR" sz="1400" dirty="0"/>
              <a:t>’</a:t>
            </a:r>
            <a:r>
              <a:rPr lang="ko-KR" altLang="en-US" sz="1400" dirty="0"/>
              <a:t>라고 말한 것을 참고하여 </a:t>
            </a:r>
            <a:r>
              <a:rPr lang="en-US" altLang="ko-KR" sz="1400" dirty="0"/>
              <a:t>1000</a:t>
            </a:r>
            <a:r>
              <a:rPr lang="ko-KR" altLang="en-US" sz="1400" dirty="0"/>
              <a:t>개의 클래스를 구분하도록 설계된 원래 모델</a:t>
            </a:r>
            <a:r>
              <a:rPr lang="en-US" altLang="ko-KR" sz="1400" dirty="0"/>
              <a:t>(VGG 16)</a:t>
            </a:r>
            <a:r>
              <a:rPr lang="ko-KR" altLang="en-US" sz="1400" dirty="0"/>
              <a:t>을 출력단이 </a:t>
            </a:r>
            <a:r>
              <a:rPr lang="en-US" altLang="ko-KR" sz="1400" dirty="0"/>
              <a:t>20</a:t>
            </a:r>
            <a:r>
              <a:rPr lang="ko-KR" altLang="en-US" sz="1400" dirty="0"/>
              <a:t>개만 필요한 우리 데이터에 적합하게 하기 위해 위와 같이 </a:t>
            </a:r>
            <a:r>
              <a:rPr lang="en-US" altLang="ko-KR" sz="1400" dirty="0"/>
              <a:t>VGG16 </a:t>
            </a:r>
            <a:r>
              <a:rPr lang="ko-KR" altLang="en-US" sz="1400" dirty="0"/>
              <a:t>마지막단의 </a:t>
            </a:r>
            <a:r>
              <a:rPr lang="en-US" altLang="ko-KR" sz="1400" dirty="0"/>
              <a:t>fully connected layer</a:t>
            </a:r>
            <a:r>
              <a:rPr lang="ko-KR" altLang="en-US" sz="1400" dirty="0"/>
              <a:t>를 수정했다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E3BAC1-09A5-45B5-1C4E-49F9AA2E4EBC}"/>
              </a:ext>
            </a:extLst>
          </p:cNvPr>
          <p:cNvGrpSpPr/>
          <p:nvPr/>
        </p:nvGrpSpPr>
        <p:grpSpPr>
          <a:xfrm>
            <a:off x="4204360" y="4287349"/>
            <a:ext cx="4362982" cy="1919066"/>
            <a:chOff x="4308863" y="4435237"/>
            <a:chExt cx="4362982" cy="19190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82F289-9420-9B37-073D-F0DE1BAA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863" y="4494028"/>
              <a:ext cx="2142297" cy="16067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A27B23A-98B8-36FE-569B-F8983691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1160" y="4435237"/>
              <a:ext cx="2220685" cy="16655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DF2D90-78C9-9826-746D-A01A31EE29EC}"/>
                </a:ext>
              </a:extLst>
            </p:cNvPr>
            <p:cNvSpPr txBox="1"/>
            <p:nvPr/>
          </p:nvSpPr>
          <p:spPr>
            <a:xfrm>
              <a:off x="5545182" y="6077304"/>
              <a:ext cx="2625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VGG16_V2 test 01 </a:t>
              </a:r>
              <a:r>
                <a:rPr lang="ko-KR" altLang="en-US" sz="1200" dirty="0"/>
                <a:t>결과</a:t>
              </a:r>
            </a:p>
          </p:txBody>
        </p:sp>
      </p:grp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EC6C521A-4250-02DD-CAD8-7C80D0A84B11}"/>
              </a:ext>
            </a:extLst>
          </p:cNvPr>
          <p:cNvSpPr/>
          <p:nvPr/>
        </p:nvSpPr>
        <p:spPr>
          <a:xfrm>
            <a:off x="6955971" y="3322053"/>
            <a:ext cx="2220686" cy="893747"/>
          </a:xfrm>
          <a:prstGeom prst="borderCallout2">
            <a:avLst>
              <a:gd name="adj1" fmla="val 53835"/>
              <a:gd name="adj2" fmla="val -653"/>
              <a:gd name="adj3" fmla="val 58847"/>
              <a:gd name="adj4" fmla="val -15387"/>
              <a:gd name="adj5" fmla="val 2873"/>
              <a:gd name="adj6" fmla="val -354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앞서 데이터셋 설명에도 나와 있듯이 우리 데이터의 특성</a:t>
            </a:r>
            <a:r>
              <a:rPr lang="en-US" altLang="ko-KR" sz="1050" dirty="0"/>
              <a:t>, </a:t>
            </a:r>
            <a:r>
              <a:rPr lang="ko-KR" altLang="en-US" sz="1050" dirty="0"/>
              <a:t>이미지 데이터 분류 모델의 특성을 고려하여 데이터 분포 문제를 다르게 해결해 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6AFB30-7E07-5E05-1C19-543244FC72B1}"/>
              </a:ext>
            </a:extLst>
          </p:cNvPr>
          <p:cNvSpPr/>
          <p:nvPr/>
        </p:nvSpPr>
        <p:spPr>
          <a:xfrm>
            <a:off x="5127023" y="1916482"/>
            <a:ext cx="1643295" cy="61186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굽은 이중선 13">
            <a:extLst>
              <a:ext uri="{FF2B5EF4-FFF2-40B4-BE49-F238E27FC236}">
                <a16:creationId xmlns:a16="http://schemas.microsoft.com/office/drawing/2014/main" id="{773C1183-457D-5590-C205-96A29DCC326A}"/>
              </a:ext>
            </a:extLst>
          </p:cNvPr>
          <p:cNvSpPr/>
          <p:nvPr/>
        </p:nvSpPr>
        <p:spPr>
          <a:xfrm>
            <a:off x="7106665" y="1931958"/>
            <a:ext cx="2069992" cy="1334530"/>
          </a:xfrm>
          <a:prstGeom prst="borderCallout3">
            <a:avLst>
              <a:gd name="adj1" fmla="val 19219"/>
              <a:gd name="adj2" fmla="val 2802"/>
              <a:gd name="adj3" fmla="val 18750"/>
              <a:gd name="adj4" fmla="val -16667"/>
              <a:gd name="adj5" fmla="val 20077"/>
              <a:gd name="adj6" fmla="val -9141"/>
              <a:gd name="adj7" fmla="val 14993"/>
              <a:gd name="adj8" fmla="val 124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P18 </a:t>
            </a:r>
            <a:r>
              <a:rPr lang="ko-KR" altLang="en-US" sz="1100" dirty="0"/>
              <a:t>슬라이드에 언급한 것과 같이 앞선 실험들을 통한 결과 분석 및 </a:t>
            </a:r>
            <a:r>
              <a:rPr lang="ko-KR" altLang="en-US" sz="1100" spc="-185" dirty="0">
                <a:latin typeface="+mj-ea"/>
              </a:rPr>
              <a:t> </a:t>
            </a:r>
            <a:r>
              <a:rPr lang="en-US" altLang="ko-KR" sz="1100" dirty="0"/>
              <a:t>Transfer Learning for Illustration Classification, Manuel Lagunas</a:t>
            </a:r>
            <a:r>
              <a:rPr lang="ko-KR" altLang="en-US" sz="1100" dirty="0"/>
              <a:t>외 </a:t>
            </a:r>
            <a:r>
              <a:rPr lang="en-US" altLang="ko-KR" sz="1100" dirty="0"/>
              <a:t>1</a:t>
            </a:r>
            <a:r>
              <a:rPr lang="ko-KR" altLang="en-US" sz="1100" dirty="0"/>
              <a:t>인</a:t>
            </a:r>
            <a:r>
              <a:rPr lang="en-US" altLang="ko-KR" sz="1100" dirty="0"/>
              <a:t>, 2018 </a:t>
            </a:r>
            <a:r>
              <a:rPr lang="ko-KR" altLang="en-US" sz="1100" dirty="0"/>
              <a:t>를 참고하여 </a:t>
            </a:r>
            <a:r>
              <a:rPr lang="en-US" altLang="ko-KR" sz="1100" dirty="0"/>
              <a:t>VGG 16 </a:t>
            </a:r>
            <a:r>
              <a:rPr lang="ko-KR" altLang="en-US" sz="1100" dirty="0"/>
              <a:t>모델을 수정한 </a:t>
            </a:r>
            <a:r>
              <a:rPr lang="en-US" altLang="ko-KR" sz="1100" dirty="0"/>
              <a:t>VGG 16_V2</a:t>
            </a:r>
            <a:r>
              <a:rPr lang="ko-KR" altLang="en-US" sz="1100" dirty="0"/>
              <a:t>를 시도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47A121-C54A-2550-89C9-F97C995CD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63" y="3862251"/>
            <a:ext cx="2629637" cy="19722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CC95DB-F849-1547-4CC3-E2419AD0B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23" y="1853781"/>
            <a:ext cx="2435316" cy="18264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0530E7-399C-DBDA-6D72-B70864DDFFB7}"/>
              </a:ext>
            </a:extLst>
          </p:cNvPr>
          <p:cNvSpPr txBox="1"/>
          <p:nvPr/>
        </p:nvSpPr>
        <p:spPr>
          <a:xfrm>
            <a:off x="10004301" y="1712013"/>
            <a:ext cx="2090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VGG16_V2 test 02 </a:t>
            </a:r>
            <a:r>
              <a:rPr lang="ko-KR" altLang="en-US" sz="11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6286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24224" y="424000"/>
            <a:ext cx="11828448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[</a:t>
            </a:r>
            <a:r>
              <a:rPr lang="en-US" altLang="ko-KR" spc="-185" dirty="0">
                <a:latin typeface="+mj-ea"/>
              </a:rPr>
              <a:t>M</a:t>
            </a:r>
            <a:r>
              <a:rPr lang="en-US" altLang="ko-KR" sz="4000" spc="-185" dirty="0">
                <a:latin typeface="+mj-ea"/>
              </a:rPr>
              <a:t>ission #1] </a:t>
            </a:r>
            <a:r>
              <a:rPr lang="en-US" altLang="ko-KR" sz="3200" spc="-185" dirty="0">
                <a:latin typeface="+mj-ea"/>
              </a:rPr>
              <a:t>01. EDA_</a:t>
            </a:r>
            <a:r>
              <a:rPr lang="ko-KR" altLang="en-US" sz="3200" spc="-185" dirty="0">
                <a:latin typeface="+mj-ea"/>
              </a:rPr>
              <a:t>폴더 별 데이터 수 </a:t>
            </a:r>
            <a:r>
              <a:rPr lang="en-US" altLang="ko-KR" sz="3200" spc="-185" dirty="0">
                <a:latin typeface="+mj-ea"/>
              </a:rPr>
              <a:t>/ 02. </a:t>
            </a:r>
            <a:r>
              <a:rPr lang="ko-KR" altLang="en-US" sz="3200" spc="-185" dirty="0">
                <a:latin typeface="+mj-ea"/>
              </a:rPr>
              <a:t>해상도 별 데이터 수 </a:t>
            </a:r>
            <a:endParaRPr lang="ko-KR" altLang="en-US" sz="4000" spc="-185" dirty="0">
              <a:latin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82448" y="1589388"/>
            <a:ext cx="6214584" cy="2471336"/>
            <a:chOff x="5689085" y="1747555"/>
            <a:chExt cx="5934346" cy="3735553"/>
          </a:xfrm>
        </p:grpSpPr>
        <p:sp>
          <p:nvSpPr>
            <p:cNvPr id="8" name="직사각형 7"/>
            <p:cNvSpPr/>
            <p:nvPr/>
          </p:nvSpPr>
          <p:spPr>
            <a:xfrm>
              <a:off x="5689085" y="1747555"/>
              <a:ext cx="5934346" cy="3735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7" name="제목 38"/>
            <p:cNvSpPr txBox="1">
              <a:spLocks/>
            </p:cNvSpPr>
            <p:nvPr/>
          </p:nvSpPr>
          <p:spPr>
            <a:xfrm>
              <a:off x="5844566" y="1900566"/>
              <a:ext cx="5616830" cy="2910807"/>
            </a:xfrm>
            <a:prstGeom prst="rect">
              <a:avLst/>
            </a:prstGeom>
          </p:spPr>
          <p:txBody>
            <a:bodyPr vert="horz" lIns="112542" tIns="56271" rIns="112542" bIns="56271" rtlCol="0" anchor="t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latin typeface="+mn-ea"/>
                  <a:ea typeface="+mn-ea"/>
                </a:rPr>
                <a:t>Bar plot</a:t>
              </a:r>
              <a:r>
                <a:rPr lang="ko-KR" altLang="en-US" sz="1500" dirty="0">
                  <a:latin typeface="+mn-ea"/>
                  <a:ea typeface="+mn-ea"/>
                </a:rPr>
                <a:t>을 사용하여 결과값</a:t>
              </a:r>
              <a:r>
                <a:rPr lang="en-US" altLang="ko-KR" sz="1500" dirty="0">
                  <a:latin typeface="+mn-ea"/>
                  <a:ea typeface="+mn-ea"/>
                </a:rPr>
                <a:t> </a:t>
              </a:r>
              <a:r>
                <a:rPr lang="ko-KR" altLang="en-US" sz="1500" dirty="0">
                  <a:latin typeface="+mn-ea"/>
                  <a:ea typeface="+mn-ea"/>
                </a:rPr>
                <a:t>출력</a:t>
              </a:r>
              <a:r>
                <a:rPr lang="en-US" altLang="ko-KR" sz="1500" dirty="0">
                  <a:latin typeface="+mn-ea"/>
                  <a:ea typeface="+mn-ea"/>
                </a:rPr>
                <a:t> 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1500" dirty="0">
                  <a:latin typeface="+mn-ea"/>
                </a:rPr>
                <a:t>→ </a:t>
              </a:r>
              <a:r>
                <a:rPr lang="ko-KR" altLang="en-US" sz="1500" dirty="0">
                  <a:latin typeface="+mn-ea"/>
                  <a:ea typeface="+mn-ea"/>
                </a:rPr>
                <a:t>클래스 별로 데이터 개수의 불균형 존재</a:t>
              </a:r>
              <a:endParaRPr lang="en-US" altLang="ko-KR" sz="1500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500" dirty="0">
                  <a:latin typeface="+mn-ea"/>
                  <a:ea typeface="+mn-ea"/>
                </a:rPr>
                <a:t>각 클래스 별로 데이터의 개수를 정확히 파악하고</a:t>
              </a:r>
              <a:r>
                <a:rPr lang="en-US" altLang="ko-KR" sz="1500" dirty="0">
                  <a:latin typeface="+mn-ea"/>
                  <a:ea typeface="+mn-ea"/>
                </a:rPr>
                <a:t>,</a:t>
              </a:r>
              <a:r>
                <a:rPr lang="ko-KR" altLang="en-US" sz="1500" dirty="0">
                  <a:latin typeface="+mn-ea"/>
                  <a:ea typeface="+mn-ea"/>
                </a:rPr>
                <a:t> 데이터 개수가 크게 차이 날 경우 조정이 필요하기 때문에 진행함</a:t>
              </a:r>
              <a:r>
                <a:rPr lang="en-US" altLang="ko-KR" sz="1500" dirty="0"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500" dirty="0">
                  <a:latin typeface="+mn-ea"/>
                  <a:ea typeface="+mn-ea"/>
                </a:rPr>
                <a:t>클래스 별로 차이가 많이 나면 </a:t>
              </a:r>
              <a:r>
                <a:rPr lang="en-US" altLang="ko-KR" sz="1500" dirty="0">
                  <a:latin typeface="+mn-ea"/>
                  <a:ea typeface="+mn-ea"/>
                </a:rPr>
                <a:t>(</a:t>
              </a:r>
              <a:r>
                <a:rPr lang="en-US" altLang="ko-KR" sz="1500" dirty="0">
                  <a:latin typeface="+mn-ea"/>
                </a:rPr>
                <a:t>Data Imbalance</a:t>
              </a:r>
              <a:r>
                <a:rPr lang="en-US" altLang="ko-KR" sz="1500" dirty="0">
                  <a:latin typeface="+mn-ea"/>
                  <a:ea typeface="+mn-ea"/>
                </a:rPr>
                <a:t>)</a:t>
              </a:r>
              <a:r>
                <a:rPr lang="ko-KR" altLang="en-US" sz="1500" dirty="0">
                  <a:latin typeface="+mn-ea"/>
                  <a:ea typeface="+mn-ea"/>
                </a:rPr>
                <a:t> </a:t>
              </a:r>
              <a:r>
                <a:rPr lang="en-US" altLang="ko-KR" sz="1500" dirty="0">
                  <a:latin typeface="+mn-ea"/>
                </a:rPr>
                <a:t>F1 score </a:t>
              </a:r>
              <a:r>
                <a:rPr lang="ko-KR" altLang="en-US" sz="1500" dirty="0">
                  <a:latin typeface="+mn-ea"/>
                  <a:ea typeface="+mn-ea"/>
                </a:rPr>
                <a:t>평균값을 떨어트리기 때문에 데이터 개수가 적은 클래스를 늘림</a:t>
              </a:r>
              <a:r>
                <a:rPr lang="en-US" altLang="ko-KR" sz="1500" dirty="0"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1500" dirty="0">
                  <a:latin typeface="+mn-ea"/>
                </a:rPr>
                <a:t>→ </a:t>
              </a:r>
              <a:r>
                <a:rPr lang="en-US" altLang="ko-KR" sz="1500" u="sng" dirty="0">
                  <a:latin typeface="+mn-ea"/>
                </a:rPr>
                <a:t>Data Imbalance</a:t>
              </a:r>
              <a:r>
                <a:rPr lang="ko-KR" altLang="en-US" sz="1500" u="sng" dirty="0">
                  <a:latin typeface="+mn-ea"/>
                </a:rPr>
                <a:t>의 문제점을 </a:t>
              </a:r>
              <a:r>
                <a:rPr lang="ko-KR" altLang="en-US" sz="1500" u="sng" dirty="0" err="1">
                  <a:latin typeface="+mn-ea"/>
                </a:rPr>
                <a:t>해결해야함</a:t>
              </a:r>
              <a:r>
                <a:rPr lang="en-US" altLang="ko-KR" sz="1500" u="sng" dirty="0">
                  <a:latin typeface="+mn-ea"/>
                </a:rPr>
                <a:t>.</a:t>
              </a:r>
              <a:r>
                <a:rPr lang="en-US" altLang="ko-KR" sz="1500" dirty="0">
                  <a:latin typeface="+mn-ea"/>
                </a:rPr>
                <a:t> </a:t>
              </a:r>
            </a:p>
            <a:p>
              <a:pPr>
                <a:lnSpc>
                  <a:spcPct val="100000"/>
                </a:lnSpc>
                <a:defRPr/>
              </a:pPr>
              <a:endParaRPr lang="en-US" altLang="ko-KR" sz="1500" u="sng" spc="-185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defRPr/>
              </a:pPr>
              <a:endParaRPr lang="ko-KR" altLang="en-US" sz="1500" spc="-185" dirty="0">
                <a:latin typeface="+mn-ea"/>
                <a:ea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9022" y="1588957"/>
            <a:ext cx="4883738" cy="2471767"/>
            <a:chOff x="564163" y="1747555"/>
            <a:chExt cx="4746391" cy="37355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2785" t="2716" r="2533" b="2616"/>
            <a:stretch/>
          </p:blipFill>
          <p:spPr>
            <a:xfrm>
              <a:off x="564164" y="2205010"/>
              <a:ext cx="4746390" cy="32780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64163" y="1747555"/>
              <a:ext cx="4746390" cy="46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[ CLASS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별 데이터의 개수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]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9022" y="4151006"/>
            <a:ext cx="4883737" cy="2387445"/>
            <a:chOff x="363552" y="2895826"/>
            <a:chExt cx="7045928" cy="340493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552" y="3429000"/>
              <a:ext cx="7045928" cy="287176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63552" y="2895826"/>
              <a:ext cx="7045928" cy="539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[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해상도별 데이터의 개수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]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82447" y="4161952"/>
            <a:ext cx="6214585" cy="2376499"/>
            <a:chOff x="6749273" y="4847303"/>
            <a:chExt cx="4488402" cy="2249214"/>
          </a:xfrm>
        </p:grpSpPr>
        <p:sp>
          <p:nvSpPr>
            <p:cNvPr id="15" name="직사각형 14"/>
            <p:cNvSpPr/>
            <p:nvPr/>
          </p:nvSpPr>
          <p:spPr>
            <a:xfrm>
              <a:off x="6749273" y="4847303"/>
              <a:ext cx="4488402" cy="2249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제목 38"/>
            <p:cNvSpPr txBox="1">
              <a:spLocks/>
            </p:cNvSpPr>
            <p:nvPr/>
          </p:nvSpPr>
          <p:spPr>
            <a:xfrm>
              <a:off x="6749273" y="4887535"/>
              <a:ext cx="4483445" cy="2208982"/>
            </a:xfrm>
            <a:prstGeom prst="rect">
              <a:avLst/>
            </a:prstGeom>
          </p:spPr>
          <p:txBody>
            <a:bodyPr vert="horz" lIns="112542" tIns="56271" rIns="112542" bIns="56271" rtlCol="0" anchor="t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500" spc="-100" dirty="0">
                  <a:latin typeface="+mn-ea"/>
                  <a:ea typeface="+mn-ea"/>
                </a:rPr>
                <a:t>크기가 다 다를 경우 </a:t>
              </a:r>
              <a:r>
                <a:rPr lang="en-US" altLang="ko-KR" sz="1500" spc="-100" dirty="0">
                  <a:latin typeface="+mn-ea"/>
                  <a:ea typeface="+mn-ea"/>
                </a:rPr>
                <a:t>resize</a:t>
              </a:r>
              <a:r>
                <a:rPr lang="ko-KR" altLang="en-US" sz="1500" spc="-100" dirty="0">
                  <a:latin typeface="+mn-ea"/>
                  <a:ea typeface="+mn-ea"/>
                </a:rPr>
                <a:t>가 필요하기 때문에 각 데이터 별로 크기를 </a:t>
              </a:r>
              <a:endParaRPr lang="en-US" altLang="ko-KR" sz="1500" spc="-100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1500" spc="-100" dirty="0">
                  <a:latin typeface="+mn-ea"/>
                  <a:ea typeface="+mn-ea"/>
                </a:rPr>
                <a:t>      </a:t>
              </a:r>
              <a:r>
                <a:rPr lang="ko-KR" altLang="en-US" sz="1500" spc="-100" dirty="0">
                  <a:latin typeface="+mn-ea"/>
                  <a:ea typeface="+mn-ea"/>
                </a:rPr>
                <a:t>알아봄</a:t>
              </a:r>
              <a:r>
                <a:rPr lang="en-US" altLang="ko-KR" sz="1500" spc="-100" dirty="0">
                  <a:latin typeface="+mn-ea"/>
                  <a:ea typeface="+mn-ea"/>
                </a:rPr>
                <a:t>.</a:t>
              </a: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endParaRPr lang="en-US" altLang="ko-KR" sz="1500" spc="-100" dirty="0">
                <a:latin typeface="+mn-ea"/>
                <a:ea typeface="+mn-ea"/>
              </a:endParaRP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spc="-100" dirty="0">
                  <a:latin typeface="+mn-ea"/>
                  <a:ea typeface="+mn-ea"/>
                </a:rPr>
                <a:t>Heatmap</a:t>
              </a:r>
              <a:r>
                <a:rPr lang="ko-KR" altLang="en-US" sz="1500" spc="-100" dirty="0">
                  <a:latin typeface="+mn-ea"/>
                  <a:ea typeface="+mn-ea"/>
                </a:rPr>
                <a:t>을 이용하여 결과값 출력</a:t>
              </a:r>
              <a:r>
                <a:rPr lang="en-US" altLang="ko-KR" sz="1500" spc="-100" dirty="0">
                  <a:latin typeface="+mn-ea"/>
                </a:rPr>
                <a:t> 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1500" spc="-100" dirty="0">
                  <a:latin typeface="+mn-ea"/>
                </a:rPr>
                <a:t>→ </a:t>
              </a:r>
              <a:r>
                <a:rPr lang="ko-KR" altLang="en-US" sz="1500" spc="-100" dirty="0">
                  <a:latin typeface="+mn-ea"/>
                </a:rPr>
                <a:t>각 데이터마다 사진크기가 다름</a:t>
              </a:r>
              <a:endParaRPr lang="en-US" altLang="ko-KR" sz="1500" spc="-100" dirty="0">
                <a:latin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00" dirty="0">
                <a:latin typeface="+mn-ea"/>
                <a:ea typeface="+mn-ea"/>
              </a:endParaRP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500" spc="-100" dirty="0">
                  <a:latin typeface="+mn-ea"/>
                  <a:ea typeface="+mn-ea"/>
                </a:rPr>
                <a:t>이후에 </a:t>
              </a:r>
              <a:r>
                <a:rPr lang="en-US" altLang="ko-KR" sz="1500" spc="-100" dirty="0">
                  <a:latin typeface="+mn-ea"/>
                  <a:ea typeface="+mn-ea"/>
                </a:rPr>
                <a:t>resize</a:t>
              </a:r>
              <a:r>
                <a:rPr lang="ko-KR" altLang="en-US" sz="1500" spc="-100" dirty="0">
                  <a:latin typeface="+mn-ea"/>
                  <a:ea typeface="+mn-ea"/>
                </a:rPr>
                <a:t>를 </a:t>
              </a:r>
              <a:r>
                <a:rPr lang="en-US" altLang="ko-KR" sz="1500" spc="-100" dirty="0">
                  <a:latin typeface="+mn-ea"/>
                  <a:ea typeface="+mn-ea"/>
                </a:rPr>
                <a:t>3x224x224</a:t>
              </a:r>
              <a:r>
                <a:rPr lang="ko-KR" altLang="en-US" sz="1500" spc="-100" dirty="0">
                  <a:latin typeface="+mn-ea"/>
                  <a:ea typeface="+mn-ea"/>
                </a:rPr>
                <a:t>로 설정</a:t>
              </a:r>
              <a:r>
                <a:rPr lang="en-US" altLang="ko-KR" sz="1500" spc="-100" dirty="0">
                  <a:latin typeface="+mn-ea"/>
                  <a:ea typeface="+mn-ea"/>
                </a:rPr>
                <a:t> 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1500" spc="-100" dirty="0">
                  <a:latin typeface="+mn-ea"/>
                </a:rPr>
                <a:t>→ </a:t>
              </a:r>
              <a:r>
                <a:rPr lang="ko-KR" altLang="en-US" sz="1500" spc="-100" dirty="0">
                  <a:latin typeface="+mn-ea"/>
                </a:rPr>
                <a:t>이미지들의 사이즈가 다 다르기 때문에 </a:t>
              </a:r>
              <a:r>
                <a:rPr lang="en-US" altLang="ko-KR" sz="1500" spc="-100" dirty="0"/>
                <a:t>Neural Network </a:t>
              </a:r>
              <a:r>
                <a:rPr lang="ko-KR" altLang="en-US" sz="1500" spc="-100" dirty="0">
                  <a:latin typeface="+mn-ea"/>
                </a:rPr>
                <a:t>에 넣으려면 이미지 크기를 통일해야 함</a:t>
              </a:r>
              <a:endParaRPr lang="en-US" altLang="ko-KR" sz="1500" spc="-100" dirty="0">
                <a:latin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00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defRPr/>
              </a:pPr>
              <a:endParaRPr lang="en-US" altLang="ko-KR" sz="1500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500" spc="-185" dirty="0">
                <a:latin typeface="+mn-ea"/>
                <a:ea typeface="+mn-ea"/>
              </a:endParaRPr>
            </a:p>
            <a:p>
              <a:pPr>
                <a:defRPr/>
              </a:pPr>
              <a:endParaRPr lang="ko-KR" altLang="en-US" sz="1500" spc="-185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67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72E4C-93BA-60DF-0623-6315EEF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pc="-185" dirty="0">
                <a:latin typeface="+mj-ea"/>
              </a:rPr>
              <a:t>[Mission #3] </a:t>
            </a:r>
            <a:r>
              <a:rPr lang="ko-KR" altLang="en-US" sz="4000" spc="-185" dirty="0">
                <a:latin typeface="+mj-ea"/>
              </a:rPr>
              <a:t>결과 및 전체 결과 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28F30-8608-E388-F522-566EB25E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697769"/>
            <a:ext cx="2703788" cy="44838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/>
              <a:t>실험 과정</a:t>
            </a:r>
            <a:r>
              <a:rPr lang="en-US" altLang="ko-KR" sz="1500" dirty="0"/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/>
              <a:t>모델의 구조와 알려진 성능을 고려하여 실험에 사용할 모델을 선정</a:t>
            </a:r>
            <a:r>
              <a:rPr lang="en-US" altLang="ko-KR" sz="1500" dirty="0"/>
              <a:t>(</a:t>
            </a:r>
            <a:r>
              <a:rPr lang="ko-KR" altLang="en-US" sz="1500" dirty="0"/>
              <a:t>계획</a:t>
            </a:r>
            <a:r>
              <a:rPr lang="en-US" altLang="ko-KR" sz="1500" dirty="0"/>
              <a:t>)</a:t>
            </a:r>
            <a:r>
              <a:rPr lang="ko-KR" altLang="en-US" sz="1500" dirty="0"/>
              <a:t>하고 실험을 통해 최적의 모델을 찾아냄</a:t>
            </a:r>
            <a:endParaRPr lang="en-US" altLang="ko-KR" sz="1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ym typeface="Wingdings" panose="05000000000000000000" pitchFamily="2" charset="2"/>
              </a:rPr>
              <a:t>동일한 데이터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모델 조건 속에서 영상 처리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신경망 네트워크 구조에 따라</a:t>
            </a:r>
            <a:r>
              <a:rPr lang="en-US" altLang="ko-KR" sz="1500" dirty="0">
                <a:sym typeface="Wingdings" panose="05000000000000000000" pitchFamily="2" charset="2"/>
              </a:rPr>
              <a:t>parameter </a:t>
            </a:r>
            <a:r>
              <a:rPr lang="ko-KR" altLang="en-US" sz="1500" dirty="0">
                <a:sym typeface="Wingdings" panose="05000000000000000000" pitchFamily="2" charset="2"/>
              </a:rPr>
              <a:t>의 값을 계획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결과 분석을 통한 </a:t>
            </a:r>
            <a:r>
              <a:rPr lang="en-US" altLang="ko-KR" sz="1500" dirty="0">
                <a:sym typeface="Wingdings" panose="05000000000000000000" pitchFamily="2" charset="2"/>
              </a:rPr>
              <a:t>hyperparameter </a:t>
            </a:r>
            <a:r>
              <a:rPr lang="ko-KR" altLang="en-US" sz="1500" dirty="0">
                <a:sym typeface="Wingdings" panose="05000000000000000000" pitchFamily="2" charset="2"/>
              </a:rPr>
              <a:t>값 선정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ea typeface="맑은 고딕"/>
                <a:sym typeface="Wingdings" panose="05000000000000000000" pitchFamily="2" charset="2"/>
              </a:rPr>
              <a:t>데이터 </a:t>
            </a:r>
            <a:r>
              <a:rPr lang="en-US" altLang="ko-KR" sz="1500" dirty="0">
                <a:ea typeface="맑은 고딕"/>
                <a:sym typeface="Wingdings" panose="05000000000000000000" pitchFamily="2" charset="2"/>
              </a:rPr>
              <a:t>imbalance </a:t>
            </a:r>
            <a:r>
              <a:rPr lang="ko-KR" altLang="en-US" sz="1500" dirty="0">
                <a:ea typeface="맑은 고딕"/>
                <a:sym typeface="Wingdings" panose="05000000000000000000" pitchFamily="2" charset="2"/>
              </a:rPr>
              <a:t>문제를 해결하기 위해 같은 </a:t>
            </a:r>
            <a:r>
              <a:rPr lang="en-US" altLang="ko-KR" sz="1500" spc="-185" dirty="0">
                <a:latin typeface="맑은 고딕"/>
                <a:ea typeface="맑은 고딕"/>
              </a:rPr>
              <a:t>hyperparameter</a:t>
            </a:r>
            <a:r>
              <a:rPr lang="ko-KR" altLang="en-US" sz="1500" spc="-185" dirty="0">
                <a:latin typeface="맑은 고딕"/>
                <a:ea typeface="맑은 고딕"/>
              </a:rPr>
              <a:t> 조건하에 이전 테스트 결과 및 데이터</a:t>
            </a:r>
            <a:r>
              <a:rPr lang="en-US" altLang="ko-KR" sz="1500" spc="-185" dirty="0">
                <a:latin typeface="맑은 고딕"/>
                <a:ea typeface="맑은 고딕"/>
              </a:rPr>
              <a:t>, </a:t>
            </a:r>
            <a:r>
              <a:rPr lang="ko-KR" altLang="en-US" sz="1500" spc="-185" dirty="0">
                <a:latin typeface="맑은 고딕"/>
                <a:ea typeface="맑은 고딕"/>
              </a:rPr>
              <a:t>영상처리 특성에 따라 데이터 셋을 </a:t>
            </a:r>
            <a:r>
              <a:rPr lang="en-US" altLang="ko-KR" sz="1500" spc="-185" dirty="0">
                <a:latin typeface="맑은 고딕"/>
                <a:ea typeface="맑은 고딕"/>
              </a:rPr>
              <a:t>7</a:t>
            </a:r>
            <a:r>
              <a:rPr lang="ko-KR" altLang="en-US" sz="1500" spc="-185" dirty="0">
                <a:latin typeface="맑은 고딕"/>
                <a:ea typeface="맑은 고딕"/>
              </a:rPr>
              <a:t>번에 걸쳐  실험</a:t>
            </a:r>
            <a:r>
              <a:rPr lang="en-US" altLang="ko-KR" sz="1500" spc="-185" dirty="0">
                <a:latin typeface="맑은 고딕"/>
                <a:ea typeface="맑은 고딕"/>
              </a:rPr>
              <a:t>, </a:t>
            </a:r>
            <a:r>
              <a:rPr lang="ko-KR" altLang="en-US" sz="1500" spc="-185" dirty="0">
                <a:latin typeface="맑은 고딕"/>
                <a:ea typeface="맑은 고딕"/>
              </a:rPr>
              <a:t>결과분석 및 피드백으로 수정</a:t>
            </a:r>
            <a:endParaRPr lang="en-US" altLang="ko-KR" sz="1500" spc="-185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sz="2000" spc="-185" dirty="0">
              <a:latin typeface="+mj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F4FDFB9-D8FC-3850-1CEB-410A37491353}"/>
              </a:ext>
            </a:extLst>
          </p:cNvPr>
          <p:cNvSpPr/>
          <p:nvPr/>
        </p:nvSpPr>
        <p:spPr>
          <a:xfrm>
            <a:off x="3267594" y="3614005"/>
            <a:ext cx="712575" cy="481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841A0B-4351-4622-AB12-5BD10796B8E0}"/>
              </a:ext>
            </a:extLst>
          </p:cNvPr>
          <p:cNvSpPr txBox="1">
            <a:spLocks/>
          </p:cNvSpPr>
          <p:nvPr/>
        </p:nvSpPr>
        <p:spPr>
          <a:xfrm>
            <a:off x="4103998" y="1609637"/>
            <a:ext cx="50312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pc="-185" dirty="0">
                <a:latin typeface="+mj-ea"/>
              </a:rPr>
              <a:t>결과</a:t>
            </a:r>
            <a:r>
              <a:rPr lang="en-US" altLang="ko-KR" sz="2000" spc="-185" dirty="0">
                <a:latin typeface="+mj-ea"/>
              </a:rPr>
              <a:t>:</a:t>
            </a:r>
            <a:r>
              <a:rPr lang="ko-KR" altLang="en-US" sz="2000" spc="-185" dirty="0">
                <a:latin typeface="+mj-ea"/>
              </a:rPr>
              <a:t> </a:t>
            </a:r>
            <a:endParaRPr lang="en-US" altLang="ko-KR" sz="2000" spc="-185" dirty="0"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맑은 고딕"/>
              </a:rPr>
              <a:t>VGG16_V2 test02</a:t>
            </a:r>
            <a:r>
              <a:rPr lang="ko-KR" altLang="en-US" sz="2000" dirty="0">
                <a:ea typeface="맑은 고딕"/>
              </a:rPr>
              <a:t>와 같이</a:t>
            </a:r>
            <a:r>
              <a:rPr lang="en-US" altLang="ko-KR" sz="2000" dirty="0">
                <a:ea typeface="맑은 고딕"/>
              </a:rPr>
              <a:t>Random_augmented_dataset_v5</a:t>
            </a:r>
            <a:r>
              <a:rPr lang="ko-KR" altLang="en-US" sz="2000" spc="-185" dirty="0">
                <a:latin typeface="맑은 고딕"/>
                <a:ea typeface="맑은 고딕"/>
              </a:rPr>
              <a:t>을 데이터셋으로 사용</a:t>
            </a:r>
            <a:r>
              <a:rPr lang="en-US" altLang="ko-KR" sz="2000" spc="-185" dirty="0">
                <a:latin typeface="맑은 고딕"/>
                <a:ea typeface="맑은 고딕"/>
              </a:rPr>
              <a:t>, VGG 16_V2 </a:t>
            </a:r>
            <a:r>
              <a:rPr lang="ko-KR" altLang="en-US" sz="2000" spc="-185" dirty="0">
                <a:latin typeface="맑은 고딕"/>
                <a:ea typeface="맑은 고딕"/>
              </a:rPr>
              <a:t>모델을 </a:t>
            </a:r>
            <a:r>
              <a:rPr lang="ko-KR" altLang="en-US" sz="1600" spc="-185" dirty="0">
                <a:latin typeface="맑은 고딕"/>
                <a:ea typeface="맑은 고딕"/>
              </a:rPr>
              <a:t>사용했을 때 앞선 실험에 비해 </a:t>
            </a:r>
            <a:r>
              <a:rPr lang="en-US" altLang="ko-KR" sz="1600" spc="-185" dirty="0">
                <a:latin typeface="맑은 고딕"/>
                <a:ea typeface="맑은 고딕"/>
              </a:rPr>
              <a:t>data</a:t>
            </a:r>
            <a:r>
              <a:rPr lang="ko-KR" altLang="en-US" sz="1600" spc="-185" dirty="0">
                <a:latin typeface="맑은 고딕"/>
                <a:ea typeface="맑은 고딕"/>
              </a:rPr>
              <a:t>도 </a:t>
            </a:r>
            <a:r>
              <a:rPr lang="en-US" altLang="ko-KR" sz="1600" spc="-185" dirty="0">
                <a:latin typeface="맑은 고딕"/>
                <a:ea typeface="맑은 고딕"/>
              </a:rPr>
              <a:t>train</a:t>
            </a:r>
            <a:r>
              <a:rPr lang="ko-KR" altLang="en-US" sz="1600" spc="-185" dirty="0">
                <a:latin typeface="맑은 고딕"/>
                <a:ea typeface="맑은 고딕"/>
              </a:rPr>
              <a:t>에 더 많이 사용했고 계속 우리의 데이터와 과제에 적합하게 조정한 파라미터</a:t>
            </a:r>
            <a:r>
              <a:rPr lang="en-US" altLang="ko-KR" sz="1600" spc="-185" dirty="0">
                <a:latin typeface="맑은 고딕"/>
                <a:ea typeface="맑은 고딕"/>
              </a:rPr>
              <a:t>, model </a:t>
            </a:r>
            <a:r>
              <a:rPr lang="ko-KR" altLang="en-US" sz="1600" spc="-185" dirty="0">
                <a:latin typeface="맑은 고딕"/>
                <a:ea typeface="맑은 고딕"/>
              </a:rPr>
              <a:t>을 사용했기에 새로운 데이터가 들어와도 분류를 잘할 수 있을 것이라고 판단</a:t>
            </a:r>
            <a:r>
              <a:rPr lang="en-US" altLang="ko-KR" sz="1600" spc="-185" dirty="0">
                <a:latin typeface="맑은 고딕"/>
                <a:ea typeface="맑은 고딕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spc="-185" dirty="0">
                <a:latin typeface="+mj-ea"/>
              </a:rPr>
              <a:t>컴퓨터 </a:t>
            </a:r>
            <a:r>
              <a:rPr lang="ko-KR" altLang="en-US" sz="1600" spc="-185" dirty="0" err="1">
                <a:latin typeface="+mj-ea"/>
              </a:rPr>
              <a:t>드로잉툴을</a:t>
            </a:r>
            <a:r>
              <a:rPr lang="ko-KR" altLang="en-US" sz="1600" spc="-185" dirty="0">
                <a:latin typeface="+mj-ea"/>
              </a:rPr>
              <a:t> 사용해 그린 일러스트레이션 영상을 효과적으로 분류할 수 있는 분류기를 </a:t>
            </a:r>
            <a:r>
              <a:rPr lang="en-US" altLang="ko-KR" sz="1600" dirty="0"/>
              <a:t>VGG16_V2 test02 </a:t>
            </a:r>
            <a:r>
              <a:rPr lang="ko-KR" altLang="en-US" sz="1600" dirty="0"/>
              <a:t>로</a:t>
            </a:r>
            <a:r>
              <a:rPr lang="ko-KR" altLang="en-US" sz="1600" spc="-185" dirty="0">
                <a:latin typeface="+mj-ea"/>
              </a:rPr>
              <a:t> 만들었다고 결론 내림</a:t>
            </a:r>
            <a:endParaRPr lang="en-US" altLang="ko-KR" sz="1600" spc="-185" dirty="0">
              <a:latin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185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F8085E-39B4-C6FF-A22C-5C54B34C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26" y="3666024"/>
            <a:ext cx="2629637" cy="1972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B371AF-C735-8186-5FBC-67BE09814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25" y="1839537"/>
            <a:ext cx="2435316" cy="1826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4FCF6-3C98-D96D-8C4D-D3312EA67A0E}"/>
              </a:ext>
            </a:extLst>
          </p:cNvPr>
          <p:cNvSpPr txBox="1"/>
          <p:nvPr/>
        </p:nvSpPr>
        <p:spPr>
          <a:xfrm>
            <a:off x="9979003" y="1697769"/>
            <a:ext cx="2090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VGG16_V2 test 02 </a:t>
            </a:r>
            <a:r>
              <a:rPr lang="ko-KR" altLang="en-US" sz="11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5537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628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11930744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[</a:t>
            </a:r>
            <a:r>
              <a:rPr lang="en-US" altLang="ko-KR" spc="-185" dirty="0">
                <a:latin typeface="+mj-ea"/>
              </a:rPr>
              <a:t>M</a:t>
            </a:r>
            <a:r>
              <a:rPr lang="en-US" altLang="ko-KR" sz="4000" spc="-185" dirty="0">
                <a:latin typeface="+mj-ea"/>
              </a:rPr>
              <a:t>ission #1] 03. EDA_</a:t>
            </a:r>
            <a:r>
              <a:rPr lang="ko-KR" altLang="en-US" sz="4000" spc="-185" dirty="0">
                <a:latin typeface="+mj-ea"/>
              </a:rPr>
              <a:t>각 클래스 별 랜덤 이미지 출력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  <a:p>
            <a:pPr>
              <a:defRPr/>
            </a:pPr>
            <a:endParaRPr lang="ko-KR" altLang="en-US" sz="2100" spc="-185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7027" y="1507006"/>
            <a:ext cx="7335607" cy="339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8"/>
          <p:cNvSpPr txBox="1">
            <a:spLocks/>
          </p:cNvSpPr>
          <p:nvPr/>
        </p:nvSpPr>
        <p:spPr>
          <a:xfrm>
            <a:off x="4686603" y="1592606"/>
            <a:ext cx="7107364" cy="2859407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latin typeface="+mn-ea"/>
                <a:ea typeface="+mn-ea"/>
              </a:rPr>
              <a:t>파이썬</a:t>
            </a:r>
            <a:r>
              <a:rPr lang="ko-KR" altLang="en-US" sz="1600" dirty="0">
                <a:latin typeface="+mn-ea"/>
                <a:ea typeface="+mn-ea"/>
              </a:rPr>
              <a:t> 이미지 처리 모듈인 </a:t>
            </a:r>
            <a:r>
              <a:rPr lang="en-US" altLang="ko-KR" sz="1600" dirty="0">
                <a:latin typeface="+mn-ea"/>
                <a:ea typeface="+mn-ea"/>
              </a:rPr>
              <a:t>PIL</a:t>
            </a:r>
            <a:r>
              <a:rPr lang="ko-KR" altLang="en-US" sz="1600" dirty="0">
                <a:latin typeface="+mn-ea"/>
                <a:ea typeface="+mn-ea"/>
              </a:rPr>
              <a:t>을 사용하여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개의 클래스 별로 랜덤 이미지와 라벨 </a:t>
            </a:r>
            <a:r>
              <a:rPr lang="en-US" altLang="ko-KR" sz="1600" dirty="0">
                <a:latin typeface="+mn-ea"/>
              </a:rPr>
              <a:t>10</a:t>
            </a:r>
            <a:r>
              <a:rPr lang="ko-KR" altLang="en-US" sz="1600" dirty="0">
                <a:latin typeface="+mn-ea"/>
              </a:rPr>
              <a:t>개 추출</a:t>
            </a:r>
            <a:endParaRPr lang="en-US" altLang="ko-KR" sz="1600" spc="-185" dirty="0">
              <a:latin typeface="+mn-ea"/>
              <a:ea typeface="+mn-ea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85" dirty="0">
                <a:latin typeface="+mn-ea"/>
              </a:rPr>
              <a:t>추출한 이미지에서 </a:t>
            </a:r>
            <a:r>
              <a:rPr lang="en-US" altLang="ko-KR" sz="1600" spc="-185" dirty="0" err="1">
                <a:latin typeface="+mn-ea"/>
              </a:rPr>
              <a:t>png</a:t>
            </a:r>
            <a:r>
              <a:rPr lang="en-US" altLang="ko-KR" sz="1600" spc="-185" dirty="0">
                <a:latin typeface="+mn-ea"/>
              </a:rPr>
              <a:t>. </a:t>
            </a:r>
            <a:r>
              <a:rPr lang="ko-KR" altLang="en-US" sz="1600" spc="-185" dirty="0">
                <a:latin typeface="+mn-ea"/>
              </a:rPr>
              <a:t>파일</a:t>
            </a:r>
            <a:r>
              <a:rPr lang="en-US" altLang="ko-KR" sz="1600" spc="-185" dirty="0">
                <a:latin typeface="+mn-ea"/>
              </a:rPr>
              <a:t>(</a:t>
            </a:r>
            <a:r>
              <a:rPr lang="ko-KR" altLang="en-US" sz="1600" spc="-185" dirty="0">
                <a:latin typeface="+mn-ea"/>
              </a:rPr>
              <a:t>검은 배경</a:t>
            </a:r>
            <a:r>
              <a:rPr lang="en-US" altLang="ko-KR" sz="1600" spc="-185" dirty="0">
                <a:latin typeface="+mn-ea"/>
              </a:rPr>
              <a:t>)</a:t>
            </a:r>
            <a:r>
              <a:rPr lang="ko-KR" altLang="en-US" sz="1600" spc="-185" dirty="0">
                <a:latin typeface="+mn-ea"/>
              </a:rPr>
              <a:t>과 </a:t>
            </a:r>
            <a:r>
              <a:rPr lang="en-US" altLang="ko-KR" sz="1600" spc="-185" dirty="0">
                <a:latin typeface="+mn-ea"/>
              </a:rPr>
              <a:t>jpg. </a:t>
            </a:r>
            <a:r>
              <a:rPr lang="ko-KR" altLang="en-US" sz="1600" spc="-185" dirty="0">
                <a:latin typeface="+mn-ea"/>
              </a:rPr>
              <a:t>파일</a:t>
            </a:r>
            <a:r>
              <a:rPr lang="en-US" altLang="ko-KR" sz="1600" spc="-185" dirty="0">
                <a:latin typeface="+mn-ea"/>
              </a:rPr>
              <a:t>(</a:t>
            </a:r>
            <a:r>
              <a:rPr lang="ko-KR" altLang="en-US" sz="1600" spc="-185" dirty="0">
                <a:latin typeface="+mn-ea"/>
              </a:rPr>
              <a:t>흰 배경</a:t>
            </a:r>
            <a:r>
              <a:rPr lang="en-US" altLang="ko-KR" sz="1600" spc="-185" dirty="0">
                <a:latin typeface="+mn-ea"/>
              </a:rPr>
              <a:t>)</a:t>
            </a:r>
            <a:r>
              <a:rPr lang="ko-KR" altLang="en-US" sz="1600" spc="-185" dirty="0">
                <a:latin typeface="+mn-ea"/>
              </a:rPr>
              <a:t> 파악 가능</a:t>
            </a:r>
            <a:r>
              <a:rPr lang="en-US" altLang="ko-KR" sz="1600" spc="-185" dirty="0">
                <a:latin typeface="+mn-ea"/>
              </a:rPr>
              <a:t>,</a:t>
            </a: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임의로 추출하여 어떤 형태의 이미지 있는지 파악                 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14000"/>
              </a:lnSpc>
              <a:defRPr/>
            </a:pP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1600" dirty="0">
                <a:latin typeface="+mn-ea"/>
              </a:rPr>
              <a:t>Real Image,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Sketch Image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Pictogram, </a:t>
            </a:r>
            <a:r>
              <a:rPr lang="en-US" altLang="ko-KR" sz="1600" dirty="0" err="1">
                <a:latin typeface="+mn-ea"/>
              </a:rPr>
              <a:t>Illust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확인</a:t>
            </a:r>
            <a:endParaRPr lang="en-US" altLang="ko-KR" sz="1600" spc="-185" dirty="0">
              <a:latin typeface="+mn-ea"/>
              <a:ea typeface="+mn-ea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85" dirty="0">
                <a:latin typeface="+mn-ea"/>
                <a:ea typeface="+mn-ea"/>
              </a:rPr>
              <a:t>이 작업을 통해 먼저 </a:t>
            </a:r>
            <a:r>
              <a:rPr lang="en-US" altLang="ko-KR" sz="1600" spc="-185" dirty="0">
                <a:latin typeface="+mn-ea"/>
                <a:ea typeface="+mn-ea"/>
              </a:rPr>
              <a:t>Real Image</a:t>
            </a:r>
            <a:r>
              <a:rPr lang="ko-KR" altLang="en-US" sz="1600" spc="-185" dirty="0">
                <a:latin typeface="+mn-ea"/>
                <a:ea typeface="+mn-ea"/>
              </a:rPr>
              <a:t>를 제거해야 함을 알 수 있음</a:t>
            </a:r>
            <a:r>
              <a:rPr lang="en-US" altLang="ko-KR" sz="1600" spc="-185" dirty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85" dirty="0">
                <a:latin typeface="+mn-ea"/>
                <a:ea typeface="+mn-ea"/>
              </a:rPr>
              <a:t> </a:t>
            </a:r>
            <a:r>
              <a:rPr lang="ko-KR" altLang="en-US" sz="1600" spc="-185" dirty="0">
                <a:latin typeface="+mn-ea"/>
                <a:ea typeface="+mn-ea"/>
              </a:rPr>
              <a:t>스케치 데이터는 배경이 흰 색으로 있거나 아예 없다는</a:t>
            </a:r>
            <a:r>
              <a:rPr lang="en-US" altLang="ko-KR" sz="1600" spc="-185" dirty="0">
                <a:latin typeface="+mn-ea"/>
                <a:ea typeface="+mn-ea"/>
              </a:rPr>
              <a:t>,</a:t>
            </a:r>
            <a:r>
              <a:rPr lang="ko-KR" altLang="en-US" sz="1600" spc="-185" dirty="0">
                <a:latin typeface="+mn-ea"/>
                <a:ea typeface="+mn-ea"/>
              </a:rPr>
              <a:t> </a:t>
            </a:r>
            <a:r>
              <a:rPr lang="en-US" altLang="ko-KR" sz="1600" spc="-185" dirty="0">
                <a:latin typeface="+mn-ea"/>
                <a:ea typeface="+mn-ea"/>
              </a:rPr>
              <a:t>real image</a:t>
            </a:r>
            <a:r>
              <a:rPr lang="ko-KR" altLang="en-US" sz="1600" spc="-185" dirty="0">
                <a:latin typeface="+mn-ea"/>
                <a:ea typeface="+mn-ea"/>
              </a:rPr>
              <a:t>와의 구별되는 특성 파악했음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800" spc="-185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1800" spc="-185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1800" spc="-185" dirty="0">
              <a:latin typeface="+mn-ea"/>
              <a:ea typeface="+mn-ea"/>
            </a:endParaRPr>
          </a:p>
          <a:p>
            <a:pPr>
              <a:defRPr/>
            </a:pPr>
            <a:endParaRPr lang="ko-KR" altLang="en-US" sz="1800" spc="-185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552" y="5060540"/>
            <a:ext cx="11569083" cy="1643204"/>
          </a:xfrm>
          <a:prstGeom prst="rect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00948" y="1495092"/>
            <a:ext cx="4073081" cy="3393082"/>
            <a:chOff x="441621" y="1635781"/>
            <a:chExt cx="4464809" cy="3833897"/>
          </a:xfrm>
        </p:grpSpPr>
        <p:sp>
          <p:nvSpPr>
            <p:cNvPr id="6" name="직사각형 5"/>
            <p:cNvSpPr/>
            <p:nvPr/>
          </p:nvSpPr>
          <p:spPr>
            <a:xfrm>
              <a:off x="441622" y="1635781"/>
              <a:ext cx="4464808" cy="28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각 클래스 별 랜덤 이미지 출력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22" y="1905937"/>
              <a:ext cx="4464807" cy="15796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/>
            <a:srcRect l="1665" r="4159" b="51770"/>
            <a:stretch/>
          </p:blipFill>
          <p:spPr>
            <a:xfrm>
              <a:off x="441621" y="3463931"/>
              <a:ext cx="2256539" cy="200574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rcRect l="1347" t="48036" r="2362"/>
            <a:stretch/>
          </p:blipFill>
          <p:spPr>
            <a:xfrm>
              <a:off x="2698162" y="3485548"/>
              <a:ext cx="2208267" cy="1984130"/>
            </a:xfrm>
            <a:prstGeom prst="rect">
              <a:avLst/>
            </a:prstGeom>
          </p:spPr>
        </p:pic>
      </p:grpSp>
      <p:sp>
        <p:nvSpPr>
          <p:cNvPr id="33" name="제목 38"/>
          <p:cNvSpPr txBox="1">
            <a:spLocks/>
          </p:cNvSpPr>
          <p:nvPr/>
        </p:nvSpPr>
        <p:spPr>
          <a:xfrm>
            <a:off x="4843627" y="3963352"/>
            <a:ext cx="6950340" cy="1135652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# EDA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를 통해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Data Imbalance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문제 발견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해결책으로 </a:t>
            </a:r>
            <a:r>
              <a:rPr lang="en-US" altLang="ko-KR" sz="1600" u="sng" dirty="0">
                <a:solidFill>
                  <a:srgbClr val="333333"/>
                </a:solidFill>
                <a:latin typeface="+mn-ea"/>
                <a:ea typeface="+mn-ea"/>
              </a:rPr>
              <a:t>Data Augmentation</a:t>
            </a:r>
            <a:r>
              <a:rPr lang="ko-KR" altLang="en-US" sz="1600" dirty="0">
                <a:solidFill>
                  <a:srgbClr val="333333"/>
                </a:solidFill>
                <a:latin typeface="+mn-ea"/>
                <a:ea typeface="+mn-ea"/>
              </a:rPr>
              <a:t>을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사용할 예정임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데이터 분포 문제 해결은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실사 이미지 제거 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(data cleansing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데이터 전처리 단계에서 수행함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600" dirty="0">
                <a:solidFill>
                  <a:srgbClr val="333333"/>
                </a:solidFill>
                <a:latin typeface="+mn-ea"/>
                <a:ea typeface="+mn-ea"/>
              </a:rPr>
              <a:t>page 8,9)</a:t>
            </a:r>
            <a:endParaRPr lang="en-US" altLang="ko-KR" sz="1600" spc="-185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27" y="5407213"/>
            <a:ext cx="493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>
                <a:latin typeface="+mn-ea"/>
              </a:rPr>
              <a:t>1. </a:t>
            </a:r>
            <a:r>
              <a:rPr lang="ko-KR" altLang="en-US" sz="1500" b="1" u="sng" dirty="0">
                <a:latin typeface="+mn-ea"/>
              </a:rPr>
              <a:t>이미지의 포맷 및 특성</a:t>
            </a:r>
            <a:endParaRPr lang="en-US" altLang="ko-KR" sz="1500" b="1" u="sng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일러스트 데이터는 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검은 배경으로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.jpg(</a:t>
            </a:r>
            <a:r>
              <a:rPr lang="ko-KR" altLang="en-US" sz="1200" dirty="0">
                <a:latin typeface="+mn-ea"/>
              </a:rPr>
              <a:t>흰 배경으로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존재 </a:t>
            </a:r>
            <a:r>
              <a:rPr lang="en-US" altLang="ko-KR" sz="1200" dirty="0">
                <a:latin typeface="+mn-ea"/>
              </a:rPr>
              <a:t> </a:t>
            </a:r>
          </a:p>
          <a:p>
            <a:r>
              <a:rPr lang="en-US" altLang="ko-KR" sz="1500" dirty="0">
                <a:latin typeface="+mn-ea"/>
              </a:rPr>
              <a:t> </a:t>
            </a:r>
          </a:p>
          <a:p>
            <a:r>
              <a:rPr lang="en-US" altLang="ko-KR" sz="1500" b="1" u="sng" dirty="0">
                <a:latin typeface="+mn-ea"/>
              </a:rPr>
              <a:t>2. </a:t>
            </a:r>
            <a:r>
              <a:rPr lang="ko-KR" altLang="en-US" sz="1500" b="1" u="sng" dirty="0">
                <a:latin typeface="+mn-ea"/>
              </a:rPr>
              <a:t>클래스당 개수</a:t>
            </a:r>
            <a:r>
              <a:rPr lang="ko-KR" altLang="en-US" sz="1500" b="1" dirty="0">
                <a:latin typeface="+mn-ea"/>
              </a:rPr>
              <a:t> </a:t>
            </a:r>
            <a:endParaRPr lang="en-US" altLang="ko-KR" sz="1500" b="1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클래스마다 데이터 수가 불균형함</a:t>
            </a:r>
            <a:r>
              <a:rPr lang="en-US" altLang="ko-KR" sz="1500" dirty="0">
                <a:latin typeface="+mn-ea"/>
              </a:rPr>
              <a:t>.  -&gt; Augmentation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7822" y="5415382"/>
            <a:ext cx="567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>
                <a:latin typeface="+mn-ea"/>
              </a:rPr>
              <a:t>3. </a:t>
            </a:r>
            <a:r>
              <a:rPr lang="ko-KR" altLang="en-US" sz="1500" b="1" u="sng" dirty="0">
                <a:latin typeface="+mn-ea"/>
              </a:rPr>
              <a:t>이미지를 눈으로 봤을 때 특성</a:t>
            </a:r>
            <a:endParaRPr lang="en-US" altLang="ko-KR" sz="1500" b="1" u="sng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Real Image</a:t>
            </a:r>
            <a:r>
              <a:rPr lang="ko-KR" altLang="en-US" sz="1500" dirty="0">
                <a:latin typeface="+mn-ea"/>
              </a:rPr>
              <a:t>와 </a:t>
            </a:r>
            <a:r>
              <a:rPr lang="en-US" altLang="ko-KR" sz="1500" dirty="0">
                <a:latin typeface="+mn-ea"/>
              </a:rPr>
              <a:t>Sketch Image</a:t>
            </a:r>
            <a:r>
              <a:rPr lang="ko-KR" altLang="en-US" sz="1500" dirty="0">
                <a:latin typeface="+mn-ea"/>
              </a:rPr>
              <a:t>가 섞여 있음</a:t>
            </a:r>
            <a:r>
              <a:rPr lang="en-US" altLang="ko-KR" sz="1500" dirty="0">
                <a:latin typeface="+mn-ea"/>
              </a:rPr>
              <a:t>. -&gt; real Image </a:t>
            </a:r>
            <a:r>
              <a:rPr lang="ko-KR" altLang="en-US" sz="1500" dirty="0">
                <a:latin typeface="+mn-ea"/>
              </a:rPr>
              <a:t>제거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b="1" u="sng" dirty="0">
                <a:latin typeface="+mn-ea"/>
              </a:rPr>
              <a:t>4. </a:t>
            </a:r>
            <a:r>
              <a:rPr lang="ko-KR" altLang="en-US" sz="1500" b="1" u="sng" dirty="0">
                <a:latin typeface="+mn-ea"/>
              </a:rPr>
              <a:t>이미지 크기의 분포</a:t>
            </a:r>
            <a:endParaRPr lang="en-US" altLang="ko-KR" sz="1500" b="1" u="sng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이미지 크기가 각기 다르게 존재 </a:t>
            </a:r>
            <a:r>
              <a:rPr lang="en-US" altLang="ko-KR" sz="1500" dirty="0">
                <a:latin typeface="+mn-ea"/>
              </a:rPr>
              <a:t>-&gt; 3 x 224 x 224</a:t>
            </a:r>
            <a:r>
              <a:rPr lang="ko-KR" altLang="en-US" sz="1500" dirty="0">
                <a:latin typeface="+mn-ea"/>
              </a:rPr>
              <a:t>로 설정</a:t>
            </a:r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614423" y="5090316"/>
            <a:ext cx="340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333333"/>
                </a:solidFill>
                <a:latin typeface="+mj-ea"/>
              </a:rPr>
              <a:t>[Mission #1 </a:t>
            </a:r>
            <a:r>
              <a:rPr lang="ko-KR" altLang="en-US" sz="1500" b="1" dirty="0">
                <a:solidFill>
                  <a:srgbClr val="333333"/>
                </a:solidFill>
                <a:latin typeface="+mj-ea"/>
              </a:rPr>
              <a:t>수행 결과</a:t>
            </a:r>
            <a:r>
              <a:rPr lang="en-US" altLang="ko-KR" sz="1500" b="1" dirty="0">
                <a:solidFill>
                  <a:srgbClr val="333333"/>
                </a:solidFill>
                <a:latin typeface="+mj-ea"/>
              </a:rPr>
              <a:t>]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44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0527829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4000" spc="-185" dirty="0">
                <a:latin typeface="+mj-ea"/>
              </a:rPr>
              <a:t>[</a:t>
            </a:r>
            <a:r>
              <a:rPr lang="en-US" altLang="ko-KR" spc="-185" dirty="0">
                <a:latin typeface="+mj-ea"/>
              </a:rPr>
              <a:t>M</a:t>
            </a:r>
            <a:r>
              <a:rPr lang="en-US" altLang="ko-KR" sz="4000" spc="-185" dirty="0">
                <a:latin typeface="+mj-ea"/>
              </a:rPr>
              <a:t>ission #2] 01. </a:t>
            </a:r>
            <a:r>
              <a:rPr lang="ko-KR" sz="4000" dirty="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ko-KR" sz="4000" dirty="0" err="1">
                <a:latin typeface="Calibri"/>
                <a:ea typeface="Calibri"/>
                <a:cs typeface="Calibri"/>
                <a:sym typeface="Calibri"/>
              </a:rPr>
              <a:t>Cleansing_</a:t>
            </a:r>
            <a:r>
              <a:rPr lang="ko-KR" altLang="en-US" dirty="0" err="1">
                <a:latin typeface="Calibri"/>
                <a:ea typeface="Calibri"/>
                <a:cs typeface="Calibri"/>
                <a:sym typeface="Calibri"/>
              </a:rPr>
              <a:t>데이터의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이해</a:t>
            </a:r>
            <a:endParaRPr dirty="0"/>
          </a:p>
        </p:txBody>
      </p:sp>
      <p:sp>
        <p:nvSpPr>
          <p:cNvPr id="107" name="Google Shape;107;p4"/>
          <p:cNvSpPr txBox="1"/>
          <p:nvPr/>
        </p:nvSpPr>
        <p:spPr>
          <a:xfrm>
            <a:off x="189566" y="3873796"/>
            <a:ext cx="11393019" cy="2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br>
              <a:rPr lang="ko-KR" sz="21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</a:br>
            <a:r>
              <a:rPr lang="ko-KR" sz="21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① </a:t>
            </a:r>
            <a:r>
              <a:rPr lang="ko-KR" sz="21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DBSCAN을</a:t>
            </a:r>
            <a:r>
              <a:rPr lang="ko-KR" sz="21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통한 접근</a:t>
            </a:r>
            <a:endParaRPr lang="en-US" altLang="ko-KR" sz="21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en-US" altLang="ko-KR" sz="21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cs typeface="Calibri"/>
                <a:sym typeface="Wingdings" panose="05000000000000000000" pitchFamily="2" charset="2"/>
              </a:rPr>
              <a:t>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DBSCAN 알고리즘의 노이즈가 잘못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수집된 영상일 것이라고 생각했고, 이에 </a:t>
            </a:r>
            <a:r>
              <a:rPr lang="ko-KR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robust한</a:t>
            </a:r>
            <a:r>
              <a:rPr 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DBSCAN</a:t>
            </a:r>
            <a:r>
              <a:rPr lang="ko-KR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적용)</a:t>
            </a:r>
            <a:endParaRPr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-DBSCAN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사용 후 한계 및 문제점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-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lphaUcPeriod"/>
            </a:pP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DBSCAN의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parameter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(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Eps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min_samples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)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를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특정짓기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어려움</a:t>
            </a:r>
            <a:endParaRPr sz="14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lphaUcPeriod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여러가지 수치로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parameter를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설정하고 진행했으나</a:t>
            </a:r>
            <a:r>
              <a:rPr lang="en-US" altLang="ko-KR" sz="140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이미지</a:t>
            </a: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분류상 오류가 다수 발견</a:t>
            </a:r>
            <a:endParaRPr sz="14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7064F-BB38-5A95-2368-482055C5BD47}"/>
              </a:ext>
            </a:extLst>
          </p:cNvPr>
          <p:cNvSpPr txBox="1"/>
          <p:nvPr/>
        </p:nvSpPr>
        <p:spPr>
          <a:xfrm>
            <a:off x="363552" y="1775599"/>
            <a:ext cx="11348284" cy="2086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데이터 이해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en-US" altLang="ko-KR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잘못 수집된 영상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(real image)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과 정상적으로 수집된 영상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(sketch image)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은 다른 특징을 가지고 </a:t>
            </a:r>
            <a:r>
              <a:rPr lang="ko-KR" altLang="en-US" dirty="0">
                <a:ea typeface="Calibri"/>
                <a:cs typeface="Calibri"/>
                <a:sym typeface="Calibri"/>
              </a:rPr>
              <a:t>있음을 </a:t>
            </a:r>
            <a:r>
              <a:rPr lang="en-US" altLang="ko-KR" dirty="0" err="1">
                <a:ea typeface="Calibri"/>
                <a:cs typeface="Calibri"/>
                <a:sym typeface="Calibri"/>
              </a:rPr>
              <a:t>eda</a:t>
            </a:r>
            <a:r>
              <a:rPr lang="ko-KR" altLang="en-US" dirty="0">
                <a:ea typeface="Calibri"/>
                <a:cs typeface="Calibri"/>
                <a:sym typeface="Calibri"/>
              </a:rPr>
              <a:t>를 통해 파악함</a:t>
            </a:r>
            <a:endParaRPr lang="ko-KR" alt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endParaRPr lang="ko-KR" alt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이미지에 </a:t>
            </a:r>
            <a:r>
              <a:rPr lang="ko-KR" alt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대하여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PCA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를 진행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(100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개의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feature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추출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lang="ko-KR" alt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endParaRPr lang="ko-KR" alt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L2_3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에서 먼저 여러가지 방법론을 적용하여  최적의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Cleansing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기법 찾기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1874850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pc="-185" dirty="0">
                <a:latin typeface="+mj-ea"/>
              </a:rPr>
              <a:t>[M</a:t>
            </a:r>
            <a:r>
              <a:rPr lang="en-US" altLang="ko-KR" sz="4000" spc="-185" dirty="0">
                <a:latin typeface="+mj-ea"/>
              </a:rPr>
              <a:t>ission #2] 02. </a:t>
            </a:r>
            <a:r>
              <a:rPr lang="en-US" altLang="ko-KR" sz="4000" dirty="0">
                <a:latin typeface="Calibri"/>
                <a:ea typeface="Calibri"/>
                <a:cs typeface="Calibri"/>
                <a:sym typeface="Calibri"/>
              </a:rPr>
              <a:t>Data Cleansing</a:t>
            </a:r>
            <a:r>
              <a:rPr lang="en-US" altLang="ko-KR" sz="2400" dirty="0"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ko-KR" altLang="ko-KR" sz="2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altLang="ko-KR" sz="24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Agglomerative</a:t>
            </a:r>
            <a:r>
              <a:rPr lang="ko-KR" altLang="ko-KR" sz="2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altLang="ko-KR" sz="24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Clustering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8480" y="1066543"/>
            <a:ext cx="3514577" cy="277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72975" y="1599128"/>
            <a:ext cx="7198591" cy="105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②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Agglomerative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Clustering을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통한 접근 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en-US" altLang="ko-KR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EDA</a:t>
            </a:r>
            <a:r>
              <a:rPr lang="ko-KR" alt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를 통해 </a:t>
            </a:r>
            <a:r>
              <a:rPr lang="ko-KR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Real</a:t>
            </a:r>
            <a:r>
              <a:rPr 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ko-KR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Sketch</a:t>
            </a:r>
            <a:r>
              <a:rPr 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ko-KR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Pictogram</a:t>
            </a:r>
            <a:r>
              <a:rPr 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ko-KR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Illust</a:t>
            </a:r>
            <a:r>
              <a:rPr lang="en-US" alt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이미지가 있</a:t>
            </a:r>
            <a:r>
              <a:rPr lang="ko-KR" alt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음을 알 수 있었다</a:t>
            </a:r>
            <a:r>
              <a:rPr lang="ko-KR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</a:t>
            </a:r>
            <a:endParaRPr lang="en-US" altLang="ko-KR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				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D10634-86FF-3913-D587-E42F4E30CACD}"/>
              </a:ext>
            </a:extLst>
          </p:cNvPr>
          <p:cNvGrpSpPr/>
          <p:nvPr/>
        </p:nvGrpSpPr>
        <p:grpSpPr>
          <a:xfrm>
            <a:off x="9198718" y="3954129"/>
            <a:ext cx="3289878" cy="2787832"/>
            <a:chOff x="621219" y="4108248"/>
            <a:chExt cx="2180516" cy="1847762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621219" y="4108248"/>
              <a:ext cx="2180516" cy="1847762"/>
              <a:chOff x="923026" y="2081922"/>
              <a:chExt cx="4485736" cy="3904823"/>
            </a:xfrm>
          </p:grpSpPr>
          <p:pic>
            <p:nvPicPr>
              <p:cNvPr id="118" name="Google Shape;118;p5"/>
              <p:cNvPicPr preferRelativeResize="0"/>
              <p:nvPr/>
            </p:nvPicPr>
            <p:blipFill rotWithShape="1">
              <a:blip r:embed="rId5">
                <a:alphaModFix/>
              </a:blip>
              <a:srcRect l="-12030" r="12030"/>
              <a:stretch/>
            </p:blipFill>
            <p:spPr>
              <a:xfrm>
                <a:off x="923039" y="2081922"/>
                <a:ext cx="3904823" cy="390482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9" name="Google Shape;119;p5"/>
              <p:cNvCxnSpPr/>
              <p:nvPr/>
            </p:nvCxnSpPr>
            <p:spPr>
              <a:xfrm>
                <a:off x="923026" y="3648973"/>
                <a:ext cx="448573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923026" y="4459856"/>
                <a:ext cx="448573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>
                <a:off x="923026" y="5218981"/>
                <a:ext cx="448573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22" name="Google Shape;122;p5"/>
            <p:cNvCxnSpPr/>
            <p:nvPr/>
          </p:nvCxnSpPr>
          <p:spPr>
            <a:xfrm>
              <a:off x="621219" y="4466077"/>
              <a:ext cx="21804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26DF38-58C1-22F4-70C5-A306CAB8E90C}"/>
              </a:ext>
            </a:extLst>
          </p:cNvPr>
          <p:cNvSpPr txBox="1"/>
          <p:nvPr/>
        </p:nvSpPr>
        <p:spPr>
          <a:xfrm>
            <a:off x="8520292" y="1496787"/>
            <a:ext cx="309689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Cluster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별 이름 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1=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주황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2=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초록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3=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빨강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4.1=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보라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(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왼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 4.2=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보라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(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오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899A75-356A-2105-8FF6-F6DE1FB71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41759"/>
              </p:ext>
            </p:extLst>
          </p:nvPr>
        </p:nvGraphicFramePr>
        <p:xfrm>
          <a:off x="296596" y="2599951"/>
          <a:ext cx="6897833" cy="3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64">
                  <a:extLst>
                    <a:ext uri="{9D8B030D-6E8A-4147-A177-3AD203B41FA5}">
                      <a16:colId xmlns:a16="http://schemas.microsoft.com/office/drawing/2014/main" val="1957585003"/>
                    </a:ext>
                  </a:extLst>
                </a:gridCol>
                <a:gridCol w="2860787">
                  <a:extLst>
                    <a:ext uri="{9D8B030D-6E8A-4147-A177-3AD203B41FA5}">
                      <a16:colId xmlns:a16="http://schemas.microsoft.com/office/drawing/2014/main" val="2073608459"/>
                    </a:ext>
                  </a:extLst>
                </a:gridCol>
                <a:gridCol w="3096882">
                  <a:extLst>
                    <a:ext uri="{9D8B030D-6E8A-4147-A177-3AD203B41FA5}">
                      <a16:colId xmlns:a16="http://schemas.microsoft.com/office/drawing/2014/main" val="2374318718"/>
                    </a:ext>
                  </a:extLst>
                </a:gridCol>
              </a:tblGrid>
              <a:tr h="3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K=5</a:t>
                      </a:r>
                      <a:r>
                        <a:rPr lang="ko-KR" altLang="en-US" dirty="0"/>
                        <a:t>일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K=2</a:t>
                      </a:r>
                      <a:r>
                        <a:rPr lang="ko-KR" altLang="en-US" dirty="0"/>
                        <a:t>일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4998"/>
                  </a:ext>
                </a:extLst>
              </a:tr>
              <a:tr h="70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</a:t>
                      </a:r>
                      <a:r>
                        <a:rPr lang="ko-KR" altLang="en-US" sz="1200" b="1" dirty="0"/>
                        <a:t>을 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설정한 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덴드로그램을</a:t>
                      </a:r>
                      <a:r>
                        <a:rPr lang="ko-KR" altLang="en-US" sz="1600" dirty="0"/>
                        <a:t> 살펴본 결과</a:t>
                      </a:r>
                      <a:r>
                        <a:rPr lang="en-US" altLang="ko-KR" sz="1600" dirty="0"/>
                        <a:t>, 5</a:t>
                      </a:r>
                      <a:r>
                        <a:rPr lang="ko-KR" altLang="en-US" sz="1600" dirty="0"/>
                        <a:t>개가 가장 적합하다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K=5</a:t>
                      </a:r>
                      <a:r>
                        <a:rPr lang="ko-KR" altLang="en-US" sz="1600" dirty="0"/>
                        <a:t>분석 결과</a:t>
                      </a:r>
                      <a:r>
                        <a:rPr lang="en-US" altLang="ko-KR" sz="1600" dirty="0"/>
                        <a:t>, real, </a:t>
                      </a:r>
                      <a:r>
                        <a:rPr lang="ko-KR" altLang="en-US" sz="1600" dirty="0"/>
                        <a:t>기타 이미지로 구분되었기 때문이다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404042"/>
                  </a:ext>
                </a:extLst>
              </a:tr>
              <a:tr h="247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결과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1= Sketch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Image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2, 3, 4.1 = 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거의 </a:t>
                      </a: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Image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4.2 = 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혼합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endParaRPr lang="ko-KR" altLang="en-US" sz="14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과 </a:t>
                      </a: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집단이 </a:t>
                      </a:r>
                      <a:r>
                        <a:rPr lang="ko-KR" altLang="en-US" sz="1400" b="0" i="0" u="none" strike="noStrike" kern="1200" cap="none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합쳐지기까지의</a:t>
                      </a:r>
                      <a:r>
                        <a:rPr lang="ko-KR" altLang="en-US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거리가 상당히 크다</a:t>
                      </a:r>
                      <a:r>
                        <a:rPr lang="en-US" altLang="ko-K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. 			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-&gt;4.2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에 </a:t>
                      </a: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Sketch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Image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도 </a:t>
                      </a:r>
                      <a:r>
                        <a:rPr lang="ko-KR" altLang="en-US" sz="1400" i="0" u="none" strike="noStrike" kern="1200" cap="none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포함되어있기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때문 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endParaRPr lang="ko-KR" altLang="en-US" sz="140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lnSpc>
                          <a:spcPct val="90000"/>
                        </a:lnSpc>
                        <a:buClr>
                          <a:schemeClr val="dk1"/>
                        </a:buClr>
                        <a:buSzPts val="2100"/>
                      </a:pP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Sketch, Pictogram, </a:t>
                      </a:r>
                      <a:r>
                        <a:rPr lang="en-US" altLang="ko-KR" sz="1400" i="0" u="none" strike="noStrike" kern="1200" cap="none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Illust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가 한 군집</a:t>
                      </a: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buClr>
                          <a:schemeClr val="dk1"/>
                        </a:buClr>
                        <a:buSzPts val="2100"/>
                      </a:pP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나머지는 </a:t>
                      </a: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Image</a:t>
                      </a:r>
                      <a:r>
                        <a:rPr lang="ko-KR" altLang="en-US" sz="140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로 처음의 예상과 달랐다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전반적으로는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리얼이미지와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기타 이미지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스케치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일러스트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픽토그램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 잘 구분 됐으나 몇몇 오류 발생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멘토링 과정에서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PCA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 적용하지 말고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 구분하자는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r>
                        <a:rPr lang="en-US" altLang="ko-KR" sz="140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</a:t>
                      </a:r>
                      <a:r>
                        <a:rPr lang="ko-KR" altLang="en-US" sz="140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 얻음</a:t>
                      </a:r>
                      <a:endParaRPr lang="ko-KR" altLang="en-US" sz="140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 두 집단의 명확한 차이 발생 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마지막 두 집단이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합쳐지기까지의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거리가 약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5 -&gt;2000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 증가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endParaRPr lang="en-US" altLang="ko-KR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ko-KR" altLang="en-US" sz="1400" b="1" i="1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관련 이미지는 다음 슬라이드</a:t>
                      </a:r>
                      <a:endParaRPr lang="ko-KR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117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150148-C819-942A-48B2-732A03E5F6B7}"/>
              </a:ext>
            </a:extLst>
          </p:cNvPr>
          <p:cNvSpPr txBox="1"/>
          <p:nvPr/>
        </p:nvSpPr>
        <p:spPr>
          <a:xfrm>
            <a:off x="7362611" y="4586864"/>
            <a:ext cx="2141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각집단별로 </a:t>
            </a:r>
            <a:endParaRPr lang="en-US" altLang="ko-KR" dirty="0"/>
          </a:p>
          <a:p>
            <a:r>
              <a:rPr lang="ko-KR" altLang="en-US" dirty="0"/>
              <a:t>이미지를 </a:t>
            </a:r>
            <a:endParaRPr lang="en-US" altLang="ko-KR" dirty="0"/>
          </a:p>
          <a:p>
            <a:r>
              <a:rPr lang="ko-KR" altLang="en-US" dirty="0"/>
              <a:t>출력한 결과</a:t>
            </a:r>
            <a:endParaRPr lang="en-US" altLang="ko-KR" dirty="0"/>
          </a:p>
          <a:p>
            <a:r>
              <a:rPr lang="ko-KR" altLang="en-US" dirty="0"/>
              <a:t>위에서부터 </a:t>
            </a:r>
            <a:endParaRPr lang="en-US" altLang="ko-KR" dirty="0"/>
          </a:p>
          <a:p>
            <a:r>
              <a:rPr lang="en-US" altLang="ko-KR" dirty="0"/>
              <a:t>cluster 1,2,3,4.1,4.2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363553" y="406401"/>
            <a:ext cx="7333196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pc="-185" dirty="0">
                <a:latin typeface="+mj-ea"/>
              </a:rPr>
              <a:t>[M</a:t>
            </a:r>
            <a:r>
              <a:rPr lang="en-US" altLang="ko-KR" sz="4000" spc="-185" dirty="0">
                <a:latin typeface="+mj-ea"/>
              </a:rPr>
              <a:t>ission #2] 02. </a:t>
            </a:r>
            <a:r>
              <a:rPr lang="en-US" altLang="ko-KR" sz="4000" dirty="0">
                <a:latin typeface="Calibri"/>
                <a:ea typeface="Calibri"/>
                <a:cs typeface="Calibri"/>
                <a:sym typeface="Calibri"/>
              </a:rPr>
              <a:t>Data Cleansing</a:t>
            </a:r>
            <a:r>
              <a:rPr lang="en-US" altLang="ko-KR" sz="2400" dirty="0"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ko-KR" altLang="ko-KR" sz="2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altLang="ko-KR" sz="24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Agglomerative</a:t>
            </a:r>
            <a:r>
              <a:rPr lang="ko-KR" altLang="ko-KR" sz="2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altLang="ko-KR" sz="24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Clustering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결과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103472" y="1578697"/>
            <a:ext cx="3146527" cy="4272525"/>
            <a:chOff x="7945283" y="301369"/>
            <a:chExt cx="4105470" cy="5324304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55308" y="301369"/>
              <a:ext cx="3673140" cy="53243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9" name="Google Shape;149;p7"/>
            <p:cNvCxnSpPr/>
            <p:nvPr/>
          </p:nvCxnSpPr>
          <p:spPr>
            <a:xfrm>
              <a:off x="7945283" y="3127869"/>
              <a:ext cx="410547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" name="Google Shape;150;p7"/>
          <p:cNvSpPr txBox="1"/>
          <p:nvPr/>
        </p:nvSpPr>
        <p:spPr>
          <a:xfrm>
            <a:off x="3461702" y="2054830"/>
            <a:ext cx="5099066" cy="286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일때, </a:t>
            </a:r>
            <a:r>
              <a:rPr lang="ko-K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r>
              <a:rPr lang="ko-K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ko-K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분류 결과, 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PCA를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적용했을 때보다 더 잘 구분했다. 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class에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적용해서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Image를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제거하는 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Cleansing을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진행 !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Cleansing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이후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폴더별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이미지의 개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 분포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L2_25, L2_33은 이미지가 매우 많고,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L2_12, L2_3등은 이미지가 매우 적다.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40;p6">
            <a:extLst>
              <a:ext uri="{FF2B5EF4-FFF2-40B4-BE49-F238E27FC236}">
                <a16:creationId xmlns:a16="http://schemas.microsoft.com/office/drawing/2014/main" id="{368ADF15-104F-83AC-B799-D4A4C78EFE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0155" y="255387"/>
            <a:ext cx="3917474" cy="2866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31;p6">
            <a:extLst>
              <a:ext uri="{FF2B5EF4-FFF2-40B4-BE49-F238E27FC236}">
                <a16:creationId xmlns:a16="http://schemas.microsoft.com/office/drawing/2014/main" id="{80AD8D78-BCB8-6EB4-86E8-D6FB4A76ADE8}"/>
              </a:ext>
            </a:extLst>
          </p:cNvPr>
          <p:cNvGrpSpPr/>
          <p:nvPr/>
        </p:nvGrpSpPr>
        <p:grpSpPr>
          <a:xfrm>
            <a:off x="8867943" y="3763603"/>
            <a:ext cx="2947551" cy="2839010"/>
            <a:chOff x="7455109" y="1482145"/>
            <a:chExt cx="4346847" cy="4480275"/>
          </a:xfrm>
        </p:grpSpPr>
        <p:pic>
          <p:nvPicPr>
            <p:cNvPr id="4" name="Google Shape;132;p6">
              <a:extLst>
                <a:ext uri="{FF2B5EF4-FFF2-40B4-BE49-F238E27FC236}">
                  <a16:creationId xmlns:a16="http://schemas.microsoft.com/office/drawing/2014/main" id="{CE9BE4AF-AAD5-61D8-B2FD-3636EED566F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96495" y="1482145"/>
              <a:ext cx="4264088" cy="448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33;p6">
              <a:extLst>
                <a:ext uri="{FF2B5EF4-FFF2-40B4-BE49-F238E27FC236}">
                  <a16:creationId xmlns:a16="http://schemas.microsoft.com/office/drawing/2014/main" id="{B768EFFE-14D9-4459-B82A-D9CB9E274F6A}"/>
                </a:ext>
              </a:extLst>
            </p:cNvPr>
            <p:cNvSpPr/>
            <p:nvPr/>
          </p:nvSpPr>
          <p:spPr>
            <a:xfrm>
              <a:off x="11041812" y="1562176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4;p6">
              <a:extLst>
                <a:ext uri="{FF2B5EF4-FFF2-40B4-BE49-F238E27FC236}">
                  <a16:creationId xmlns:a16="http://schemas.microsoft.com/office/drawing/2014/main" id="{643E02E8-ABC1-51A8-AE39-C84746B9AF22}"/>
                </a:ext>
              </a:extLst>
            </p:cNvPr>
            <p:cNvSpPr/>
            <p:nvPr/>
          </p:nvSpPr>
          <p:spPr>
            <a:xfrm>
              <a:off x="7455109" y="4038715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5;p6">
              <a:extLst>
                <a:ext uri="{FF2B5EF4-FFF2-40B4-BE49-F238E27FC236}">
                  <a16:creationId xmlns:a16="http://schemas.microsoft.com/office/drawing/2014/main" id="{803F59C9-C2E3-222F-9CE1-32B3F2142298}"/>
                </a:ext>
              </a:extLst>
            </p:cNvPr>
            <p:cNvSpPr/>
            <p:nvPr/>
          </p:nvSpPr>
          <p:spPr>
            <a:xfrm>
              <a:off x="9249691" y="4038443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6;p6">
              <a:extLst>
                <a:ext uri="{FF2B5EF4-FFF2-40B4-BE49-F238E27FC236}">
                  <a16:creationId xmlns:a16="http://schemas.microsoft.com/office/drawing/2014/main" id="{E8F88019-52EB-FBA8-0DB4-0574308250D5}"/>
                </a:ext>
              </a:extLst>
            </p:cNvPr>
            <p:cNvSpPr/>
            <p:nvPr/>
          </p:nvSpPr>
          <p:spPr>
            <a:xfrm>
              <a:off x="11490297" y="3368876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7;p6">
              <a:extLst>
                <a:ext uri="{FF2B5EF4-FFF2-40B4-BE49-F238E27FC236}">
                  <a16:creationId xmlns:a16="http://schemas.microsoft.com/office/drawing/2014/main" id="{DA055C8E-04FD-D336-F735-C4EB9CE2A1D9}"/>
                </a:ext>
              </a:extLst>
            </p:cNvPr>
            <p:cNvSpPr/>
            <p:nvPr/>
          </p:nvSpPr>
          <p:spPr>
            <a:xfrm>
              <a:off x="11491933" y="2693250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;p6">
              <a:extLst>
                <a:ext uri="{FF2B5EF4-FFF2-40B4-BE49-F238E27FC236}">
                  <a16:creationId xmlns:a16="http://schemas.microsoft.com/office/drawing/2014/main" id="{D154A2E4-1AB1-6653-F05A-9E03004CA4A9}"/>
                </a:ext>
              </a:extLst>
            </p:cNvPr>
            <p:cNvSpPr/>
            <p:nvPr/>
          </p:nvSpPr>
          <p:spPr>
            <a:xfrm>
              <a:off x="9235929" y="2216829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9;p6">
              <a:extLst>
                <a:ext uri="{FF2B5EF4-FFF2-40B4-BE49-F238E27FC236}">
                  <a16:creationId xmlns:a16="http://schemas.microsoft.com/office/drawing/2014/main" id="{BE44D940-6EC1-43D1-BEF3-20A36FED97E0}"/>
                </a:ext>
              </a:extLst>
            </p:cNvPr>
            <p:cNvSpPr/>
            <p:nvPr/>
          </p:nvSpPr>
          <p:spPr>
            <a:xfrm>
              <a:off x="8802113" y="1795736"/>
              <a:ext cx="310023" cy="31002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C113A1-15D1-72DD-9327-57CB5CEE945B}"/>
              </a:ext>
            </a:extLst>
          </p:cNvPr>
          <p:cNvSpPr txBox="1"/>
          <p:nvPr/>
        </p:nvSpPr>
        <p:spPr>
          <a:xfrm>
            <a:off x="9487874" y="3191740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K=2</a:t>
            </a:r>
            <a:r>
              <a:rPr lang="ko-KR" altLang="en-US" sz="1400" dirty="0"/>
              <a:t>일 때의 </a:t>
            </a:r>
            <a:r>
              <a:rPr lang="ko-KR" altLang="en-US" sz="1400" dirty="0" err="1"/>
              <a:t>덴드로그램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&amp; </a:t>
            </a:r>
            <a:r>
              <a:rPr lang="ko-KR" altLang="en-US" sz="1400" dirty="0"/>
              <a:t>실제 이미지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99FD-5C92-34B4-9977-F176B29223DE}"/>
              </a:ext>
            </a:extLst>
          </p:cNvPr>
          <p:cNvSpPr txBox="1"/>
          <p:nvPr/>
        </p:nvSpPr>
        <p:spPr>
          <a:xfrm>
            <a:off x="530232" y="5928379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↑Raw Data</a:t>
            </a:r>
            <a:r>
              <a:rPr lang="ko-KR" altLang="en-US" sz="1400" dirty="0"/>
              <a:t>로 </a:t>
            </a:r>
            <a:r>
              <a:rPr lang="en-US" altLang="ko-KR" sz="1400" dirty="0"/>
              <a:t>K=2</a:t>
            </a:r>
            <a:r>
              <a:rPr lang="ko-KR" altLang="en-US" sz="1400" dirty="0"/>
              <a:t>일 때의</a:t>
            </a:r>
            <a:endParaRPr lang="en-US" altLang="ko-KR" sz="1400" dirty="0"/>
          </a:p>
          <a:p>
            <a:r>
              <a:rPr lang="ko-KR" altLang="en-US" sz="1400" dirty="0"/>
              <a:t>분석결과 이미지 출력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0490251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pc="-185" dirty="0">
                <a:latin typeface="+mj-ea"/>
              </a:rPr>
              <a:t>[M</a:t>
            </a:r>
            <a:r>
              <a:rPr lang="en-US" altLang="ko-KR" sz="4000" spc="-185" dirty="0">
                <a:latin typeface="+mj-ea"/>
              </a:rPr>
              <a:t>ission #2] 03.</a:t>
            </a:r>
            <a:r>
              <a:rPr lang="ko-KR" sz="4000" dirty="0"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ko-KR" sz="4000" dirty="0" err="1">
                <a:latin typeface="Calibri"/>
                <a:ea typeface="Calibri"/>
                <a:cs typeface="Calibri"/>
                <a:sym typeface="Calibri"/>
              </a:rPr>
              <a:t>Cleansing</a:t>
            </a:r>
            <a:r>
              <a:rPr lang="en-US" altLang="ko-KR" sz="4000" dirty="0"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altLang="ko-KR" sz="3200" dirty="0">
                <a:latin typeface="Calibri"/>
                <a:ea typeface="Calibri"/>
                <a:cs typeface="Calibri"/>
                <a:sym typeface="Calibri"/>
              </a:rPr>
              <a:t>train, test  split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257474" y="1650425"/>
            <a:ext cx="11393019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이미지 23454개</a:t>
            </a:r>
            <a:endParaRPr sz="2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ko-KR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ko-KR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ko-KR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ko-KR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ko-KR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 : 2 : 2</a:t>
            </a:r>
            <a:r>
              <a:rPr lang="ko-KR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NZ" altLang="ko-KR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ko-KR" alt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당 </a:t>
            </a:r>
            <a:r>
              <a:rPr lang="ko-KR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234개의 </a:t>
            </a:r>
            <a:r>
              <a:rPr lang="ko-KR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ko-KR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image필요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그러나 L2_12, L2_3에게는 너무 많은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image가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필요함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때문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ko-K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별로 20%를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사용하고 이를 새로운 폴더에 저장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</a:t>
            </a:r>
            <a:r>
              <a:rPr lang="ko-KR" alt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폴더로 저장한 이유</a:t>
            </a:r>
            <a:r>
              <a:rPr lang="en-US" altLang="ko-KR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</a:t>
            </a:r>
            <a:endParaRPr lang="ko-KR" altLang="en-US" sz="16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</a:t>
            </a:r>
            <a:r>
              <a:rPr lang="en-US" altLang="ko-KR" sz="1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Pytorch</a:t>
            </a:r>
            <a:r>
              <a:rPr lang="ko-KR" alt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transformer</a:t>
            </a:r>
            <a:r>
              <a:rPr lang="ko-KR" alt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를 사용하여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모든 </a:t>
            </a:r>
            <a:r>
              <a:rPr lang="ko-KR" alt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학습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altLang="ko-KR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14072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개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를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augment하면</a:t>
            </a:r>
            <a:r>
              <a:rPr 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class별</a:t>
            </a:r>
            <a:r>
              <a:rPr 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불균형 문제 해결 불가</a:t>
            </a:r>
            <a:endParaRPr sz="16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매번 데이터를 나누면, </a:t>
            </a:r>
            <a:r>
              <a:rPr lang="ko-KR" sz="1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train을</a:t>
            </a:r>
            <a:r>
              <a:rPr lang="ko-KR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위한 시간이 많이 소요</a:t>
            </a:r>
            <a:endParaRPr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3.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Pytorch의</a:t>
            </a:r>
            <a:r>
              <a:rPr 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imagefolder</a:t>
            </a:r>
            <a:r>
              <a:rPr lang="ko-KR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메소드를 편리하게 사용하기 위하여</a:t>
            </a:r>
            <a:endParaRPr sz="16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6856" y="3588139"/>
            <a:ext cx="2851773" cy="230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38629" y="3588140"/>
            <a:ext cx="2909770" cy="230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924F83B-FBB5-FE40-2AB7-7FFF839C786D}"/>
              </a:ext>
            </a:extLst>
          </p:cNvPr>
          <p:cNvSpPr/>
          <p:nvPr/>
        </p:nvSpPr>
        <p:spPr>
          <a:xfrm>
            <a:off x="207698" y="5443268"/>
            <a:ext cx="6179158" cy="14147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Mission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#2</a:t>
            </a:r>
            <a:r>
              <a:rPr lang="ko-KR" altLang="en-US" b="1" dirty="0">
                <a:solidFill>
                  <a:schemeClr val="tx1"/>
                </a:solidFill>
              </a:rPr>
              <a:t> 정리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PCA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를 적용하지 않은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Raw Data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로 진행하는 것이 효과적이고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DBSCAN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보다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K=2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일 때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Agglomerative Clustering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으로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 Cleansing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을 진행하는 것이 합리적이다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Cleansing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진행 후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Class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별로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6:2:2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train, test, validation data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</a:rPr>
              <a:t>를 할당하였다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368A-C15B-7E78-A122-86D6A2F1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04" y="183642"/>
            <a:ext cx="10734082" cy="104843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[Mission #1] </a:t>
            </a:r>
            <a:r>
              <a:rPr lang="ko-KR" altLang="en-US" sz="2800" dirty="0"/>
              <a:t>데이터 분포 문제 해결</a:t>
            </a:r>
            <a:r>
              <a:rPr lang="en-US" altLang="ko-KR" sz="2800" dirty="0"/>
              <a:t>_</a:t>
            </a:r>
            <a:br>
              <a:rPr lang="en-US" altLang="ko-KR" sz="2800" dirty="0"/>
            </a:br>
            <a:r>
              <a:rPr lang="en-US" altLang="ko-KR" sz="2800" dirty="0"/>
              <a:t>Test </a:t>
            </a:r>
            <a:r>
              <a:rPr lang="ko-KR" altLang="en-US" sz="2800" dirty="0" err="1"/>
              <a:t>시행별</a:t>
            </a:r>
            <a:r>
              <a:rPr lang="ko-KR" altLang="en-US" sz="2800" dirty="0"/>
              <a:t> 사용하였던 </a:t>
            </a:r>
            <a:r>
              <a:rPr lang="en-US" altLang="ko-KR" sz="2800" dirty="0"/>
              <a:t>test </a:t>
            </a:r>
            <a:r>
              <a:rPr lang="ko-KR" altLang="en-US" sz="2800" dirty="0"/>
              <a:t>데이터셋 계획</a:t>
            </a:r>
            <a:r>
              <a:rPr lang="en-US" altLang="ko-KR" sz="2800" dirty="0"/>
              <a:t>(</a:t>
            </a:r>
            <a:r>
              <a:rPr lang="ko-KR" altLang="en-US" sz="2800" dirty="0"/>
              <a:t>목적</a:t>
            </a:r>
            <a:r>
              <a:rPr lang="en-US" altLang="ko-KR" sz="2800" dirty="0"/>
              <a:t>)</a:t>
            </a:r>
            <a:r>
              <a:rPr lang="ko-KR" altLang="en-US" sz="2800" dirty="0"/>
              <a:t> 및 실험 결과 요약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B763A0E-8F47-4811-3EB3-AEC6A915E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395327"/>
              </p:ext>
            </p:extLst>
          </p:nvPr>
        </p:nvGraphicFramePr>
        <p:xfrm>
          <a:off x="194876" y="1162416"/>
          <a:ext cx="11802248" cy="3261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50562">
                  <a:extLst>
                    <a:ext uri="{9D8B030D-6E8A-4147-A177-3AD203B41FA5}">
                      <a16:colId xmlns:a16="http://schemas.microsoft.com/office/drawing/2014/main" val="3170638743"/>
                    </a:ext>
                  </a:extLst>
                </a:gridCol>
                <a:gridCol w="2950562">
                  <a:extLst>
                    <a:ext uri="{9D8B030D-6E8A-4147-A177-3AD203B41FA5}">
                      <a16:colId xmlns:a16="http://schemas.microsoft.com/office/drawing/2014/main" val="3106776006"/>
                    </a:ext>
                  </a:extLst>
                </a:gridCol>
                <a:gridCol w="2950562">
                  <a:extLst>
                    <a:ext uri="{9D8B030D-6E8A-4147-A177-3AD203B41FA5}">
                      <a16:colId xmlns:a16="http://schemas.microsoft.com/office/drawing/2014/main" val="201027881"/>
                    </a:ext>
                  </a:extLst>
                </a:gridCol>
                <a:gridCol w="2950562">
                  <a:extLst>
                    <a:ext uri="{9D8B030D-6E8A-4147-A177-3AD203B41FA5}">
                      <a16:colId xmlns:a16="http://schemas.microsoft.com/office/drawing/2014/main" val="4159868028"/>
                    </a:ext>
                  </a:extLst>
                </a:gridCol>
              </a:tblGrid>
              <a:tr h="416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en-US" altLang="ko-KR" sz="1600" dirty="0" err="1"/>
                        <a:t>train_val_test_dataset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augmented_dataset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4.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random_augmented_dataset_v2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06220"/>
                  </a:ext>
                </a:extLst>
              </a:tr>
              <a:tr h="1516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-Test 01,02</a:t>
                      </a:r>
                      <a:r>
                        <a:rPr lang="ko-KR" altLang="en-US" sz="1600" dirty="0"/>
                        <a:t>에서 사용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-train, validation, test </a:t>
                      </a:r>
                      <a:r>
                        <a:rPr lang="ko-KR" altLang="en-US" sz="1600" dirty="0"/>
                        <a:t>데이터셋을 </a:t>
                      </a:r>
                      <a:r>
                        <a:rPr lang="en-US" altLang="ko-KR" sz="1600" dirty="0"/>
                        <a:t>6:2:2</a:t>
                      </a:r>
                      <a:r>
                        <a:rPr lang="ko-KR" altLang="en-US" sz="1600" dirty="0"/>
                        <a:t>의 비율로만 나누고</a:t>
                      </a:r>
                      <a:r>
                        <a:rPr lang="en-US" altLang="ko-KR" sz="1600" dirty="0"/>
                        <a:t>, cleansing</a:t>
                      </a:r>
                      <a:r>
                        <a:rPr lang="ko-KR" altLang="en-US" sz="1600" dirty="0"/>
                        <a:t>만 진행한 데이터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1" dirty="0">
                          <a:sym typeface="Wingdings" panose="05000000000000000000" pitchFamily="2" charset="2"/>
                        </a:rPr>
                        <a:t>데이터 </a:t>
                      </a:r>
                      <a:r>
                        <a:rPr lang="en-US" altLang="ko-KR" sz="1600" b="1" dirty="0">
                          <a:sym typeface="Wingdings" panose="05000000000000000000" pitchFamily="2" charset="2"/>
                        </a:rPr>
                        <a:t>imbalance</a:t>
                      </a:r>
                      <a:r>
                        <a:rPr lang="ko-KR" altLang="en-US" sz="1600" b="1" dirty="0">
                          <a:sym typeface="Wingdings" panose="05000000000000000000" pitchFamily="2" charset="2"/>
                        </a:rPr>
                        <a:t>로 인한 문제 발생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-Test 03,04,05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-1</a:t>
                      </a:r>
                      <a:r>
                        <a:rPr lang="ko-KR" altLang="en-US" sz="1400" dirty="0"/>
                        <a:t>번 데이터셋의 문제를 해결하기 위해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Affine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Rotation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통한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Augumentation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400" b="1" dirty="0"/>
                        <a:t>rotating </a:t>
                      </a:r>
                      <a:r>
                        <a:rPr lang="ko-KR" altLang="en-US" sz="1400" b="1" dirty="0"/>
                        <a:t>과 </a:t>
                      </a:r>
                      <a:r>
                        <a:rPr lang="en-US" altLang="ko-KR" sz="1400" b="1" dirty="0"/>
                        <a:t>affine</a:t>
                      </a:r>
                      <a:r>
                        <a:rPr lang="ko-KR" altLang="en-US" sz="1400" b="1" dirty="0"/>
                        <a:t>만으로는 데이터셋이 다양하지 못하다고 판단</a:t>
                      </a:r>
                      <a:r>
                        <a:rPr lang="en-US" altLang="ko-KR" sz="1400" b="1" dirty="0"/>
                        <a:t>, 3</a:t>
                      </a:r>
                      <a:r>
                        <a:rPr lang="ko-KR" altLang="en-US" sz="1400" b="1" dirty="0"/>
                        <a:t>번 데이터셋 시도</a:t>
                      </a:r>
                      <a:endParaRPr lang="en-US" altLang="ko-KR" sz="14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variation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얻을 수 있을 뿐 아니라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Auto Augmentation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비해 시간 대비 성능이 우수할 것이라고 예상함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-Test 06,08</a:t>
                      </a:r>
                    </a:p>
                    <a:p>
                      <a:pPr latinLnBrk="1"/>
                      <a:r>
                        <a:rPr lang="en-US" altLang="ko-KR" sz="1400" dirty="0"/>
                        <a:t>-6</a:t>
                      </a:r>
                      <a:r>
                        <a:rPr lang="ko-KR" altLang="en-US" sz="1400" dirty="0"/>
                        <a:t>가지 </a:t>
                      </a:r>
                      <a:r>
                        <a:rPr lang="en-US" altLang="ko-KR" sz="1400" dirty="0"/>
                        <a:t>augmentation</a:t>
                      </a:r>
                      <a:r>
                        <a:rPr lang="ko-KR" altLang="en-US" sz="1400" dirty="0"/>
                        <a:t>을 랜덤하게 사용하여 만든 데이터 셋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원래 데이터의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배까지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최대 클래스의 </a:t>
                      </a:r>
                      <a:r>
                        <a:rPr lang="ko-KR" altLang="en-US" sz="1400" dirty="0" err="1"/>
                        <a:t>데이터수는</a:t>
                      </a:r>
                      <a:r>
                        <a:rPr lang="ko-KR" altLang="en-US" sz="1400" dirty="0"/>
                        <a:t> 넘지 않도록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augmentation</a:t>
                      </a:r>
                      <a:r>
                        <a:rPr lang="ko-KR" altLang="en-US" sz="1400" dirty="0"/>
                        <a:t> 하게 설정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>
                          <a:sym typeface="Wingdings" panose="05000000000000000000" pitchFamily="2" charset="2"/>
                        </a:rPr>
                        <a:t>L2_12</a:t>
                      </a:r>
                      <a:r>
                        <a:rPr lang="ko-KR" altLang="en-US" sz="1400" b="1" dirty="0">
                          <a:sym typeface="Wingdings" panose="05000000000000000000" pitchFamily="2" charset="2"/>
                        </a:rPr>
                        <a:t>의 데이터 수가 너무 작은 문제가 발생</a:t>
                      </a:r>
                      <a:endParaRPr lang="en-US" altLang="ko-KR" sz="1400" b="1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Test 06,07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을 진행한 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data imbalance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의 문제가 아직 완전히 해결되지 않아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배까지 증가시키던 데이터를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배까지 증가시키는 것으로 진행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-Test 07, 09</a:t>
                      </a:r>
                    </a:p>
                    <a:p>
                      <a:pPr latinLnBrk="1"/>
                      <a:r>
                        <a:rPr lang="en-US" altLang="ko-KR" sz="1400" dirty="0"/>
                        <a:t>-L2_12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en-US" altLang="ko-KR" sz="1400" dirty="0"/>
                        <a:t>augmentation</a:t>
                      </a:r>
                      <a:r>
                        <a:rPr lang="ko-KR" altLang="en-US" sz="1400" dirty="0"/>
                        <a:t>했을 때 최대 클래스의 데이터 수를 넘지 </a:t>
                      </a:r>
                      <a:r>
                        <a:rPr lang="ko-KR" altLang="en-US" sz="1400" dirty="0" err="1"/>
                        <a:t>않을려면</a:t>
                      </a:r>
                      <a:r>
                        <a:rPr lang="ko-KR" altLang="en-US" sz="1400" dirty="0"/>
                        <a:t> 최대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배만큼만 늘일 수 있기에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원래 데이터의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배까지 </a:t>
                      </a:r>
                      <a:r>
                        <a:rPr lang="en-US" altLang="ko-KR" sz="1400" dirty="0"/>
                        <a:t>augmentation</a:t>
                      </a:r>
                      <a:r>
                        <a:rPr lang="ko-KR" altLang="en-US" sz="1400" dirty="0"/>
                        <a:t> 하게 설정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/>
                        <a:t>최대 데이터 개수를 가지고 있는 클래스와 최소 데이터 개수를 가지고 있는 클래스의 </a:t>
                      </a:r>
                      <a:r>
                        <a:rPr lang="en-US" altLang="ko-KR" sz="1400" b="1" dirty="0"/>
                        <a:t>imbalance</a:t>
                      </a:r>
                      <a:r>
                        <a:rPr lang="ko-KR" altLang="en-US" sz="1400" b="1" dirty="0"/>
                        <a:t>가 해결되지 않음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216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0D1885-18F8-F27C-2977-0BDB98F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36" y="4373504"/>
            <a:ext cx="3012683" cy="243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979B6A7-1A06-A28B-49F7-2555C51C1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97996"/>
            <a:ext cx="2950872" cy="2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3E1D778-1054-B55C-1F3E-A70770C3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33" y="4455346"/>
            <a:ext cx="2773760" cy="22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EE3C2CB3-963D-677B-96C0-2DF4306AD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9" y="4334833"/>
            <a:ext cx="2858880" cy="23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6DB877-4BD8-DCE3-E691-45EF9B1F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30978"/>
              </p:ext>
            </p:extLst>
          </p:nvPr>
        </p:nvGraphicFramePr>
        <p:xfrm>
          <a:off x="583413" y="1581140"/>
          <a:ext cx="7677732" cy="29902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59244">
                  <a:extLst>
                    <a:ext uri="{9D8B030D-6E8A-4147-A177-3AD203B41FA5}">
                      <a16:colId xmlns:a16="http://schemas.microsoft.com/office/drawing/2014/main" val="1220636186"/>
                    </a:ext>
                  </a:extLst>
                </a:gridCol>
                <a:gridCol w="2559244">
                  <a:extLst>
                    <a:ext uri="{9D8B030D-6E8A-4147-A177-3AD203B41FA5}">
                      <a16:colId xmlns:a16="http://schemas.microsoft.com/office/drawing/2014/main" val="4280798201"/>
                    </a:ext>
                  </a:extLst>
                </a:gridCol>
                <a:gridCol w="2559244">
                  <a:extLst>
                    <a:ext uri="{9D8B030D-6E8A-4147-A177-3AD203B41FA5}">
                      <a16:colId xmlns:a16="http://schemas.microsoft.com/office/drawing/2014/main" val="1342561769"/>
                    </a:ext>
                  </a:extLst>
                </a:gridCol>
              </a:tblGrid>
              <a:tr h="55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random_augmented_dataset_v3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6.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random_augmented_dataset_v4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7.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random_augmented_dataset_v5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07924"/>
                  </a:ext>
                </a:extLst>
              </a:tr>
              <a:tr h="2422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-Test 10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멘토링을 통해 최대 데이터가 있는 클래스의 데이터를 줄이는 것이 좋을 것 같다는 의견을 들음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-&gt;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L2_25, L2_30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줄이고 </a:t>
                      </a:r>
                      <a:r>
                        <a:rPr lang="en-US" altLang="ko-K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동일한 코드로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데이터 셋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배까지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augmentation)</a:t>
                      </a:r>
                      <a:endParaRPr lang="en-US" altLang="ko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L2_25, L2_30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줄이고 </a:t>
                      </a:r>
                      <a:r>
                        <a:rPr lang="en-US" altLang="ko-K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random_augmented_dataset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동일한 코드로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데이터 셋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배까지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Random_augmented_dataset_v3</a:t>
                      </a:r>
                      <a:r>
                        <a:rPr lang="ko-KR" altLang="en-US" sz="1400" dirty="0"/>
                        <a:t>에 적힌 이유에 따라</a:t>
                      </a:r>
                      <a:r>
                        <a:rPr lang="en-US" altLang="ko-KR" sz="1400" dirty="0"/>
                        <a:t>, train_val_test_dataset_v2 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L2_25, L2_33</a:t>
                      </a:r>
                      <a:r>
                        <a:rPr lang="ko-KR" altLang="en-US" sz="1400" dirty="0"/>
                        <a:t>의 데이터를 </a:t>
                      </a:r>
                      <a:r>
                        <a:rPr lang="en-US" altLang="ko-KR" sz="1400" dirty="0"/>
                        <a:t>80%</a:t>
                      </a:r>
                      <a:r>
                        <a:rPr lang="ko-KR" altLang="en-US" sz="1400" dirty="0"/>
                        <a:t>로 줄인 </a:t>
                      </a:r>
                      <a:r>
                        <a:rPr lang="en-US" altLang="ko-KR" sz="1400" dirty="0"/>
                        <a:t>random_augmented_dataset_v5</a:t>
                      </a:r>
                      <a:r>
                        <a:rPr lang="ko-KR" altLang="en-US" sz="1400" dirty="0"/>
                        <a:t>를 생성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최대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배까지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2113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E544BDD-A8CF-51FC-98AA-4C9675DE3C78}"/>
              </a:ext>
            </a:extLst>
          </p:cNvPr>
          <p:cNvSpPr txBox="1">
            <a:spLocks/>
          </p:cNvSpPr>
          <p:nvPr/>
        </p:nvSpPr>
        <p:spPr>
          <a:xfrm>
            <a:off x="376504" y="183642"/>
            <a:ext cx="10734082" cy="1048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[Mission #1] </a:t>
            </a:r>
            <a:r>
              <a:rPr lang="ko-KR" altLang="en-US" sz="2800" dirty="0"/>
              <a:t>데이터 분포 문제 해결</a:t>
            </a:r>
            <a:r>
              <a:rPr lang="en-US" altLang="ko-KR" sz="2800" dirty="0"/>
              <a:t>_</a:t>
            </a:r>
            <a:br>
              <a:rPr lang="en-US" altLang="ko-KR" sz="2800" dirty="0"/>
            </a:br>
            <a:r>
              <a:rPr lang="en-US" altLang="ko-KR" sz="2800" dirty="0"/>
              <a:t>Test </a:t>
            </a:r>
            <a:r>
              <a:rPr lang="ko-KR" altLang="en-US" sz="2800" dirty="0" err="1"/>
              <a:t>시행별</a:t>
            </a:r>
            <a:r>
              <a:rPr lang="ko-KR" altLang="en-US" sz="2800" dirty="0"/>
              <a:t> 사용하였던 </a:t>
            </a:r>
            <a:r>
              <a:rPr lang="en-US" altLang="ko-KR" sz="2800" dirty="0"/>
              <a:t>test </a:t>
            </a:r>
            <a:r>
              <a:rPr lang="ko-KR" altLang="en-US" sz="2800" dirty="0"/>
              <a:t>데이터셋 비교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D9EB8-F13C-BAEE-DD9F-0FB02507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" y="4615193"/>
            <a:ext cx="2710058" cy="224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6C38F2-0A2D-EAF1-07B1-2D63F95B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5" y="4615193"/>
            <a:ext cx="2521908" cy="20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AF0E80-4348-E7E5-C4C4-378F0BE8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96" y="4615193"/>
            <a:ext cx="2521908" cy="20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7058FEE9-6214-5765-4825-F17893D6F2E8}"/>
              </a:ext>
            </a:extLst>
          </p:cNvPr>
          <p:cNvSpPr/>
          <p:nvPr/>
        </p:nvSpPr>
        <p:spPr>
          <a:xfrm>
            <a:off x="8354667" y="1232072"/>
            <a:ext cx="3801114" cy="4789905"/>
          </a:xfrm>
          <a:prstGeom prst="borderCallout2">
            <a:avLst>
              <a:gd name="adj1" fmla="val 53835"/>
              <a:gd name="adj2" fmla="val -653"/>
              <a:gd name="adj3" fmla="val 58847"/>
              <a:gd name="adj4" fmla="val -15387"/>
              <a:gd name="adj5" fmla="val 58873"/>
              <a:gd name="adj6" fmla="val -261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클래스 중 대다수의 클래스가 제일 많은 데이터를 가지고 있는 클래스에 비해 현저히 적은 수의 데이터를 가지고 있기에 이런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데이터의 특성을 더 고려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dirty="0"/>
              <a:t>데이터를 최대한 활용하여 학습을 진행하기 위해 </a:t>
            </a:r>
            <a:r>
              <a:rPr lang="en-US" altLang="ko-KR" dirty="0" err="1"/>
              <a:t>train:valid:test</a:t>
            </a:r>
            <a:r>
              <a:rPr lang="en-US" altLang="ko-KR" dirty="0"/>
              <a:t> = 9:0.5:0.5</a:t>
            </a:r>
            <a:r>
              <a:rPr lang="ko-KR" altLang="en-US" dirty="0"/>
              <a:t>로 나눠 사용</a:t>
            </a:r>
            <a:endParaRPr lang="en-US" altLang="ko-KR" dirty="0"/>
          </a:p>
          <a:p>
            <a:pPr algn="ctr"/>
            <a:r>
              <a:rPr lang="ko-KR" altLang="en-US" dirty="0"/>
              <a:t>또한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v3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augmentation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기법을 그대로 적용한 이유는 </a:t>
            </a:r>
            <a:r>
              <a:rPr lang="en-US" altLang="ko-KR" dirty="0"/>
              <a:t>VGG16</a:t>
            </a:r>
            <a:r>
              <a:rPr lang="ko-KR" altLang="en-US" dirty="0"/>
              <a:t>가 </a:t>
            </a:r>
            <a:r>
              <a:rPr lang="en-US" altLang="ko-KR" dirty="0"/>
              <a:t>v3</a:t>
            </a:r>
            <a:r>
              <a:rPr lang="ko-KR" altLang="en-US" dirty="0"/>
              <a:t>에서 성능이 가장 좋았기 때문에 </a:t>
            </a:r>
            <a:r>
              <a:rPr lang="en-US" altLang="ko-KR" dirty="0"/>
              <a:t>VGG16 </a:t>
            </a:r>
            <a:r>
              <a:rPr lang="ko-KR" altLang="en-US" dirty="0"/>
              <a:t>기반 모델에서도 성능이 가장 좋을 것이라고 기대하고</a:t>
            </a:r>
            <a:endParaRPr lang="en-US" altLang="ko-KR" dirty="0"/>
          </a:p>
          <a:p>
            <a:pPr algn="ctr"/>
            <a:r>
              <a:rPr lang="en-US" altLang="ko-KR" dirty="0"/>
              <a:t>random_augmented_dataset_v5</a:t>
            </a:r>
            <a:r>
              <a:rPr lang="ko-KR" altLang="en-US" dirty="0"/>
              <a:t>을 적용시킴 </a:t>
            </a:r>
          </a:p>
        </p:txBody>
      </p:sp>
    </p:spTree>
    <p:extLst>
      <p:ext uri="{BB962C8B-B14F-4D97-AF65-F5344CB8AC3E}">
        <p14:creationId xmlns:p14="http://schemas.microsoft.com/office/powerpoint/2010/main" val="19032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3241</Words>
  <Application>Microsoft Office PowerPoint</Application>
  <PresentationFormat>와이드스크린</PresentationFormat>
  <Paragraphs>406</Paragraphs>
  <Slides>20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대학부- DCC (제갈민, 정재현, 이예지, 주윤나, 채승민)</vt:lpstr>
      <vt:lpstr>[Mission #1] 01. EDA_폴더 별 데이터 수 / 02. 해상도 별 데이터 수 </vt:lpstr>
      <vt:lpstr>[Mission #1] 03. EDA_각 클래스 별 랜덤 이미지 출력</vt:lpstr>
      <vt:lpstr>[Mission #2] 01. Data Cleansing_데이터의 이해</vt:lpstr>
      <vt:lpstr>[Mission #2] 02. Data Cleansing_ Agglomerative Clustering</vt:lpstr>
      <vt:lpstr>[Mission #2] 02. Data Cleansing_ Agglomerative Clustering 결과</vt:lpstr>
      <vt:lpstr>[Mission #2] 03. Data Cleansing_train, test  split</vt:lpstr>
      <vt:lpstr>[Mission #1] 데이터 분포 문제 해결_ Test 시행별 사용하였던 test 데이터셋 계획(목적) 및 실험 결과 요약(1)</vt:lpstr>
      <vt:lpstr>PowerPoint 프레젠테이션</vt:lpstr>
      <vt:lpstr>[Mission #3] hyperparameter tuning –모델 선정, VGG 16 vs ResNet 18</vt:lpstr>
      <vt:lpstr>[Mission #3] hyperparameter tuning; Test 01,02-lr 조절</vt:lpstr>
      <vt:lpstr>[Mission #3] hyperparameter tuning; Test 03,04- dataset 및 batch size 변경, 실험오류 발견</vt:lpstr>
      <vt:lpstr>[Mission #3] hyperparameter tuning; Test 05,06 -dataset, batch size 변경</vt:lpstr>
      <vt:lpstr>[Mission #3] hyperparameter tuning; Test 07,08,09-focal loss 도입</vt:lpstr>
      <vt:lpstr>[Mission #1] 데이터셋 변경; Test 09,10,11-데이터 셋 변경(데이터 제거)</vt:lpstr>
      <vt:lpstr>[Mission #3] hyperparameter tuning; Test 12, 50_test 01, 50_test 02 실험</vt:lpstr>
      <vt:lpstr>[Mission #3] hyperparameter tuning;  Test 12, 50_test 01, 50_test 02 실험 결과 및 모델 설명</vt:lpstr>
      <vt:lpstr>[Mission #3] hyperparameter tuning;  101_test 01, 101_test 02, 101_test 03</vt:lpstr>
      <vt:lpstr>[Mission #3] hyperparameter tuning;  VGG16_v2의 test 01,02</vt:lpstr>
      <vt:lpstr>[Mission #3] 결과 및 전체 결과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제갈 민</dc:creator>
  <cp:lastModifiedBy>제갈 민</cp:lastModifiedBy>
  <cp:revision>62</cp:revision>
  <dcterms:created xsi:type="dcterms:W3CDTF">2022-11-01T11:32:28Z</dcterms:created>
  <dcterms:modified xsi:type="dcterms:W3CDTF">2022-12-02T01:53:38Z</dcterms:modified>
</cp:coreProperties>
</file>