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3"/>
  </p:notesMasterIdLst>
  <p:sldIdLst>
    <p:sldId id="266" r:id="rId2"/>
    <p:sldId id="258" r:id="rId3"/>
    <p:sldId id="267" r:id="rId4"/>
    <p:sldId id="268" r:id="rId5"/>
    <p:sldId id="269" r:id="rId6"/>
    <p:sldId id="275" r:id="rId7"/>
    <p:sldId id="257" r:id="rId8"/>
    <p:sldId id="261" r:id="rId9"/>
    <p:sldId id="281" r:id="rId10"/>
    <p:sldId id="282" r:id="rId11"/>
    <p:sldId id="287" r:id="rId12"/>
    <p:sldId id="286" r:id="rId13"/>
    <p:sldId id="285" r:id="rId14"/>
    <p:sldId id="270" r:id="rId15"/>
    <p:sldId id="271" r:id="rId16"/>
    <p:sldId id="273" r:id="rId17"/>
    <p:sldId id="272" r:id="rId18"/>
    <p:sldId id="277" r:id="rId19"/>
    <p:sldId id="288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DF7CB-8A72-429A-B314-471B839E3624}" v="317" dt="2021-02-11T14:55:58.760"/>
    <p1510:client id="{5D847F0A-C224-4ADF-9A82-F6AE4520D431}" v="294" dt="2021-02-11T13:37:22.731"/>
    <p1510:client id="{93062A38-E78C-4E18-B4BC-063D44AED054}" v="10" dt="2021-02-11T12:57:21.951"/>
    <p1510:client id="{D56E16E2-F25D-46F7-AF4A-FE848312A844}" v="424" dt="2021-02-11T01:59:23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75AE4-9F22-4D36-AE7D-C1B41BE8BDA7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0879-40E8-4503-B69E-7B6599E6E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2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40879-40E8-4503-B69E-7B6599E6E3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93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40879-40E8-4503-B69E-7B6599E6E32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8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33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84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51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1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17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0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9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72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93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0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9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slideshare.net/rajanstvinod/cjb0912010-lz-algorithm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slideshare.net/rajanstvinod/cjb0912010-lz-algorithm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slideshare.net/rajanstvinod/cjb0912010-lz-algorith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slideshare.net/rajanstvinod/cjb0912010-lz-algorithm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remipsum.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remipsum.d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slideshare.net/rajanstvinod/cjb0912010-lz-algorith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slideshare.net/rajanstvinod/cjb0912010-lz-algorith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4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1EBCE-A346-4499-9649-FBD318CB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b="1" u="sng">
                <a:solidFill>
                  <a:srgbClr val="FFFFFF"/>
                </a:solidFill>
                <a:cs typeface="Calibri Light"/>
              </a:rPr>
              <a:t>Aktuelle Themen der angewandten Informatik: Datenkompression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B412EDB-43FA-4B65-B04F-C0DE0452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420449"/>
            <a:ext cx="3856774" cy="2106001"/>
          </a:xfrm>
          <a:prstGeom prst="rect">
            <a:avLst/>
          </a:prstGeom>
        </p:spPr>
      </p:pic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268D9A8F-D3F9-4A38-A111-8ACA8CE1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u="sng">
                <a:solidFill>
                  <a:srgbClr val="FFFFFF"/>
                </a:solidFill>
              </a:rPr>
              <a:t>Thema: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FFFFFF"/>
                </a:solidFill>
              </a:rPr>
              <a:t>ZIP-</a:t>
            </a:r>
            <a:r>
              <a:rPr lang="en-US" sz="1700" err="1">
                <a:solidFill>
                  <a:srgbClr val="FFFFFF"/>
                </a:solidFill>
              </a:rPr>
              <a:t>Verfahren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u="sng" err="1">
                <a:solidFill>
                  <a:srgbClr val="FFFFFF"/>
                </a:solidFill>
              </a:rPr>
              <a:t>Betreuung</a:t>
            </a:r>
            <a:r>
              <a:rPr lang="en-US" sz="1700" b="1" u="sng">
                <a:solidFill>
                  <a:srgbClr val="FFFFFF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700">
                <a:solidFill>
                  <a:srgbClr val="FFFFFF"/>
                </a:solidFill>
              </a:rPr>
              <a:t>Dr.-Ing. The </a:t>
            </a:r>
            <a:r>
              <a:rPr lang="de-DE" sz="1700" err="1">
                <a:solidFill>
                  <a:srgbClr val="FFFFFF"/>
                </a:solidFill>
              </a:rPr>
              <a:t>Anh</a:t>
            </a:r>
            <a:r>
              <a:rPr lang="de-DE" sz="1700">
                <a:solidFill>
                  <a:srgbClr val="FFFFFF"/>
                </a:solidFill>
              </a:rPr>
              <a:t> Vuong</a:t>
            </a:r>
          </a:p>
          <a:p>
            <a:pPr marL="0" indent="0">
              <a:lnSpc>
                <a:spcPct val="90000"/>
              </a:lnSpc>
              <a:buNone/>
            </a:pPr>
            <a:endParaRPr lang="de-DE" sz="1700" b="1" u="sng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700" b="1" u="sng">
                <a:solidFill>
                  <a:srgbClr val="FFFFFF"/>
                </a:solidFill>
              </a:rPr>
              <a:t>Autoren:</a:t>
            </a:r>
            <a:endParaRPr lang="de-DE" sz="17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700">
                <a:solidFill>
                  <a:srgbClr val="FFFFFF"/>
                </a:solidFill>
              </a:rPr>
              <a:t>Boui Bilal (6985624)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700">
                <a:solidFill>
                  <a:srgbClr val="FFFFFF"/>
                </a:solidFill>
              </a:rPr>
              <a:t>EL </a:t>
            </a:r>
            <a:r>
              <a:rPr lang="de-DE" sz="1700" err="1">
                <a:solidFill>
                  <a:srgbClr val="FFFFFF"/>
                </a:solidFill>
              </a:rPr>
              <a:t>Masiani</a:t>
            </a:r>
            <a:r>
              <a:rPr lang="de-DE" sz="1700">
                <a:solidFill>
                  <a:srgbClr val="FFFFFF"/>
                </a:solidFill>
              </a:rPr>
              <a:t> Mimoun (6859378)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700" err="1">
                <a:solidFill>
                  <a:srgbClr val="FFFFFF"/>
                </a:solidFill>
              </a:rPr>
              <a:t>Melissopoulos</a:t>
            </a:r>
            <a:r>
              <a:rPr lang="de-DE" sz="1700">
                <a:solidFill>
                  <a:srgbClr val="FFFFFF"/>
                </a:solidFill>
              </a:rPr>
              <a:t> Loukas (7020025)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8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EA59B-A301-4AAB-9EEB-8FF9F8D7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777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pic>
        <p:nvPicPr>
          <p:cNvPr id="7" name="Grafik 5" descr="Benutzer mit einfarbiger Füllung">
            <a:extLst>
              <a:ext uri="{FF2B5EF4-FFF2-40B4-BE49-F238E27FC236}">
                <a16:creationId xmlns:a16="http://schemas.microsoft.com/office/drawing/2014/main" id="{0730A0A9-837F-4E79-9157-8B689FDA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661" y="1941749"/>
            <a:ext cx="914400" cy="914400"/>
          </a:xfrm>
          <a:prstGeom prst="rect">
            <a:avLst/>
          </a:prstGeom>
        </p:spPr>
      </p:pic>
      <p:pic>
        <p:nvPicPr>
          <p:cNvPr id="9" name="Grafik 5" descr="Benutzer mit einfarbiger Füllung">
            <a:extLst>
              <a:ext uri="{FF2B5EF4-FFF2-40B4-BE49-F238E27FC236}">
                <a16:creationId xmlns:a16="http://schemas.microsoft.com/office/drawing/2014/main" id="{B27D1273-D15B-4A2A-A2A4-A2F74542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078" y="19417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2033602-5C38-491A-A49E-FCB92D40C136}"/>
              </a:ext>
            </a:extLst>
          </p:cNvPr>
          <p:cNvSpPr txBox="1"/>
          <p:nvPr/>
        </p:nvSpPr>
        <p:spPr>
          <a:xfrm>
            <a:off x="4200056" y="1575261"/>
            <a:ext cx="1553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  <a:cs typeface="Calibri"/>
              </a:rPr>
              <a:t>A</a:t>
            </a:r>
            <a:r>
              <a:rPr lang="de-DE">
                <a:cs typeface="Calibri"/>
              </a:rPr>
              <a:t>|</a:t>
            </a:r>
            <a:r>
              <a:rPr lang="de-DE">
                <a:solidFill>
                  <a:schemeClr val="accent1"/>
                </a:solidFill>
                <a:cs typeface="Calibri"/>
              </a:rPr>
              <a:t>AB</a:t>
            </a:r>
            <a:r>
              <a:rPr lang="de-DE">
                <a:cs typeface="Calibri"/>
              </a:rPr>
              <a:t>|ABC</a:t>
            </a:r>
          </a:p>
        </p:txBody>
      </p:sp>
      <p:pic>
        <p:nvPicPr>
          <p:cNvPr id="15" name="Grafik 7" descr="Klemmbrett mit einfarbiger Füllung">
            <a:hlinkClick r:id="rId4"/>
            <a:extLst>
              <a:ext uri="{FF2B5EF4-FFF2-40B4-BE49-F238E27FC236}">
                <a16:creationId xmlns:a16="http://schemas.microsoft.com/office/drawing/2014/main" id="{3E7E9FDE-7392-4935-AAE9-78765FBAA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3320" y="2802361"/>
            <a:ext cx="1685364" cy="1685364"/>
          </a:xfrm>
          <a:prstGeom prst="rect">
            <a:avLst/>
          </a:prstGeom>
        </p:spPr>
      </p:pic>
      <p:pic>
        <p:nvPicPr>
          <p:cNvPr id="17" name="Grafik 8" descr="Klemmbrett mit einfarbiger Füllung">
            <a:extLst>
              <a:ext uri="{FF2B5EF4-FFF2-40B4-BE49-F238E27FC236}">
                <a16:creationId xmlns:a16="http://schemas.microsoft.com/office/drawing/2014/main" id="{5A4AAC28-CFB7-43F7-8FA0-62ABDAE01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666" y="2766502"/>
            <a:ext cx="1721223" cy="1721223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3ED60BE-FE87-4E17-84FF-24C7645CC916}"/>
              </a:ext>
            </a:extLst>
          </p:cNvPr>
          <p:cNvSpPr/>
          <p:nvPr/>
        </p:nvSpPr>
        <p:spPr>
          <a:xfrm>
            <a:off x="3813855" y="2030238"/>
            <a:ext cx="2447363" cy="824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4D9BDD-42E1-4813-B1B6-607D9D2CFDE1}"/>
              </a:ext>
            </a:extLst>
          </p:cNvPr>
          <p:cNvSpPr txBox="1"/>
          <p:nvPr/>
        </p:nvSpPr>
        <p:spPr>
          <a:xfrm>
            <a:off x="3810000" y="22591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accent1"/>
                </a:solidFill>
              </a:rPr>
              <a:t>AB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991C6F-8DA4-48B7-82F8-17020A885390}"/>
              </a:ext>
            </a:extLst>
          </p:cNvPr>
          <p:cNvSpPr txBox="1"/>
          <p:nvPr/>
        </p:nvSpPr>
        <p:spPr>
          <a:xfrm>
            <a:off x="2267510" y="3208803"/>
            <a:ext cx="9915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  <a:p>
            <a:r>
              <a:rPr lang="de-DE"/>
              <a:t>AB=2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FAECBE-4D7B-4C8D-A3FB-711882CB1CAB}"/>
              </a:ext>
            </a:extLst>
          </p:cNvPr>
          <p:cNvSpPr txBox="1"/>
          <p:nvPr/>
        </p:nvSpPr>
        <p:spPr>
          <a:xfrm>
            <a:off x="6669181" y="3208803"/>
            <a:ext cx="991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A3F4292-C147-41AD-82EB-1EE64579A8B5}"/>
              </a:ext>
            </a:extLst>
          </p:cNvPr>
          <p:cNvSpPr txBox="1"/>
          <p:nvPr/>
        </p:nvSpPr>
        <p:spPr>
          <a:xfrm>
            <a:off x="3817203" y="3429499"/>
            <a:ext cx="2447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1645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EA59B-A301-4AAB-9EEB-8FF9F8D7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777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pic>
        <p:nvPicPr>
          <p:cNvPr id="7" name="Grafik 5" descr="Benutzer mit einfarbiger Füllung">
            <a:extLst>
              <a:ext uri="{FF2B5EF4-FFF2-40B4-BE49-F238E27FC236}">
                <a16:creationId xmlns:a16="http://schemas.microsoft.com/office/drawing/2014/main" id="{0730A0A9-837F-4E79-9157-8B689FDA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661" y="1941749"/>
            <a:ext cx="914400" cy="914400"/>
          </a:xfrm>
          <a:prstGeom prst="rect">
            <a:avLst/>
          </a:prstGeom>
        </p:spPr>
      </p:pic>
      <p:pic>
        <p:nvPicPr>
          <p:cNvPr id="9" name="Grafik 5" descr="Benutzer mit einfarbiger Füllung">
            <a:extLst>
              <a:ext uri="{FF2B5EF4-FFF2-40B4-BE49-F238E27FC236}">
                <a16:creationId xmlns:a16="http://schemas.microsoft.com/office/drawing/2014/main" id="{B27D1273-D15B-4A2A-A2A4-A2F74542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078" y="19417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2033602-5C38-491A-A49E-FCB92D40C136}"/>
              </a:ext>
            </a:extLst>
          </p:cNvPr>
          <p:cNvSpPr txBox="1"/>
          <p:nvPr/>
        </p:nvSpPr>
        <p:spPr>
          <a:xfrm>
            <a:off x="4200056" y="1575261"/>
            <a:ext cx="1553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  <a:cs typeface="Calibri"/>
              </a:rPr>
              <a:t>A</a:t>
            </a:r>
            <a:r>
              <a:rPr lang="de-DE">
                <a:cs typeface="Calibri"/>
              </a:rPr>
              <a:t>|</a:t>
            </a:r>
            <a:r>
              <a:rPr lang="de-DE">
                <a:solidFill>
                  <a:schemeClr val="accent1"/>
                </a:solidFill>
                <a:cs typeface="Calibri"/>
              </a:rPr>
              <a:t>AB</a:t>
            </a:r>
            <a:r>
              <a:rPr lang="de-DE">
                <a:cs typeface="Calibri"/>
              </a:rPr>
              <a:t>|ABC</a:t>
            </a:r>
          </a:p>
        </p:txBody>
      </p:sp>
      <p:pic>
        <p:nvPicPr>
          <p:cNvPr id="15" name="Grafik 7" descr="Klemmbrett mit einfarbiger Füllung">
            <a:hlinkClick r:id="rId4"/>
            <a:extLst>
              <a:ext uri="{FF2B5EF4-FFF2-40B4-BE49-F238E27FC236}">
                <a16:creationId xmlns:a16="http://schemas.microsoft.com/office/drawing/2014/main" id="{3E7E9FDE-7392-4935-AAE9-78765FBAA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3320" y="2802361"/>
            <a:ext cx="1685364" cy="1685364"/>
          </a:xfrm>
          <a:prstGeom prst="rect">
            <a:avLst/>
          </a:prstGeom>
        </p:spPr>
      </p:pic>
      <p:pic>
        <p:nvPicPr>
          <p:cNvPr id="17" name="Grafik 8" descr="Klemmbrett mit einfarbiger Füllung">
            <a:extLst>
              <a:ext uri="{FF2B5EF4-FFF2-40B4-BE49-F238E27FC236}">
                <a16:creationId xmlns:a16="http://schemas.microsoft.com/office/drawing/2014/main" id="{5A4AAC28-CFB7-43F7-8FA0-62ABDAE01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666" y="2766502"/>
            <a:ext cx="1721223" cy="1721223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3ED60BE-FE87-4E17-84FF-24C7645CC916}"/>
              </a:ext>
            </a:extLst>
          </p:cNvPr>
          <p:cNvSpPr/>
          <p:nvPr/>
        </p:nvSpPr>
        <p:spPr>
          <a:xfrm>
            <a:off x="3813855" y="2030238"/>
            <a:ext cx="2447363" cy="824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4D9BDD-42E1-4813-B1B6-607D9D2CFDE1}"/>
              </a:ext>
            </a:extLst>
          </p:cNvPr>
          <p:cNvSpPr txBox="1"/>
          <p:nvPr/>
        </p:nvSpPr>
        <p:spPr>
          <a:xfrm>
            <a:off x="3810000" y="22591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chemeClr val="accent1"/>
                </a:solidFill>
              </a:rPr>
              <a:t>                          1B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991C6F-8DA4-48B7-82F8-17020A885390}"/>
              </a:ext>
            </a:extLst>
          </p:cNvPr>
          <p:cNvSpPr txBox="1"/>
          <p:nvPr/>
        </p:nvSpPr>
        <p:spPr>
          <a:xfrm>
            <a:off x="2267510" y="3208803"/>
            <a:ext cx="9915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  <a:p>
            <a:r>
              <a:rPr lang="de-DE"/>
              <a:t>AB=2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FAECBE-4D7B-4C8D-A3FB-711882CB1CAB}"/>
              </a:ext>
            </a:extLst>
          </p:cNvPr>
          <p:cNvSpPr txBox="1"/>
          <p:nvPr/>
        </p:nvSpPr>
        <p:spPr>
          <a:xfrm>
            <a:off x="6669181" y="3208803"/>
            <a:ext cx="9915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  <a:p>
            <a:r>
              <a:rPr lang="de-DE"/>
              <a:t>AB=2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1FA7FF-CAE1-41BE-BFA8-932346B083A7}"/>
              </a:ext>
            </a:extLst>
          </p:cNvPr>
          <p:cNvSpPr txBox="1"/>
          <p:nvPr/>
        </p:nvSpPr>
        <p:spPr>
          <a:xfrm>
            <a:off x="3817203" y="3429499"/>
            <a:ext cx="2447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A|1B</a:t>
            </a:r>
          </a:p>
        </p:txBody>
      </p:sp>
    </p:spTree>
    <p:extLst>
      <p:ext uri="{BB962C8B-B14F-4D97-AF65-F5344CB8AC3E}">
        <p14:creationId xmlns:p14="http://schemas.microsoft.com/office/powerpoint/2010/main" val="248704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EA59B-A301-4AAB-9EEB-8FF9F8D7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777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pic>
        <p:nvPicPr>
          <p:cNvPr id="7" name="Grafik 5" descr="Benutzer mit einfarbiger Füllung">
            <a:extLst>
              <a:ext uri="{FF2B5EF4-FFF2-40B4-BE49-F238E27FC236}">
                <a16:creationId xmlns:a16="http://schemas.microsoft.com/office/drawing/2014/main" id="{0730A0A9-837F-4E79-9157-8B689FDA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661" y="1941749"/>
            <a:ext cx="914400" cy="914400"/>
          </a:xfrm>
          <a:prstGeom prst="rect">
            <a:avLst/>
          </a:prstGeom>
        </p:spPr>
      </p:pic>
      <p:pic>
        <p:nvPicPr>
          <p:cNvPr id="9" name="Grafik 5" descr="Benutzer mit einfarbiger Füllung">
            <a:extLst>
              <a:ext uri="{FF2B5EF4-FFF2-40B4-BE49-F238E27FC236}">
                <a16:creationId xmlns:a16="http://schemas.microsoft.com/office/drawing/2014/main" id="{B27D1273-D15B-4A2A-A2A4-A2F74542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078" y="19417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2033602-5C38-491A-A49E-FCB92D40C136}"/>
              </a:ext>
            </a:extLst>
          </p:cNvPr>
          <p:cNvSpPr txBox="1"/>
          <p:nvPr/>
        </p:nvSpPr>
        <p:spPr>
          <a:xfrm>
            <a:off x="4200056" y="1575261"/>
            <a:ext cx="1553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  <a:cs typeface="Calibri"/>
              </a:rPr>
              <a:t>A</a:t>
            </a:r>
            <a:r>
              <a:rPr lang="de-DE">
                <a:cs typeface="Calibri"/>
              </a:rPr>
              <a:t>|</a:t>
            </a:r>
            <a:r>
              <a:rPr lang="de-DE">
                <a:solidFill>
                  <a:srgbClr val="00B0F0"/>
                </a:solidFill>
                <a:cs typeface="Calibri"/>
              </a:rPr>
              <a:t>AB</a:t>
            </a:r>
            <a:r>
              <a:rPr lang="de-DE">
                <a:cs typeface="Calibri"/>
              </a:rPr>
              <a:t>|</a:t>
            </a:r>
            <a:r>
              <a:rPr lang="de-DE">
                <a:solidFill>
                  <a:srgbClr val="FFC000"/>
                </a:solidFill>
                <a:cs typeface="Calibri"/>
              </a:rPr>
              <a:t>ABC</a:t>
            </a:r>
          </a:p>
        </p:txBody>
      </p:sp>
      <p:pic>
        <p:nvPicPr>
          <p:cNvPr id="15" name="Grafik 7" descr="Klemmbrett mit einfarbiger Füllung">
            <a:hlinkClick r:id="rId4"/>
            <a:extLst>
              <a:ext uri="{FF2B5EF4-FFF2-40B4-BE49-F238E27FC236}">
                <a16:creationId xmlns:a16="http://schemas.microsoft.com/office/drawing/2014/main" id="{3E7E9FDE-7392-4935-AAE9-78765FBAA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3320" y="2802361"/>
            <a:ext cx="1685364" cy="1685364"/>
          </a:xfrm>
          <a:prstGeom prst="rect">
            <a:avLst/>
          </a:prstGeom>
        </p:spPr>
      </p:pic>
      <p:pic>
        <p:nvPicPr>
          <p:cNvPr id="17" name="Grafik 8" descr="Klemmbrett mit einfarbiger Füllung">
            <a:extLst>
              <a:ext uri="{FF2B5EF4-FFF2-40B4-BE49-F238E27FC236}">
                <a16:creationId xmlns:a16="http://schemas.microsoft.com/office/drawing/2014/main" id="{5A4AAC28-CFB7-43F7-8FA0-62ABDAE01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666" y="2766502"/>
            <a:ext cx="1721223" cy="1721223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3ED60BE-FE87-4E17-84FF-24C7645CC916}"/>
              </a:ext>
            </a:extLst>
          </p:cNvPr>
          <p:cNvSpPr/>
          <p:nvPr/>
        </p:nvSpPr>
        <p:spPr>
          <a:xfrm>
            <a:off x="3813855" y="2030238"/>
            <a:ext cx="2447363" cy="824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4D9BDD-42E1-4813-B1B6-607D9D2CFDE1}"/>
              </a:ext>
            </a:extLst>
          </p:cNvPr>
          <p:cNvSpPr txBox="1"/>
          <p:nvPr/>
        </p:nvSpPr>
        <p:spPr>
          <a:xfrm>
            <a:off x="3810000" y="22591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rgbClr val="FFC000"/>
                </a:solidFill>
              </a:rPr>
              <a:t>ABC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991C6F-8DA4-48B7-82F8-17020A885390}"/>
              </a:ext>
            </a:extLst>
          </p:cNvPr>
          <p:cNvSpPr txBox="1"/>
          <p:nvPr/>
        </p:nvSpPr>
        <p:spPr>
          <a:xfrm>
            <a:off x="2267510" y="3208803"/>
            <a:ext cx="9915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A=1</a:t>
            </a:r>
          </a:p>
          <a:p>
            <a:pPr algn="l"/>
            <a:r>
              <a:rPr lang="de-DE"/>
              <a:t>AB=2</a:t>
            </a:r>
          </a:p>
          <a:p>
            <a:r>
              <a:rPr lang="de-DE"/>
              <a:t>ABC=3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FAECBE-4D7B-4C8D-A3FB-711882CB1CAB}"/>
              </a:ext>
            </a:extLst>
          </p:cNvPr>
          <p:cNvSpPr txBox="1"/>
          <p:nvPr/>
        </p:nvSpPr>
        <p:spPr>
          <a:xfrm>
            <a:off x="6669181" y="3208803"/>
            <a:ext cx="9915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A=1</a:t>
            </a:r>
          </a:p>
          <a:p>
            <a:r>
              <a:rPr lang="de-DE"/>
              <a:t>AB=2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AC4DCD3-D836-4A3A-8750-33DE49D22A30}"/>
              </a:ext>
            </a:extLst>
          </p:cNvPr>
          <p:cNvSpPr txBox="1"/>
          <p:nvPr/>
        </p:nvSpPr>
        <p:spPr>
          <a:xfrm>
            <a:off x="3817203" y="3429499"/>
            <a:ext cx="2447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A|1B</a:t>
            </a:r>
          </a:p>
        </p:txBody>
      </p:sp>
    </p:spTree>
    <p:extLst>
      <p:ext uri="{BB962C8B-B14F-4D97-AF65-F5344CB8AC3E}">
        <p14:creationId xmlns:p14="http://schemas.microsoft.com/office/powerpoint/2010/main" val="71940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EA59B-A301-4AAB-9EEB-8FF9F8D7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777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pic>
        <p:nvPicPr>
          <p:cNvPr id="7" name="Grafik 5" descr="Benutzer mit einfarbiger Füllung">
            <a:extLst>
              <a:ext uri="{FF2B5EF4-FFF2-40B4-BE49-F238E27FC236}">
                <a16:creationId xmlns:a16="http://schemas.microsoft.com/office/drawing/2014/main" id="{0730A0A9-837F-4E79-9157-8B689FDA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661" y="1941749"/>
            <a:ext cx="914400" cy="914400"/>
          </a:xfrm>
          <a:prstGeom prst="rect">
            <a:avLst/>
          </a:prstGeom>
        </p:spPr>
      </p:pic>
      <p:pic>
        <p:nvPicPr>
          <p:cNvPr id="9" name="Grafik 5" descr="Benutzer mit einfarbiger Füllung">
            <a:extLst>
              <a:ext uri="{FF2B5EF4-FFF2-40B4-BE49-F238E27FC236}">
                <a16:creationId xmlns:a16="http://schemas.microsoft.com/office/drawing/2014/main" id="{B27D1273-D15B-4A2A-A2A4-A2F74542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078" y="19417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2033602-5C38-491A-A49E-FCB92D40C136}"/>
              </a:ext>
            </a:extLst>
          </p:cNvPr>
          <p:cNvSpPr txBox="1"/>
          <p:nvPr/>
        </p:nvSpPr>
        <p:spPr>
          <a:xfrm>
            <a:off x="4200056" y="1575261"/>
            <a:ext cx="1553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  <a:cs typeface="Calibri"/>
              </a:rPr>
              <a:t>A</a:t>
            </a:r>
            <a:r>
              <a:rPr lang="de-DE">
                <a:cs typeface="Calibri"/>
              </a:rPr>
              <a:t>|</a:t>
            </a:r>
            <a:r>
              <a:rPr lang="de-DE">
                <a:solidFill>
                  <a:schemeClr val="accent1"/>
                </a:solidFill>
                <a:cs typeface="Calibri"/>
              </a:rPr>
              <a:t>AB</a:t>
            </a:r>
            <a:r>
              <a:rPr lang="de-DE">
                <a:cs typeface="Calibri"/>
              </a:rPr>
              <a:t>|</a:t>
            </a:r>
            <a:r>
              <a:rPr lang="de-DE">
                <a:solidFill>
                  <a:srgbClr val="FFC000"/>
                </a:solidFill>
                <a:cs typeface="Calibri"/>
              </a:rPr>
              <a:t>ABC</a:t>
            </a:r>
          </a:p>
        </p:txBody>
      </p:sp>
      <p:pic>
        <p:nvPicPr>
          <p:cNvPr id="15" name="Grafik 7" descr="Klemmbrett mit einfarbiger Füllung">
            <a:hlinkClick r:id="rId4"/>
            <a:extLst>
              <a:ext uri="{FF2B5EF4-FFF2-40B4-BE49-F238E27FC236}">
                <a16:creationId xmlns:a16="http://schemas.microsoft.com/office/drawing/2014/main" id="{3E7E9FDE-7392-4935-AAE9-78765FBAA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3320" y="2802361"/>
            <a:ext cx="1685364" cy="1685364"/>
          </a:xfrm>
          <a:prstGeom prst="rect">
            <a:avLst/>
          </a:prstGeom>
        </p:spPr>
      </p:pic>
      <p:pic>
        <p:nvPicPr>
          <p:cNvPr id="17" name="Grafik 8" descr="Klemmbrett mit einfarbiger Füllung">
            <a:extLst>
              <a:ext uri="{FF2B5EF4-FFF2-40B4-BE49-F238E27FC236}">
                <a16:creationId xmlns:a16="http://schemas.microsoft.com/office/drawing/2014/main" id="{5A4AAC28-CFB7-43F7-8FA0-62ABDAE01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666" y="2766502"/>
            <a:ext cx="1721223" cy="1721223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3ED60BE-FE87-4E17-84FF-24C7645CC916}"/>
              </a:ext>
            </a:extLst>
          </p:cNvPr>
          <p:cNvSpPr/>
          <p:nvPr/>
        </p:nvSpPr>
        <p:spPr>
          <a:xfrm>
            <a:off x="3813855" y="2030238"/>
            <a:ext cx="2447363" cy="824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4D9BDD-42E1-4813-B1B6-607D9D2CFDE1}"/>
              </a:ext>
            </a:extLst>
          </p:cNvPr>
          <p:cNvSpPr txBox="1"/>
          <p:nvPr/>
        </p:nvSpPr>
        <p:spPr>
          <a:xfrm>
            <a:off x="3810000" y="22591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                          </a:t>
            </a:r>
            <a:r>
              <a:rPr lang="de-DE">
                <a:solidFill>
                  <a:srgbClr val="FFC000"/>
                </a:solidFill>
              </a:rPr>
              <a:t>2C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991C6F-8DA4-48B7-82F8-17020A885390}"/>
              </a:ext>
            </a:extLst>
          </p:cNvPr>
          <p:cNvSpPr txBox="1"/>
          <p:nvPr/>
        </p:nvSpPr>
        <p:spPr>
          <a:xfrm>
            <a:off x="2267510" y="3208803"/>
            <a:ext cx="9915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  <a:p>
            <a:r>
              <a:rPr lang="de-DE"/>
              <a:t>AB=2</a:t>
            </a:r>
          </a:p>
          <a:p>
            <a:r>
              <a:rPr lang="de-DE"/>
              <a:t>ABC=3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FAECBE-4D7B-4C8D-A3FB-711882CB1CAB}"/>
              </a:ext>
            </a:extLst>
          </p:cNvPr>
          <p:cNvSpPr txBox="1"/>
          <p:nvPr/>
        </p:nvSpPr>
        <p:spPr>
          <a:xfrm>
            <a:off x="6669181" y="3208803"/>
            <a:ext cx="9915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  <a:p>
            <a:r>
              <a:rPr lang="de-DE"/>
              <a:t>AB=2</a:t>
            </a:r>
          </a:p>
          <a:p>
            <a:r>
              <a:rPr lang="de-DE"/>
              <a:t>ABC=3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47EF1A7-1AC3-47DE-A252-FB2BC76E71B2}"/>
              </a:ext>
            </a:extLst>
          </p:cNvPr>
          <p:cNvSpPr txBox="1"/>
          <p:nvPr/>
        </p:nvSpPr>
        <p:spPr>
          <a:xfrm>
            <a:off x="3817203" y="3429499"/>
            <a:ext cx="2447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A|1B|2C</a:t>
            </a:r>
          </a:p>
        </p:txBody>
      </p:sp>
    </p:spTree>
    <p:extLst>
      <p:ext uri="{BB962C8B-B14F-4D97-AF65-F5344CB8AC3E}">
        <p14:creationId xmlns:p14="http://schemas.microsoft.com/office/powerpoint/2010/main" val="240650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9C2F8-3BDB-4B8A-8A5B-3C6B6BD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86395-0001-4E8B-8C4A-C113BC44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45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de-DE" sz="3600">
                <a:cs typeface="Calibri"/>
              </a:rPr>
              <a:t>In diesem Zusammenhang kommt nun das 1. Demonstrations Kit.</a:t>
            </a:r>
          </a:p>
          <a:p>
            <a:pPr marL="0" indent="0" algn="ctr">
              <a:buNone/>
            </a:pPr>
            <a:endParaRPr lang="de-DE" sz="3600">
              <a:cs typeface="Calibri"/>
            </a:endParaRPr>
          </a:p>
          <a:p>
            <a:pPr marL="0" indent="0" algn="ctr">
              <a:buNone/>
            </a:pPr>
            <a:r>
              <a:rPr lang="de-DE" sz="3600">
                <a:cs typeface="Calibri"/>
              </a:rPr>
              <a:t>Siehe Programm</a:t>
            </a:r>
          </a:p>
          <a:p>
            <a:pPr marL="0" indent="0" algn="ctr">
              <a:buNone/>
            </a:pPr>
            <a:r>
              <a:rPr lang="de-DE" sz="3600">
                <a:cs typeface="Calibri"/>
                <a:hlinkClick r:id="rId2"/>
              </a:rPr>
              <a:t>Lorem Ipsum</a:t>
            </a:r>
            <a:endParaRPr lang="de-DE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80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982DE-56B3-484C-B301-F094BE31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7704" cy="1069788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000" u="sng">
                <a:solidFill>
                  <a:schemeClr val="tx1"/>
                </a:solidFill>
                <a:cs typeface="Calibri"/>
              </a:rPr>
              <a:t>Die Weiterentwicklun</a:t>
            </a:r>
            <a:r>
              <a:rPr lang="de-DE" sz="4000">
                <a:solidFill>
                  <a:schemeClr val="tx1"/>
                </a:solidFill>
                <a:cs typeface="Calibri"/>
              </a:rPr>
              <a:t>g (LZ77)</a:t>
            </a:r>
            <a:br>
              <a:rPr lang="de-DE" sz="2800">
                <a:cs typeface="Calibri"/>
              </a:rPr>
            </a:br>
            <a:endParaRPr lang="de-DE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9CF1CA-4965-48AF-9644-8D29D7AE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90864"/>
            <a:ext cx="2934714" cy="4945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/>
              <a:t>3 Fälle von Codierungen:</a:t>
            </a:r>
          </a:p>
          <a:p>
            <a:pPr marL="800100" lvl="1" indent="-342900">
              <a:buAutoNum type="arabicPeriod"/>
            </a:pPr>
            <a:r>
              <a:rPr lang="de-DE"/>
              <a:t>Keine Übereinstimmung mit dem Wörterbuch</a:t>
            </a:r>
          </a:p>
          <a:p>
            <a:pPr marL="800100" lvl="1" indent="-342900">
              <a:buAutoNum type="arabicPeriod"/>
            </a:pPr>
            <a:endParaRPr lang="de-DE"/>
          </a:p>
          <a:p>
            <a:pPr marL="800100" lvl="1" indent="-342900">
              <a:buAutoNum type="arabicPeriod"/>
            </a:pPr>
            <a:r>
              <a:rPr lang="de-DE"/>
              <a:t>Eine Übereinstimmung mit dem Wörterbuch</a:t>
            </a:r>
          </a:p>
          <a:p>
            <a:pPr marL="800100" lvl="1" indent="-342900">
              <a:buAutoNum type="arabicPeriod"/>
            </a:pPr>
            <a:endParaRPr lang="de-DE"/>
          </a:p>
          <a:p>
            <a:pPr marL="800100" lvl="1" indent="-342900">
              <a:buAutoNum type="arabicPeriod"/>
            </a:pPr>
            <a:r>
              <a:rPr lang="de-DE"/>
              <a:t>Eine Übereinstimmung mit dem Wörterbuch (jedoch geht es über die Länge des Wörterbuches hinaus)</a:t>
            </a:r>
          </a:p>
          <a:p>
            <a:pPr marL="800100" lvl="1" indent="-342900">
              <a:buAutoNum type="arabicPeriod"/>
            </a:pP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B43781-2A47-4A53-BADF-F6009D4B3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5" y="2160589"/>
            <a:ext cx="539545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6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FAA5-1F8A-4DED-8112-D025BCEA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"/>
              </a:rPr>
              <a:t>Die Modifizierung</a:t>
            </a:r>
            <a:br>
              <a:rPr lang="de-DE" b="1" u="sng">
                <a:cs typeface="Calibri"/>
              </a:rPr>
            </a:br>
            <a:endParaRPr lang="de-DE" b="1" u="sng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59D57-0B26-430B-AA57-1254666D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58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LZW ist die modifizierte Version des LZ78.</a:t>
            </a:r>
          </a:p>
          <a:p>
            <a:pPr>
              <a:buFont typeface="Arial" panose="020B0604020202020204" pitchFamily="34" charset="0"/>
              <a:buChar char="•"/>
            </a:pPr>
            <a:endParaRPr lang="de-DE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Visuell lässt es sich als Wörterbuch beschreiben.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In diesem speziellen Wörterbuch haben wir bis zu 4096 Einträgen beziehungsweise eine festgelegte Codelänge von 12 Bit.</a:t>
            </a:r>
          </a:p>
          <a:p>
            <a:pPr>
              <a:buFont typeface="Arial" panose="020B0604020202020204" pitchFamily="34" charset="0"/>
              <a:buChar char="•"/>
            </a:pPr>
            <a:endParaRPr lang="de-DE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Erwähnenswert ist hierbei, dass die ersten 256 Einträge mit allen möglichen Zeichen belegt sind.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Grund hierbei ist die Tatsache, dass die Übertragung von Einzelzeichen verhindert wird, da diese möglicherweise bereits vorher in das Wörterbuch hinzugefügt wurde. 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13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FEEBC-AB4B-4A9B-B3FD-1DBD415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65623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"/>
              </a:rPr>
              <a:t>Lempel - Ziv - Welch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2F79C-4AF0-4319-91CB-5C6917B1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084"/>
            <a:ext cx="8596668" cy="4624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86D0A9-8DB2-4628-A951-397286F45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20611"/>
              </p:ext>
            </p:extLst>
          </p:nvPr>
        </p:nvGraphicFramePr>
        <p:xfrm>
          <a:off x="1303468" y="2210517"/>
          <a:ext cx="7214789" cy="2225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694">
                  <a:extLst>
                    <a:ext uri="{9D8B030D-6E8A-4147-A177-3AD203B41FA5}">
                      <a16:colId xmlns:a16="http://schemas.microsoft.com/office/drawing/2014/main" val="1621422234"/>
                    </a:ext>
                  </a:extLst>
                </a:gridCol>
                <a:gridCol w="2499358">
                  <a:extLst>
                    <a:ext uri="{9D8B030D-6E8A-4147-A177-3AD203B41FA5}">
                      <a16:colId xmlns:a16="http://schemas.microsoft.com/office/drawing/2014/main" val="501592989"/>
                    </a:ext>
                  </a:extLst>
                </a:gridCol>
                <a:gridCol w="1138515">
                  <a:extLst>
                    <a:ext uri="{9D8B030D-6E8A-4147-A177-3AD203B41FA5}">
                      <a16:colId xmlns:a16="http://schemas.microsoft.com/office/drawing/2014/main" val="775966687"/>
                    </a:ext>
                  </a:extLst>
                </a:gridCol>
                <a:gridCol w="1721222">
                  <a:extLst>
                    <a:ext uri="{9D8B030D-6E8A-4147-A177-3AD203B41FA5}">
                      <a16:colId xmlns:a16="http://schemas.microsoft.com/office/drawing/2014/main" val="497172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Trebuchet MS"/>
                        </a:rPr>
                        <a:t>Zeichenkette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Trebuchet MS"/>
                        </a:rPr>
                        <a:t>gefundener</a:t>
                      </a:r>
                      <a:r>
                        <a:rPr lang="en-US" sz="1800" b="0" i="0" u="none" strike="noStrike" noProof="0" dirty="0">
                          <a:latin typeface="Trebuchet M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Trebuchet MS"/>
                        </a:rPr>
                        <a:t>Eintrag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Trebuchet MS"/>
                        </a:rPr>
                        <a:t>Ausgabe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Trebuchet MS"/>
                        </a:rPr>
                        <a:t>neuer</a:t>
                      </a:r>
                      <a:r>
                        <a:rPr lang="en-US" sz="1800" b="0" i="0" u="none" strike="noStrike" noProof="0" dirty="0">
                          <a:latin typeface="Trebuchet M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Trebuchet MS"/>
                        </a:rPr>
                        <a:t>Eintrag</a:t>
                      </a:r>
                      <a:r>
                        <a:rPr lang="en-US" sz="1800" b="0" i="0" u="none" strike="noStrike" noProof="0" dirty="0">
                          <a:latin typeface="Trebuchet M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LZWLZ78</a:t>
                      </a: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LZ &lt;256&gt;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5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ZWLZ78...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ZW &lt;257&gt;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WLZ78...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WL &lt;258&gt;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855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LZ78...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LZ (&lt;256&gt;)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&lt;256&gt;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LZ7 &lt;259&gt;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971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...</a:t>
                      </a:r>
                      <a:endParaRPr lang="en-US" sz="1800" b="0" i="0" u="none" strike="noStrike" noProof="0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...</a:t>
                      </a:r>
                      <a:endParaRPr lang="en-US" sz="1800" b="0" i="0" u="none" strike="noStrike" noProof="0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...</a:t>
                      </a:r>
                      <a:endParaRPr lang="en-US" sz="1800" b="0" i="0" u="none" strike="noStrike" noProof="0" dirty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2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6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FAA5-1F8A-4DED-8112-D025BCEA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"/>
              </a:rPr>
              <a:t>Die Modifizierung</a:t>
            </a:r>
            <a:br>
              <a:rPr lang="de-DE" b="1" u="sng">
                <a:cs typeface="Calibri"/>
              </a:rPr>
            </a:br>
            <a:endParaRPr lang="de-DE" b="1" u="sng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59D57-0B26-430B-AA57-1254666D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99" y="1930400"/>
            <a:ext cx="8596668" cy="4758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3600">
                <a:ea typeface="+mn-lt"/>
                <a:cs typeface="+mn-lt"/>
              </a:rPr>
              <a:t>In diesem Zusammenhang kommt nun das 2. </a:t>
            </a:r>
            <a:r>
              <a:rPr lang="de-DE" sz="3600" err="1">
                <a:ea typeface="+mn-lt"/>
                <a:cs typeface="+mn-lt"/>
              </a:rPr>
              <a:t>Demonstrations</a:t>
            </a:r>
            <a:r>
              <a:rPr lang="de-DE" sz="3600">
                <a:ea typeface="+mn-lt"/>
                <a:cs typeface="+mn-lt"/>
              </a:rPr>
              <a:t> Kit.</a:t>
            </a:r>
            <a:endParaRPr lang="de-DE"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3600">
              <a:cs typeface="Calibri"/>
            </a:endParaRPr>
          </a:p>
          <a:p>
            <a:pPr marL="0" indent="0" algn="ctr">
              <a:buNone/>
            </a:pPr>
            <a:r>
              <a:rPr lang="de-DE" sz="3600">
                <a:cs typeface="Calibri"/>
              </a:rPr>
              <a:t>Siehe Programm</a:t>
            </a:r>
          </a:p>
          <a:p>
            <a:pPr marL="0" indent="0" algn="ctr">
              <a:buNone/>
            </a:pPr>
            <a:r>
              <a:rPr lang="de-DE" sz="3600" err="1">
                <a:cs typeface="Calibri"/>
                <a:hlinkClick r:id="rId2"/>
              </a:rPr>
              <a:t>Lorem</a:t>
            </a:r>
            <a:r>
              <a:rPr lang="de-DE" sz="3600">
                <a:cs typeface="Calibri"/>
                <a:hlinkClick r:id="rId2"/>
              </a:rPr>
              <a:t> Ipsum</a:t>
            </a:r>
            <a:endParaRPr lang="de-DE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31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FAA5-1F8A-4DED-8112-D025BCEA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chemeClr val="tx1"/>
                </a:solidFill>
                <a:cs typeface="Calibri"/>
              </a:rPr>
              <a:t>Q</a:t>
            </a:r>
            <a:r>
              <a:rPr lang="de-DE" sz="4000" u="sng">
                <a:solidFill>
                  <a:schemeClr val="tx1"/>
                </a:solidFill>
                <a:cs typeface="Calibri"/>
              </a:rPr>
              <a:t>ualitätsbewertung</a:t>
            </a:r>
            <a:br>
              <a:rPr lang="de-DE" b="1" u="sng">
                <a:cs typeface="Calibri"/>
              </a:rPr>
            </a:br>
            <a:endParaRPr lang="de-DE" b="1" u="sng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F59D57-0B26-430B-AA57-1254666D3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5654"/>
                <a:ext cx="8596668" cy="507122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Arial" charset="2"/>
                  <a:buChar char="•"/>
                </a:pPr>
                <a:r>
                  <a:rPr lang="de-DE" sz="2000">
                    <a:cs typeface="Calibri"/>
                  </a:rPr>
                  <a:t>Der Lempel-Ziv-(Welch)-Algorithmus finden ihre Verwendung  in ARC-, GIF- und ZIP-Format.</a:t>
                </a:r>
              </a:p>
              <a:p>
                <a:pPr marL="0" indent="0">
                  <a:buNone/>
                </a:pPr>
                <a:endParaRPr lang="de-DE" sz="2000">
                  <a:cs typeface="Calibri"/>
                </a:endParaRPr>
              </a:p>
              <a:p>
                <a:pPr>
                  <a:buFont typeface="Arial" charset="2"/>
                  <a:buChar char="•"/>
                </a:pPr>
                <a:r>
                  <a:rPr lang="de-DE" sz="2000">
                    <a:cs typeface="Calibri"/>
                  </a:rPr>
                  <a:t>Im Allgemeinen sind LZ-Algorithmen nachweislich sehr effizient, da ihre Laufzeit asymptotisch optimal sind. </a:t>
                </a:r>
              </a:p>
              <a:p>
                <a:pPr>
                  <a:buFont typeface="Arial" charset="2"/>
                  <a:buChar char="•"/>
                </a:pPr>
                <a:endParaRPr lang="de-DE" sz="2000">
                  <a:cs typeface="Calibri"/>
                </a:endParaRPr>
              </a:p>
              <a:p>
                <a:pPr>
                  <a:buFont typeface="Arial" charset="2"/>
                  <a:buChar char="•"/>
                </a:pPr>
                <a:r>
                  <a:rPr lang="de-DE" sz="2000">
                    <a:cs typeface="Calibri"/>
                  </a:rPr>
                  <a:t>Ihre relative Redundanz ist bei </a:t>
                </a:r>
                <a:r>
                  <a:rPr lang="de-DE" sz="2000">
                    <a:solidFill>
                      <a:srgbClr val="836967"/>
                    </a:solidFill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lim</m:t>
                        </m:r>
                      </m:e>
                      <m:lim>
                        <m:r>
                          <a:rPr lang="de-DE" sz="20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</m:t>
                        </m:r>
                        <m:r>
                          <a:rPr lang="de-DE" sz="200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→∞</m:t>
                        </m:r>
                      </m:lim>
                    </m:limLow>
                    <m:r>
                      <a:rPr lang="de-DE" sz="200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=0</m:t>
                    </m:r>
                  </m:oMath>
                </a14:m>
                <a:r>
                  <a:rPr lang="de-DE" sz="2000">
                    <a:ea typeface="+mn-lt"/>
                    <a:cs typeface="+mn-lt"/>
                  </a:rPr>
                  <a:t>.</a:t>
                </a: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de-DE" sz="2000">
                    <a:ea typeface="+mn-lt"/>
                    <a:cs typeface="+mn-lt"/>
                  </a:rPr>
                  <a:t>(n = Länge des Strings)</a:t>
                </a:r>
                <a:endParaRPr lang="de-DE" sz="2000">
                  <a:cs typeface="Calibri"/>
                </a:endParaRPr>
              </a:p>
              <a:p>
                <a:pPr marL="0" indent="0">
                  <a:buNone/>
                </a:pPr>
                <a:endParaRPr lang="de-DE" sz="2000">
                  <a:cs typeface="Calibri"/>
                </a:endParaRPr>
              </a:p>
              <a:p>
                <a:pPr>
                  <a:buFont typeface="Arial" charset="2"/>
                  <a:buChar char="•"/>
                </a:pPr>
                <a:r>
                  <a:rPr lang="de-DE" sz="2000">
                    <a:cs typeface="Calibri"/>
                  </a:rPr>
                  <a:t>In den modifizierten Algorithmen ist stets eine Verbesserung zu sehen, da sie jede Art von Zeichen akzeptieren und diese komprimieren können.</a:t>
                </a:r>
              </a:p>
              <a:p>
                <a:pPr>
                  <a:buFont typeface="Arial" charset="2"/>
                  <a:buChar char="•"/>
                </a:pPr>
                <a:endParaRPr lang="de-DE" sz="2000">
                  <a:cs typeface="Calibri"/>
                </a:endParaRPr>
              </a:p>
              <a:p>
                <a:pPr marL="457200" lvl="1" indent="0">
                  <a:buNone/>
                </a:pPr>
                <a:endParaRPr lang="de-DE" sz="1800">
                  <a:cs typeface="Calibri"/>
                </a:endParaRPr>
              </a:p>
              <a:p>
                <a:pPr marL="457200" lvl="1" indent="0">
                  <a:buNone/>
                </a:pPr>
                <a:endParaRPr lang="de-DE" sz="1800">
                  <a:cs typeface="Calibri"/>
                </a:endParaRPr>
              </a:p>
              <a:p>
                <a:pPr marL="457200" lvl="1" indent="0">
                  <a:buNone/>
                </a:pPr>
                <a:endParaRPr lang="de-DE" sz="1800">
                  <a:cs typeface="Calibri"/>
                </a:endParaRPr>
              </a:p>
              <a:p>
                <a:pPr lvl="1">
                  <a:buFont typeface="Wingdings" charset="2"/>
                  <a:buChar char="Ø"/>
                </a:pPr>
                <a:endParaRPr lang="de-DE" sz="1800">
                  <a:cs typeface="Calibri"/>
                </a:endParaRPr>
              </a:p>
              <a:p>
                <a:pPr>
                  <a:buFont typeface="Arial" charset="2"/>
                  <a:buChar char="•"/>
                </a:pPr>
                <a:endParaRPr lang="de-DE" sz="3600">
                  <a:cs typeface="Calibri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F59D57-0B26-430B-AA57-1254666D3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5654"/>
                <a:ext cx="8596668" cy="5071226"/>
              </a:xfrm>
              <a:blipFill>
                <a:blip r:embed="rId2"/>
                <a:stretch>
                  <a:fillRect l="-284" t="-84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14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9168D9-9932-4E48-8237-6E771E81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de-DE" b="1" u="sng">
                <a:cs typeface="Calibri Light"/>
              </a:rPr>
              <a:t>Gliederung</a:t>
            </a:r>
            <a:endParaRPr lang="de-DE" b="1" u="sng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FF4FC-E103-477F-8E71-FDD1601A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Theoretische Grundlagen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de-DE" sz="1400">
              <a:cs typeface="Calibri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Biographien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Abraham Lempel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Jacob Ziv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Terry Welch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endParaRPr lang="de-DE" sz="1400">
              <a:cs typeface="Calibri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Lempel-Ziv-Algorithmus: Im Allgemeinen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de-DE" sz="1400">
              <a:cs typeface="Calibri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Lempel-Ziv-Algorithmus: Die Weiterentwicklung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de-DE" sz="1400">
              <a:cs typeface="Calibri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Lempel-Ziv-Welch-Algorithmus: Die Modifizierung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de-DE" sz="1400">
              <a:cs typeface="Calibri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Qualitätsbewertung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de-DE" sz="1400">
              <a:cs typeface="Calibri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de-DE" sz="1400">
                <a:cs typeface="Calibri"/>
              </a:rPr>
              <a:t>Referenzen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de-DE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41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A342-7C60-4B8A-9BE5-BB05FA05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1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</a:rPr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5AFCF-B379-4D4A-AB73-995713E3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9983"/>
            <a:ext cx="8596668" cy="497383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https://de.wikipedia.org/wiki/LZ77</a:t>
            </a:r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https://www.tu-chemnitz.de/informatik/ThIS/downloads/courses/ws02/datkom/LZ-Codierung.pdf</a:t>
            </a:r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https://www.youtube.com/watch?v=RV5aUr8sZD0</a:t>
            </a:r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https://de.wikipedia.org/wiki/Abraham_Lempelhttps://upload.wikimedia.org/wikipedia/commons/thumb/d/d0/Jacob_Ziv.jpeg/330px-Jacob_Ziv.jpeg</a:t>
            </a:r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http://www.gm.fh-koeln.de/~hk/lehre/ala/ws0506/Praktikum/Projekt/D_rot/Ausarbeitung.pdf</a:t>
            </a:r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https://de.wikipedia.org/wiki/Terry_Welch</a:t>
            </a:r>
          </a:p>
        </p:txBody>
      </p:sp>
    </p:spTree>
    <p:extLst>
      <p:ext uri="{BB962C8B-B14F-4D97-AF65-F5344CB8AC3E}">
        <p14:creationId xmlns:p14="http://schemas.microsoft.com/office/powerpoint/2010/main" val="47030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C617A-D549-4D36-AFD2-DB9D40C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661"/>
            <a:ext cx="8596668" cy="66833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endParaRPr lang="de-DE"/>
          </a:p>
          <a:p>
            <a:pPr marL="0" indent="0" algn="ctr">
              <a:buNone/>
            </a:pPr>
            <a:r>
              <a:rPr lang="de-DE" sz="3600"/>
              <a:t>VIELEN DANK FÜR IHRE AUFMERKSAMKEIT </a:t>
            </a:r>
            <a:r>
              <a:rPr lang="de-DE" sz="360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de-DE" sz="3600"/>
          </a:p>
          <a:p>
            <a:pPr marL="0" indent="0" algn="ctr">
              <a:buNone/>
            </a:pPr>
            <a:r>
              <a:rPr lang="de-DE" sz="3600">
                <a:sym typeface="Wingdings" panose="05000000000000000000" pitchFamily="2" charset="2"/>
              </a:rPr>
              <a:t>THANK YOU FOR YOUR ATTENTION </a:t>
            </a:r>
          </a:p>
          <a:p>
            <a:pPr marL="0" indent="0" algn="ctr">
              <a:buNone/>
            </a:pPr>
            <a:endParaRPr lang="de-DE" sz="360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de-DE" sz="36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31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BC785-4894-4A2B-9B2A-C0BD1AA9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975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/>
              </a:rPr>
              <a:t>Theoretische Grundlagen</a:t>
            </a:r>
            <a:endParaRPr lang="de-DE" sz="4000" u="sng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5A9CA-6F36-4C1F-9894-81E6F7D8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516790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de-DE" sz="34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Beschreibt die Verdichtung/Reduzierung einer bestimmten Anzahl von Daten</a:t>
            </a:r>
          </a:p>
          <a:p>
            <a:pPr marL="0" indent="0">
              <a:buNone/>
            </a:pPr>
            <a:endParaRPr lang="de-DE" sz="64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Aufwand der Technik soll bei Übertragung und Speicherung möglichst gering sein</a:t>
            </a:r>
          </a:p>
          <a:p>
            <a:pPr marL="0" indent="0">
              <a:buNone/>
            </a:pPr>
            <a:endParaRPr lang="de-DE" sz="64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Unterscheidung zwischen zwei Codierungsform:</a:t>
            </a:r>
          </a:p>
          <a:p>
            <a:pPr marL="457200" lvl="1" indent="0">
              <a:buNone/>
            </a:pPr>
            <a:endParaRPr lang="de-DE" sz="6400" b="1" u="sng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b="1" u="sng">
                <a:cs typeface="Calibri"/>
              </a:rPr>
              <a:t>Verlustbehafte Codierung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Keine 100 prozentige Verlässlichkeit bei Nachrichten- und Datenübertragung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Essentielle Informationen können verloren gehen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Möglichkeit der Dekonstruktion ist ausgeschlossen</a:t>
            </a:r>
          </a:p>
          <a:p>
            <a:pPr marL="457200" lvl="1" indent="0">
              <a:buNone/>
            </a:pPr>
            <a:endParaRPr lang="de-DE" sz="6400" b="1" u="sng"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6400" b="1" u="sng">
                <a:cs typeface="Calibri"/>
              </a:rPr>
              <a:t>Verlustfreie Codierung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Trotz Komprimierung; Komplette Übertragung der Daten bzw. Nachrichten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Redundante Signale können problemlos entfernt werden.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6400">
                <a:cs typeface="Calibri"/>
              </a:rPr>
              <a:t>Lempel-Ziv-(Welch)-Algorithmus ist verlustfrei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6400">
              <a:cs typeface="Calibri"/>
            </a:endParaRPr>
          </a:p>
          <a:p>
            <a:pPr marL="914400" lvl="2" indent="0">
              <a:buNone/>
            </a:pPr>
            <a:endParaRPr lang="de-DE" sz="6400">
              <a:cs typeface="Calibri"/>
            </a:endParaRPr>
          </a:p>
          <a:p>
            <a:pPr marL="457200" lvl="1" indent="0">
              <a:buNone/>
            </a:pPr>
            <a:r>
              <a:rPr lang="de-DE" sz="6400">
                <a:cs typeface="Calibri"/>
              </a:rPr>
              <a:t>   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6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D0BB7-4AE0-4384-9922-DD8E3988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br>
              <a:rPr lang="de-DE" b="1" u="sng">
                <a:ea typeface="+mj-lt"/>
                <a:cs typeface="+mj-lt"/>
              </a:rPr>
            </a:br>
            <a:r>
              <a:rPr lang="de-DE" u="sng">
                <a:ea typeface="+mj-lt"/>
                <a:cs typeface="+mj-lt"/>
              </a:rPr>
              <a:t>Abraham Lempel</a:t>
            </a:r>
            <a:endParaRPr lang="de-DE" u="sng">
              <a:cs typeface="Calibri Light" panose="020F03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05F07-1F95-4F3A-8CE4-E0CCAB96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Geburtstag: 10.02.1936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Geburtsort: Lemberg (POL)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polnisch-israelischer Informatiker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studierte an der technischen Universität in Haifa Informatik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nach dem Studium (1965); Umzug in die USA wegen einer Stelle als WM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danach; Dozent/Professor an alter Wirkungsstätte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Mai 1977; Veröffentlichung des LZ77 von wissenschaftlicher Zeitschrift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700">
                <a:cs typeface="Calibri"/>
              </a:rPr>
              <a:t>1997; „Paris-Kanellakis-Preis“</a:t>
            </a:r>
          </a:p>
        </p:txBody>
      </p:sp>
      <p:pic>
        <p:nvPicPr>
          <p:cNvPr id="11" name="Grafik 10" descr="Ein Bild, das Mann, Person, Brille, Wand enthält.&#10;&#10;Automatisch generierte Beschreibung">
            <a:extLst>
              <a:ext uri="{FF2B5EF4-FFF2-40B4-BE49-F238E27FC236}">
                <a16:creationId xmlns:a16="http://schemas.microsoft.com/office/drawing/2014/main" id="{BE200E5E-54FB-4E8E-89F9-B4BE9F40C3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r="357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0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05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B773B-4868-43C8-BF39-D0A42923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br>
              <a:rPr lang="de-DE" b="1" u="sng">
                <a:ea typeface="+mj-lt"/>
                <a:cs typeface="+mj-lt"/>
              </a:rPr>
            </a:br>
            <a:r>
              <a:rPr lang="de-DE" u="sng">
                <a:ea typeface="+mj-lt"/>
                <a:cs typeface="+mj-lt"/>
              </a:rPr>
              <a:t>Jacob Ziv</a:t>
            </a:r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CFDADB-C62D-4520-A430-7AA78248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Geburtstag: 27.01.1931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Geburtsort: Tiberias (PSE)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israelischer Elektrotechniker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studierte an der technischen Universität in Haifa Elektrotechnik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1965; Promovend an der „Massachusetts Institute </a:t>
            </a:r>
            <a:r>
              <a:rPr lang="de-DE" sz="1500" err="1">
                <a:cs typeface="Calibri"/>
              </a:rPr>
              <a:t>of</a:t>
            </a:r>
            <a:r>
              <a:rPr lang="de-DE" sz="1500">
                <a:cs typeface="Calibri"/>
              </a:rPr>
              <a:t> Technology“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1970; Dozent/Professor an alter Wirkungsstätte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Mai 1977; Veröffentlichung des LZ77 von wissenschaftlicher Zeitschrift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500">
                <a:cs typeface="Calibri"/>
              </a:rPr>
              <a:t>2021; „IEEE </a:t>
            </a:r>
            <a:r>
              <a:rPr lang="de-DE" sz="1500" err="1">
                <a:cs typeface="Calibri"/>
              </a:rPr>
              <a:t>Medal</a:t>
            </a:r>
            <a:r>
              <a:rPr lang="de-DE" sz="1500">
                <a:cs typeface="Calibri"/>
              </a:rPr>
              <a:t> </a:t>
            </a:r>
            <a:r>
              <a:rPr lang="de-DE" sz="1500" err="1">
                <a:cs typeface="Calibri"/>
              </a:rPr>
              <a:t>of</a:t>
            </a:r>
            <a:r>
              <a:rPr lang="de-DE" sz="1500">
                <a:cs typeface="Calibri"/>
              </a:rPr>
              <a:t> Honor“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1500"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1500"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150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Grafik 9" descr="Ein Bild, das Text, Person, Mann, drinnen enthält.&#10;&#10;Automatisch generierte Beschreibung">
            <a:extLst>
              <a:ext uri="{FF2B5EF4-FFF2-40B4-BE49-F238E27FC236}">
                <a16:creationId xmlns:a16="http://schemas.microsoft.com/office/drawing/2014/main" id="{2238C4B2-1553-4F9A-BBF4-310B7BF5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9" r="1" b="595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064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600A-6E49-4157-84CE-ABE99B78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br>
              <a:rPr lang="de-DE" b="1" u="sng">
                <a:ea typeface="+mj-lt"/>
                <a:cs typeface="+mj-lt"/>
              </a:rPr>
            </a:br>
            <a:r>
              <a:rPr lang="de-DE" u="sng">
                <a:ea typeface="+mj-lt"/>
                <a:cs typeface="+mj-lt"/>
              </a:rPr>
              <a:t>Terry Welch</a:t>
            </a:r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F8300F-F623-4919-97DE-8A079D1C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Geburtstag: 01.1939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Sterbetag: 22.11.1988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Geburtsort/Sterbeort: Travis County       					    (USA)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US-amerikanischer Informatik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Student und Promovend an der „Massachusetts Institute of Technology“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1976; Manager im Forschungszentrum „Sperry Corporation“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Entwicklung des LZW-Algorithmus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Inspiriert von LZ-Algorithmus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Meldung von Patenten (1983/84)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1300"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1300">
                <a:cs typeface="Calibri"/>
              </a:rPr>
              <a:t>1988; Tod wegen Hirntumor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sz="1300">
              <a:cs typeface="Calibri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1300"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1300"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/>
          </a:p>
        </p:txBody>
      </p:sp>
      <p:pic>
        <p:nvPicPr>
          <p:cNvPr id="5" name="Inhaltsplatzhalter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3F32172-4D83-4B5E-9C82-701A57A63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r="-1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5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EA59B-A301-4AAB-9EEB-8FF9F8D7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742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pic>
        <p:nvPicPr>
          <p:cNvPr id="4" name="Grafik 5" descr="Benutzer mit einfarbiger Füllung">
            <a:extLst>
              <a:ext uri="{FF2B5EF4-FFF2-40B4-BE49-F238E27FC236}">
                <a16:creationId xmlns:a16="http://schemas.microsoft.com/office/drawing/2014/main" id="{60969331-F5C9-4C49-9076-52A00616B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661" y="1941749"/>
            <a:ext cx="914400" cy="914400"/>
          </a:xfrm>
          <a:prstGeom prst="rect">
            <a:avLst/>
          </a:prstGeom>
        </p:spPr>
      </p:pic>
      <p:pic>
        <p:nvPicPr>
          <p:cNvPr id="3" name="Grafik 5" descr="Benutzer mit einfarbiger Füllung">
            <a:extLst>
              <a:ext uri="{FF2B5EF4-FFF2-40B4-BE49-F238E27FC236}">
                <a16:creationId xmlns:a16="http://schemas.microsoft.com/office/drawing/2014/main" id="{5A732940-7EAB-4C5C-B162-6B07858F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078" y="1941732"/>
            <a:ext cx="914400" cy="914400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DBFCDA1-5185-414D-94F7-3C539F6F1004}"/>
              </a:ext>
            </a:extLst>
          </p:cNvPr>
          <p:cNvSpPr/>
          <p:nvPr/>
        </p:nvSpPr>
        <p:spPr>
          <a:xfrm>
            <a:off x="3818605" y="2032254"/>
            <a:ext cx="2451293" cy="82300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Ø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F17C97-50A3-427D-A853-A71D6E807B32}"/>
              </a:ext>
            </a:extLst>
          </p:cNvPr>
          <p:cNvSpPr txBox="1"/>
          <p:nvPr/>
        </p:nvSpPr>
        <p:spPr>
          <a:xfrm>
            <a:off x="4200056" y="1575261"/>
            <a:ext cx="1553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cs typeface="Calibri"/>
              </a:rPr>
              <a:t>AABABC</a:t>
            </a:r>
          </a:p>
        </p:txBody>
      </p:sp>
      <p:pic>
        <p:nvPicPr>
          <p:cNvPr id="7" name="Grafik 7" descr="Klemmbrett mit einfarbiger Füllung">
            <a:extLst>
              <a:ext uri="{FF2B5EF4-FFF2-40B4-BE49-F238E27FC236}">
                <a16:creationId xmlns:a16="http://schemas.microsoft.com/office/drawing/2014/main" id="{AD8BAF39-CABB-451E-BB39-9F9702ADE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3320" y="2802361"/>
            <a:ext cx="1685364" cy="1685364"/>
          </a:xfrm>
          <a:prstGeom prst="rect">
            <a:avLst/>
          </a:prstGeom>
        </p:spPr>
      </p:pic>
      <p:pic>
        <p:nvPicPr>
          <p:cNvPr id="8" name="Grafik 8" descr="Klemmbrett mit einfarbiger Füllung">
            <a:extLst>
              <a:ext uri="{FF2B5EF4-FFF2-40B4-BE49-F238E27FC236}">
                <a16:creationId xmlns:a16="http://schemas.microsoft.com/office/drawing/2014/main" id="{5507AB9A-BA9B-4833-80C9-1368D46A7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4666" y="2784432"/>
            <a:ext cx="1721223" cy="172122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D201B84-E6AE-4206-BA64-986BF0B3A9A7}"/>
              </a:ext>
            </a:extLst>
          </p:cNvPr>
          <p:cNvSpPr txBox="1"/>
          <p:nvPr/>
        </p:nvSpPr>
        <p:spPr>
          <a:xfrm>
            <a:off x="3817203" y="3429499"/>
            <a:ext cx="2447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71928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EA59B-A301-4AAB-9EEB-8FF9F8D7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777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pic>
        <p:nvPicPr>
          <p:cNvPr id="7" name="Grafik 5" descr="Benutzer mit einfarbiger Füllung">
            <a:extLst>
              <a:ext uri="{FF2B5EF4-FFF2-40B4-BE49-F238E27FC236}">
                <a16:creationId xmlns:a16="http://schemas.microsoft.com/office/drawing/2014/main" id="{0730A0A9-837F-4E79-9157-8B689FDA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661" y="1941749"/>
            <a:ext cx="914400" cy="914400"/>
          </a:xfrm>
          <a:prstGeom prst="rect">
            <a:avLst/>
          </a:prstGeom>
        </p:spPr>
      </p:pic>
      <p:pic>
        <p:nvPicPr>
          <p:cNvPr id="9" name="Grafik 5" descr="Benutzer mit einfarbiger Füllung">
            <a:extLst>
              <a:ext uri="{FF2B5EF4-FFF2-40B4-BE49-F238E27FC236}">
                <a16:creationId xmlns:a16="http://schemas.microsoft.com/office/drawing/2014/main" id="{B27D1273-D15B-4A2A-A2A4-A2F74542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078" y="19417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2033602-5C38-491A-A49E-FCB92D40C136}"/>
              </a:ext>
            </a:extLst>
          </p:cNvPr>
          <p:cNvSpPr txBox="1"/>
          <p:nvPr/>
        </p:nvSpPr>
        <p:spPr>
          <a:xfrm>
            <a:off x="4200056" y="1575261"/>
            <a:ext cx="1553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  <a:cs typeface="Calibri"/>
              </a:rPr>
              <a:t>A</a:t>
            </a:r>
            <a:r>
              <a:rPr lang="de-DE">
                <a:cs typeface="Calibri"/>
              </a:rPr>
              <a:t>|ABABC</a:t>
            </a:r>
          </a:p>
        </p:txBody>
      </p:sp>
      <p:pic>
        <p:nvPicPr>
          <p:cNvPr id="15" name="Grafik 7" descr="Klemmbrett mit einfarbiger Füllung">
            <a:hlinkClick r:id="rId4"/>
            <a:extLst>
              <a:ext uri="{FF2B5EF4-FFF2-40B4-BE49-F238E27FC236}">
                <a16:creationId xmlns:a16="http://schemas.microsoft.com/office/drawing/2014/main" id="{3E7E9FDE-7392-4935-AAE9-78765FBAA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3320" y="2802361"/>
            <a:ext cx="1685364" cy="1685364"/>
          </a:xfrm>
          <a:prstGeom prst="rect">
            <a:avLst/>
          </a:prstGeom>
        </p:spPr>
      </p:pic>
      <p:pic>
        <p:nvPicPr>
          <p:cNvPr id="17" name="Grafik 8" descr="Klemmbrett mit einfarbiger Füllung">
            <a:extLst>
              <a:ext uri="{FF2B5EF4-FFF2-40B4-BE49-F238E27FC236}">
                <a16:creationId xmlns:a16="http://schemas.microsoft.com/office/drawing/2014/main" id="{5A4AAC28-CFB7-43F7-8FA0-62ABDAE01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666" y="2766502"/>
            <a:ext cx="1721223" cy="1721223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3ED60BE-FE87-4E17-84FF-24C7645CC916}"/>
              </a:ext>
            </a:extLst>
          </p:cNvPr>
          <p:cNvSpPr/>
          <p:nvPr/>
        </p:nvSpPr>
        <p:spPr>
          <a:xfrm>
            <a:off x="3813855" y="2030238"/>
            <a:ext cx="2447363" cy="824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4D9BDD-42E1-4813-B1B6-607D9D2CFDE1}"/>
              </a:ext>
            </a:extLst>
          </p:cNvPr>
          <p:cNvSpPr txBox="1"/>
          <p:nvPr/>
        </p:nvSpPr>
        <p:spPr>
          <a:xfrm>
            <a:off x="3810000" y="22591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991C6F-8DA4-48B7-82F8-17020A885390}"/>
              </a:ext>
            </a:extLst>
          </p:cNvPr>
          <p:cNvSpPr txBox="1"/>
          <p:nvPr/>
        </p:nvSpPr>
        <p:spPr>
          <a:xfrm>
            <a:off x="2267510" y="3208803"/>
            <a:ext cx="991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FAECBE-4D7B-4C8D-A3FB-711882CB1CAB}"/>
              </a:ext>
            </a:extLst>
          </p:cNvPr>
          <p:cNvSpPr txBox="1"/>
          <p:nvPr/>
        </p:nvSpPr>
        <p:spPr>
          <a:xfrm>
            <a:off x="6669181" y="3208803"/>
            <a:ext cx="991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765D493-E058-4AB7-A8E5-75A43F6BF711}"/>
              </a:ext>
            </a:extLst>
          </p:cNvPr>
          <p:cNvSpPr txBox="1"/>
          <p:nvPr/>
        </p:nvSpPr>
        <p:spPr>
          <a:xfrm>
            <a:off x="3817203" y="3429499"/>
            <a:ext cx="2447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ea typeface="+mn-lt"/>
                <a:cs typeface="+mn-lt"/>
              </a:rPr>
              <a:t>Ø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EA59B-A301-4AAB-9EEB-8FF9F8D7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777"/>
          </a:xfrm>
        </p:spPr>
        <p:txBody>
          <a:bodyPr>
            <a:normAutofit/>
          </a:bodyPr>
          <a:lstStyle/>
          <a:p>
            <a:pPr algn="ctr"/>
            <a:r>
              <a:rPr lang="de-DE" sz="4000" u="sng">
                <a:solidFill>
                  <a:schemeClr val="tx1"/>
                </a:solidFill>
                <a:cs typeface="Calibri Light" panose="020F0302020204030204"/>
              </a:rPr>
              <a:t>Lempel-Ziv-Verfahren</a:t>
            </a:r>
          </a:p>
        </p:txBody>
      </p:sp>
      <p:pic>
        <p:nvPicPr>
          <p:cNvPr id="7" name="Grafik 5" descr="Benutzer mit einfarbiger Füllung">
            <a:extLst>
              <a:ext uri="{FF2B5EF4-FFF2-40B4-BE49-F238E27FC236}">
                <a16:creationId xmlns:a16="http://schemas.microsoft.com/office/drawing/2014/main" id="{0730A0A9-837F-4E79-9157-8B689FDA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661" y="1941749"/>
            <a:ext cx="914400" cy="914400"/>
          </a:xfrm>
          <a:prstGeom prst="rect">
            <a:avLst/>
          </a:prstGeom>
        </p:spPr>
      </p:pic>
      <p:pic>
        <p:nvPicPr>
          <p:cNvPr id="9" name="Grafik 5" descr="Benutzer mit einfarbiger Füllung">
            <a:extLst>
              <a:ext uri="{FF2B5EF4-FFF2-40B4-BE49-F238E27FC236}">
                <a16:creationId xmlns:a16="http://schemas.microsoft.com/office/drawing/2014/main" id="{B27D1273-D15B-4A2A-A2A4-A2F74542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078" y="19417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2033602-5C38-491A-A49E-FCB92D40C136}"/>
              </a:ext>
            </a:extLst>
          </p:cNvPr>
          <p:cNvSpPr txBox="1"/>
          <p:nvPr/>
        </p:nvSpPr>
        <p:spPr>
          <a:xfrm>
            <a:off x="4200056" y="1575261"/>
            <a:ext cx="1553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  <a:cs typeface="Calibri"/>
              </a:rPr>
              <a:t>A</a:t>
            </a:r>
            <a:r>
              <a:rPr lang="de-DE">
                <a:cs typeface="Calibri"/>
              </a:rPr>
              <a:t>|ABABC</a:t>
            </a:r>
          </a:p>
        </p:txBody>
      </p:sp>
      <p:pic>
        <p:nvPicPr>
          <p:cNvPr id="15" name="Grafik 7" descr="Klemmbrett mit einfarbiger Füllung">
            <a:hlinkClick r:id="rId4"/>
            <a:extLst>
              <a:ext uri="{FF2B5EF4-FFF2-40B4-BE49-F238E27FC236}">
                <a16:creationId xmlns:a16="http://schemas.microsoft.com/office/drawing/2014/main" id="{3E7E9FDE-7392-4935-AAE9-78765FBAA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3320" y="2802361"/>
            <a:ext cx="1685364" cy="1685364"/>
          </a:xfrm>
          <a:prstGeom prst="rect">
            <a:avLst/>
          </a:prstGeom>
        </p:spPr>
      </p:pic>
      <p:pic>
        <p:nvPicPr>
          <p:cNvPr id="17" name="Grafik 8" descr="Klemmbrett mit einfarbiger Füllung">
            <a:extLst>
              <a:ext uri="{FF2B5EF4-FFF2-40B4-BE49-F238E27FC236}">
                <a16:creationId xmlns:a16="http://schemas.microsoft.com/office/drawing/2014/main" id="{5A4AAC28-CFB7-43F7-8FA0-62ABDAE01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666" y="2766502"/>
            <a:ext cx="1721223" cy="1721223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3ED60BE-FE87-4E17-84FF-24C7645CC916}"/>
              </a:ext>
            </a:extLst>
          </p:cNvPr>
          <p:cNvSpPr/>
          <p:nvPr/>
        </p:nvSpPr>
        <p:spPr>
          <a:xfrm>
            <a:off x="3813855" y="2030238"/>
            <a:ext cx="2447363" cy="824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D4D9BDD-42E1-4813-B1B6-607D9D2CFDE1}"/>
              </a:ext>
            </a:extLst>
          </p:cNvPr>
          <p:cNvSpPr txBox="1"/>
          <p:nvPr/>
        </p:nvSpPr>
        <p:spPr>
          <a:xfrm>
            <a:off x="3810000" y="22591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                           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991C6F-8DA4-48B7-82F8-17020A885390}"/>
              </a:ext>
            </a:extLst>
          </p:cNvPr>
          <p:cNvSpPr txBox="1"/>
          <p:nvPr/>
        </p:nvSpPr>
        <p:spPr>
          <a:xfrm>
            <a:off x="2267510" y="3208803"/>
            <a:ext cx="991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FAECBE-4D7B-4C8D-A3FB-711882CB1CAB}"/>
              </a:ext>
            </a:extLst>
          </p:cNvPr>
          <p:cNvSpPr txBox="1"/>
          <p:nvPr/>
        </p:nvSpPr>
        <p:spPr>
          <a:xfrm>
            <a:off x="6669181" y="3208803"/>
            <a:ext cx="991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A=1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3F0F69-B720-4E3B-A5E3-8E1D42372D58}"/>
              </a:ext>
            </a:extLst>
          </p:cNvPr>
          <p:cNvSpPr txBox="1"/>
          <p:nvPr/>
        </p:nvSpPr>
        <p:spPr>
          <a:xfrm>
            <a:off x="3817203" y="3429499"/>
            <a:ext cx="2447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4129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Microsoft Office PowerPoint</Application>
  <PresentationFormat>Breitbild</PresentationFormat>
  <Slides>21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Facette</vt:lpstr>
      <vt:lpstr>Aktuelle Themen der angewandten Informatik: Datenkompression</vt:lpstr>
      <vt:lpstr>Gliederung</vt:lpstr>
      <vt:lpstr>Theoretische Grundlagen</vt:lpstr>
      <vt:lpstr> Abraham Lempel</vt:lpstr>
      <vt:lpstr> Jacob Ziv</vt:lpstr>
      <vt:lpstr> Terry Welch</vt:lpstr>
      <vt:lpstr>Lempel-Ziv-Verfahren</vt:lpstr>
      <vt:lpstr>Lempel-Ziv-Verfahren</vt:lpstr>
      <vt:lpstr>Lempel-Ziv-Verfahren</vt:lpstr>
      <vt:lpstr>Lempel-Ziv-Verfahren</vt:lpstr>
      <vt:lpstr>Lempel-Ziv-Verfahren</vt:lpstr>
      <vt:lpstr>Lempel-Ziv-Verfahren</vt:lpstr>
      <vt:lpstr>Lempel-Ziv-Verfahren</vt:lpstr>
      <vt:lpstr>Lempel-Ziv-Verfahren</vt:lpstr>
      <vt:lpstr>Die Weiterentwicklung (LZ77) </vt:lpstr>
      <vt:lpstr>Die Modifizierung </vt:lpstr>
      <vt:lpstr>Lempel - Ziv - Welch</vt:lpstr>
      <vt:lpstr>Die Modifizierung </vt:lpstr>
      <vt:lpstr>Qualitätsbewertung </vt:lpstr>
      <vt:lpstr>Referenzen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angewandten Informatik:  Datenkompression</dc:title>
  <dc:creator>Mimoun EL Masiani</dc:creator>
  <cp:revision>6</cp:revision>
  <dcterms:created xsi:type="dcterms:W3CDTF">2021-02-07T16:36:54Z</dcterms:created>
  <dcterms:modified xsi:type="dcterms:W3CDTF">2021-02-26T10:10:36Z</dcterms:modified>
</cp:coreProperties>
</file>