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B674-601D-6546-BE43-2BC0CB739898}" type="datetimeFigureOut">
              <a:rPr lang="en-US" smtClean="0"/>
              <a:t>2014. 7. 14.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CCF-369D-F241-AB8A-9D292DE3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B674-601D-6546-BE43-2BC0CB739898}" type="datetimeFigureOut">
              <a:rPr lang="en-US" smtClean="0"/>
              <a:t>2014. 7. 14.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CCF-369D-F241-AB8A-9D292DE3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3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B674-601D-6546-BE43-2BC0CB739898}" type="datetimeFigureOut">
              <a:rPr lang="en-US" smtClean="0"/>
              <a:t>2014. 7. 14.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CCF-369D-F241-AB8A-9D292DE3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B674-601D-6546-BE43-2BC0CB739898}" type="datetimeFigureOut">
              <a:rPr lang="en-US" smtClean="0"/>
              <a:t>2014. 7. 14.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CCF-369D-F241-AB8A-9D292DE3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0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B674-601D-6546-BE43-2BC0CB739898}" type="datetimeFigureOut">
              <a:rPr lang="en-US" smtClean="0"/>
              <a:t>2014. 7. 14.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CCF-369D-F241-AB8A-9D292DE3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B674-601D-6546-BE43-2BC0CB739898}" type="datetimeFigureOut">
              <a:rPr lang="en-US" smtClean="0"/>
              <a:t>2014. 7. 14.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CCF-369D-F241-AB8A-9D292DE3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B674-601D-6546-BE43-2BC0CB739898}" type="datetimeFigureOut">
              <a:rPr lang="en-US" smtClean="0"/>
              <a:t>2014. 7. 14.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CCF-369D-F241-AB8A-9D292DE3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B674-601D-6546-BE43-2BC0CB739898}" type="datetimeFigureOut">
              <a:rPr lang="en-US" smtClean="0"/>
              <a:t>2014. 7. 14.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CCF-369D-F241-AB8A-9D292DE3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7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B674-601D-6546-BE43-2BC0CB739898}" type="datetimeFigureOut">
              <a:rPr lang="en-US" smtClean="0"/>
              <a:t>2014. 7. 14.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CCF-369D-F241-AB8A-9D292DE3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B674-601D-6546-BE43-2BC0CB739898}" type="datetimeFigureOut">
              <a:rPr lang="en-US" smtClean="0"/>
              <a:t>2014. 7. 14.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CCF-369D-F241-AB8A-9D292DE3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1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B674-601D-6546-BE43-2BC0CB739898}" type="datetimeFigureOut">
              <a:rPr lang="en-US" smtClean="0"/>
              <a:t>2014. 7. 14.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7CCF-369D-F241-AB8A-9D292DE3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5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BB674-601D-6546-BE43-2BC0CB739898}" type="datetimeFigureOut">
              <a:rPr lang="en-US" smtClean="0"/>
              <a:t>2014. 7. 14.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07CCF-369D-F241-AB8A-9D292DE3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8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Relationship Id="rId3" Type="http://schemas.openxmlformats.org/officeDocument/2006/relationships/hyperlink" Target="http://goo.gl/7fqd9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oo.gl/80rv8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940" y="54017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통합검색 페이지</a:t>
            </a:r>
            <a:endParaRPr lang="en-US" altLang="ko-KR" dirty="0" smtClean="0"/>
          </a:p>
        </p:txBody>
      </p:sp>
      <p:grpSp>
        <p:nvGrpSpPr>
          <p:cNvPr id="59" name="Group 58"/>
          <p:cNvGrpSpPr/>
          <p:nvPr/>
        </p:nvGrpSpPr>
        <p:grpSpPr>
          <a:xfrm>
            <a:off x="670934" y="998288"/>
            <a:ext cx="4896544" cy="5688632"/>
            <a:chOff x="539552" y="764704"/>
            <a:chExt cx="4896544" cy="5688632"/>
          </a:xfrm>
        </p:grpSpPr>
        <p:sp>
          <p:nvSpPr>
            <p:cNvPr id="32" name="Rectangle 31"/>
            <p:cNvSpPr/>
            <p:nvPr/>
          </p:nvSpPr>
          <p:spPr>
            <a:xfrm>
              <a:off x="539552" y="908720"/>
              <a:ext cx="4896544" cy="554461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10"/>
            <p:cNvGrpSpPr/>
            <p:nvPr/>
          </p:nvGrpSpPr>
          <p:grpSpPr>
            <a:xfrm>
              <a:off x="899592" y="1052736"/>
              <a:ext cx="4104456" cy="216024"/>
              <a:chOff x="899592" y="3068960"/>
              <a:chExt cx="4104456" cy="21602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99592" y="3068960"/>
                <a:ext cx="3375992" cy="20764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355976" y="3068960"/>
                <a:ext cx="648072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검색</a:t>
                </a:r>
                <a:endParaRPr lang="ko-KR" altLang="en-US" sz="900" dirty="0">
                  <a:solidFill>
                    <a:schemeClr val="accent3">
                      <a:lumMod val="20000"/>
                      <a:lumOff val="80000"/>
                    </a:schemeClr>
                  </a:solidFill>
                </a:endParaRPr>
              </a:p>
            </p:txBody>
          </p:sp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04482" y="3077506"/>
                <a:ext cx="247650" cy="180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7" name="Picture 2" descr="https://encrypted-tbn2.gstatic.com/images?q=tbn:ANd9GcQiPaVatLtYhiD9W0l-NXWJbeAme38epcfmH1_IhgTejWX8hnw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60466" y="1078374"/>
              <a:ext cx="144015" cy="144016"/>
            </a:xfrm>
            <a:prstGeom prst="rect">
              <a:avLst/>
            </a:prstGeom>
            <a:noFill/>
          </p:spPr>
        </p:pic>
        <p:pic>
          <p:nvPicPr>
            <p:cNvPr id="38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28870" y="1061282"/>
              <a:ext cx="702987" cy="184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9" name="Group 38"/>
            <p:cNvGrpSpPr/>
            <p:nvPr/>
          </p:nvGrpSpPr>
          <p:grpSpPr>
            <a:xfrm>
              <a:off x="755576" y="3212976"/>
              <a:ext cx="3907443" cy="2277834"/>
              <a:chOff x="749047" y="1268760"/>
              <a:chExt cx="3907443" cy="2277834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749047" y="1268760"/>
                <a:ext cx="12715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u="sng" dirty="0" smtClean="0">
                    <a:solidFill>
                      <a:srgbClr val="0070C0"/>
                    </a:solidFill>
                  </a:rPr>
                  <a:t>텍스트 검색 결과</a:t>
                </a:r>
                <a:endParaRPr lang="ko-KR" altLang="en-US" sz="11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27584" y="3284984"/>
                <a:ext cx="13019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u="sng" dirty="0" smtClean="0">
                    <a:solidFill>
                      <a:srgbClr val="0070C0"/>
                    </a:solidFill>
                  </a:rPr>
                  <a:t>질의 의도 재검색</a:t>
                </a:r>
                <a:r>
                  <a:rPr lang="en-US" altLang="ko-KR" sz="1100" u="sng" dirty="0" smtClean="0">
                    <a:solidFill>
                      <a:srgbClr val="0070C0"/>
                    </a:solidFill>
                  </a:rPr>
                  <a:t>:</a:t>
                </a:r>
                <a:endParaRPr lang="ko-KR" altLang="en-US" sz="11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051720" y="3284984"/>
                <a:ext cx="11801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ko-KR" altLang="en-US" sz="1050" u="sng" dirty="0" smtClean="0">
                    <a:solidFill>
                      <a:srgbClr val="0070C0"/>
                    </a:solidFill>
                  </a:rPr>
                  <a:t>서울 한옥 숙박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203848" y="3284984"/>
                <a:ext cx="14526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ko-KR" altLang="en-US" sz="1050" u="sng" dirty="0" smtClean="0">
                    <a:solidFill>
                      <a:srgbClr val="0070C0"/>
                    </a:solidFill>
                  </a:rPr>
                  <a:t>서울 한옥 마을 숙박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44" name="Picture 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99592" y="1536610"/>
                <a:ext cx="3744416" cy="18203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5" name="Group 44"/>
            <p:cNvGrpSpPr/>
            <p:nvPr/>
          </p:nvGrpSpPr>
          <p:grpSpPr>
            <a:xfrm>
              <a:off x="899592" y="1268760"/>
              <a:ext cx="3246889" cy="1928948"/>
              <a:chOff x="749047" y="3573016"/>
              <a:chExt cx="3246889" cy="1928948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749047" y="3573016"/>
                <a:ext cx="12715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u="sng" dirty="0" smtClean="0">
                    <a:solidFill>
                      <a:srgbClr val="0070C0"/>
                    </a:solidFill>
                  </a:rPr>
                  <a:t>이미지 검색 결과</a:t>
                </a:r>
                <a:endParaRPr lang="ko-KR" altLang="en-US" sz="11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55576" y="4941168"/>
                <a:ext cx="14125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u="sng" dirty="0" smtClean="0">
                    <a:solidFill>
                      <a:srgbClr val="0070C0"/>
                    </a:solidFill>
                  </a:rPr>
                  <a:t>유사 이미지 재검색</a:t>
                </a:r>
                <a:endParaRPr lang="ko-KR" altLang="en-US" sz="1100" u="sng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48" name="Picture 9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99592" y="3834627"/>
                <a:ext cx="3096344" cy="11514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" name="Picture 10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899592" y="5157193"/>
                <a:ext cx="3096344" cy="344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0" name="TextBox 49"/>
            <p:cNvSpPr txBox="1"/>
            <p:nvPr/>
          </p:nvSpPr>
          <p:spPr>
            <a:xfrm>
              <a:off x="749047" y="5492209"/>
              <a:ext cx="12715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u="sng" dirty="0" smtClean="0">
                  <a:solidFill>
                    <a:srgbClr val="0070C0"/>
                  </a:solidFill>
                </a:rPr>
                <a:t>동영상 검색 결과</a:t>
              </a:r>
              <a:endParaRPr lang="ko-KR" altLang="en-US" sz="1100" u="sng" dirty="0">
                <a:solidFill>
                  <a:srgbClr val="0070C0"/>
                </a:solidFill>
              </a:endParaRPr>
            </a:p>
          </p:txBody>
        </p:sp>
        <p:pic>
          <p:nvPicPr>
            <p:cNvPr id="51" name="Picture 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63688" y="5733256"/>
              <a:ext cx="857742" cy="514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82500" y="5733256"/>
              <a:ext cx="864096" cy="514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Picture 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99792" y="5733256"/>
              <a:ext cx="864096" cy="508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Rectangle 53"/>
            <p:cNvSpPr/>
            <p:nvPr/>
          </p:nvSpPr>
          <p:spPr>
            <a:xfrm>
              <a:off x="539552" y="764704"/>
              <a:ext cx="489654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55" name="Trapezoid 54"/>
            <p:cNvSpPr/>
            <p:nvPr/>
          </p:nvSpPr>
          <p:spPr>
            <a:xfrm>
              <a:off x="539552" y="764704"/>
              <a:ext cx="1224136" cy="216024"/>
            </a:xfrm>
            <a:prstGeom prst="trapezoid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이미지 검색</a:t>
              </a:r>
              <a:endParaRPr lang="en-US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Trapezoid 55"/>
            <p:cNvSpPr/>
            <p:nvPr/>
          </p:nvSpPr>
          <p:spPr>
            <a:xfrm>
              <a:off x="1691680" y="764704"/>
              <a:ext cx="1224136" cy="216024"/>
            </a:xfrm>
            <a:prstGeom prst="trapezoid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텍스트 검색</a:t>
              </a:r>
              <a:endParaRPr lang="en-US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2843808" y="764704"/>
              <a:ext cx="1224136" cy="216024"/>
            </a:xfrm>
            <a:prstGeom prst="trapezoid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동영상검색</a:t>
              </a:r>
              <a:endParaRPr lang="en-US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8" name="Trapezoid 57"/>
            <p:cNvSpPr/>
            <p:nvPr/>
          </p:nvSpPr>
          <p:spPr>
            <a:xfrm>
              <a:off x="3995936" y="764704"/>
              <a:ext cx="1224136" cy="216024"/>
            </a:xfrm>
            <a:prstGeom prst="trapezoid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통합 검색</a:t>
              </a:r>
              <a:endParaRPr lang="en-US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693333" y="1271308"/>
            <a:ext cx="324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로그인 레이어</a:t>
            </a:r>
            <a:r>
              <a:rPr lang="ko-KR" altLang="en-US" dirty="0" smtClean="0"/>
              <a:t> 추가 부탁드립니다</a:t>
            </a:r>
            <a:r>
              <a:rPr lang="en-US" altLang="ko-KR" dirty="0" smtClean="0"/>
              <a:t>!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60" idx="1"/>
          </p:cNvCxnSpPr>
          <p:nvPr/>
        </p:nvCxnSpPr>
        <p:spPr>
          <a:xfrm flipH="1">
            <a:off x="5351454" y="1455974"/>
            <a:ext cx="34187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05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940" y="540172"/>
            <a:ext cx="215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서비스 페이</a:t>
            </a:r>
            <a:r>
              <a:rPr lang="ko-KR" altLang="en-US" dirty="0" smtClean="0"/>
              <a:t>지</a:t>
            </a:r>
            <a:r>
              <a:rPr lang="en-US" altLang="ko-KR" dirty="0" smtClean="0"/>
              <a:t>(2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98500" y="525577"/>
            <a:ext cx="6070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</a:t>
            </a:r>
            <a:r>
              <a:rPr lang="ko-KR" altLang="en-US" dirty="0" smtClean="0"/>
              <a:t> 통합검색 결과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클릭할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새창에서 해당 항목의</a:t>
            </a:r>
            <a:endParaRPr lang="en-US" altLang="ko-KR" dirty="0" smtClean="0"/>
          </a:p>
          <a:p>
            <a:r>
              <a:rPr lang="ko-KR" altLang="en-US" dirty="0" smtClean="0"/>
              <a:t>상세정보를 열람할 수 있게 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이를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서비스 페이지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 합니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933" y="1215299"/>
            <a:ext cx="5474943" cy="536005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805379" y="1434027"/>
            <a:ext cx="2668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제주도 서귀포시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산방산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제주</a:t>
            </a:r>
            <a:r>
              <a:rPr lang="en-US" altLang="ko-KR" sz="1600" dirty="0" smtClean="0"/>
              <a:t>)</a:t>
            </a:r>
            <a:endParaRPr lang="en-US" sz="1600" dirty="0"/>
          </a:p>
        </p:txBody>
      </p:sp>
      <p:pic>
        <p:nvPicPr>
          <p:cNvPr id="6" name="Picture 5" descr="191912_image2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55" y="1855407"/>
            <a:ext cx="1866969" cy="14002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47524" y="1816132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smtClean="0"/>
              <a:t>위치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 </a:t>
            </a:r>
            <a:r>
              <a:rPr lang="ko-KR" altLang="en-US" sz="1100" dirty="0" smtClean="0"/>
              <a:t>제주 서귀포시 안덕면 사계리 산</a:t>
            </a:r>
            <a:r>
              <a:rPr lang="en-US" altLang="ko-KR" sz="1100" dirty="0" smtClean="0"/>
              <a:t>16</a:t>
            </a:r>
            <a:r>
              <a:rPr lang="ko-KR" altLang="en-US" sz="1100" dirty="0" smtClean="0"/>
              <a:t>번지 일대</a:t>
            </a:r>
          </a:p>
          <a:p>
            <a:r>
              <a:rPr lang="ko-KR" altLang="en-US" sz="1100" dirty="0" smtClean="0"/>
              <a:t>문의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안내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 </a:t>
            </a:r>
            <a:r>
              <a:rPr lang="ko-KR" altLang="en-US" sz="1100" dirty="0" smtClean="0"/>
              <a:t>산방산관리사무소 </a:t>
            </a:r>
            <a:r>
              <a:rPr lang="en-US" altLang="ko-KR" sz="1100" dirty="0" smtClean="0"/>
              <a:t>064-760-6321</a:t>
            </a:r>
          </a:p>
          <a:p>
            <a:r>
              <a:rPr lang="ko-KR" altLang="en-US" sz="1100" dirty="0" smtClean="0"/>
              <a:t>이용시간</a:t>
            </a:r>
            <a:r>
              <a:rPr lang="ko-KR" altLang="en-US" sz="1100" dirty="0" smtClean="0"/>
              <a:t>: </a:t>
            </a:r>
            <a:r>
              <a:rPr lang="ko-KR" altLang="en-US" sz="1100" dirty="0" smtClean="0"/>
              <a:t>동절기 </a:t>
            </a:r>
            <a:r>
              <a:rPr lang="en-US" altLang="ko-KR" sz="1100" dirty="0" smtClean="0"/>
              <a:t>08:00~17:00 / </a:t>
            </a:r>
            <a:r>
              <a:rPr lang="ko-KR" altLang="en-US" sz="1100" dirty="0" smtClean="0"/>
              <a:t>하절기 </a:t>
            </a:r>
            <a:r>
              <a:rPr lang="en-US" altLang="ko-KR" sz="1100" dirty="0" smtClean="0"/>
              <a:t>08:00~18:00</a:t>
            </a:r>
          </a:p>
          <a:p>
            <a:r>
              <a:rPr lang="en-US" altLang="ko-KR" sz="1100" dirty="0" smtClean="0"/>
              <a:t>※ </a:t>
            </a:r>
            <a:r>
              <a:rPr lang="ko-KR" altLang="en-US" sz="1100" dirty="0" smtClean="0"/>
              <a:t>현지 상황에 따라 입장시간은 변동될 수 있음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936761" y="3341406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개 요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111920" y="3682253"/>
            <a:ext cx="484547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제주도 서남부의 평야지대에 우뚝 서 있어 어디에서도 조망이 가능한 종 모양의 종상화산체다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용암돔 남측 절벽의 높이 </a:t>
            </a:r>
            <a:r>
              <a:rPr lang="en-US" altLang="ko-KR" sz="1400" dirty="0" smtClean="0"/>
              <a:t>150~300m </a:t>
            </a:r>
            <a:r>
              <a:rPr lang="ko-KR" altLang="en-US" sz="1400" dirty="0" smtClean="0"/>
              <a:t>사이에는 다양한 모양과 크기의 풍화혈과 애추가 발달되어 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해발 </a:t>
            </a:r>
            <a:r>
              <a:rPr lang="en-US" altLang="ko-KR" sz="1400" dirty="0" smtClean="0"/>
              <a:t>150m</a:t>
            </a:r>
            <a:r>
              <a:rPr lang="ko-KR" altLang="en-US" sz="1400" dirty="0" smtClean="0"/>
              <a:t>쯤에 길이 약 </a:t>
            </a:r>
            <a:r>
              <a:rPr lang="en-US" altLang="ko-KR" sz="1400" dirty="0" smtClean="0"/>
              <a:t>10m, </a:t>
            </a:r>
            <a:r>
              <a:rPr lang="ko-KR" altLang="en-US" sz="1400" dirty="0" smtClean="0"/>
              <a:t>너비와 높이가 약 </a:t>
            </a:r>
            <a:r>
              <a:rPr lang="en-US" altLang="ko-KR" sz="1400" dirty="0" smtClean="0"/>
              <a:t>5m</a:t>
            </a:r>
            <a:r>
              <a:rPr lang="ko-KR" altLang="en-US" sz="1400" dirty="0" smtClean="0"/>
              <a:t>인 산방굴이라고 하는 해식동굴이 바다를 향해 특색 있는 경관을 이루어 있어 영주십경의 하나이다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산방산 입구에 왼쪽은 산방사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오른쪽은 보문사 적멸보궁이라는 두 개의 사찰이 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 두 사찰 사이의 돌계단 길을 쭉 따라 올라가면 산방굴사가 나온다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산방산 앞 도로변에는 연대가 세워져 있는데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연대는 횃불과 연기를 이용하여 정치</a:t>
            </a:r>
            <a:r>
              <a:rPr lang="en-US" altLang="ko-KR" sz="1400" dirty="0" smtClean="0"/>
              <a:t>·</a:t>
            </a:r>
            <a:r>
              <a:rPr lang="ko-KR" altLang="en-US" sz="1400" dirty="0" smtClean="0"/>
              <a:t>군사적으로 급한 소식을 전하던 통신수단을 말한다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봉수대와는 기능면에서 차이가 없으나 연대는</a:t>
            </a:r>
            <a:endParaRPr lang="en-US" altLang="ko-KR" sz="1400" dirty="0" smtClean="0"/>
          </a:p>
          <a:p>
            <a:r>
              <a:rPr lang="en-US" altLang="ko-KR" sz="1400" dirty="0" smtClean="0"/>
              <a:t>….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335407" y="1647885"/>
            <a:ext cx="26951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다음과 같이 관광지 </a:t>
            </a:r>
            <a:endParaRPr lang="en-US" altLang="ko-KR" dirty="0" smtClean="0"/>
          </a:p>
          <a:p>
            <a:r>
              <a:rPr lang="ko-KR" altLang="en-US" dirty="0" smtClean="0"/>
              <a:t>항목에 대한 상세 설명이</a:t>
            </a:r>
            <a:endParaRPr lang="en-US" altLang="ko-KR" dirty="0" smtClean="0"/>
          </a:p>
          <a:p>
            <a:r>
              <a:rPr lang="ko-KR" altLang="en-US" dirty="0" smtClean="0"/>
              <a:t>나와야 하는데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사진은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이상이 들어갈 수 도 있으며</a:t>
            </a:r>
            <a:r>
              <a:rPr lang="en-US" altLang="ko-KR" dirty="0" smtClean="0"/>
              <a:t>,</a:t>
            </a:r>
          </a:p>
          <a:p>
            <a:endParaRPr lang="en-US" dirty="0"/>
          </a:p>
          <a:p>
            <a:r>
              <a:rPr lang="ko-KR" altLang="en-US" dirty="0" smtClean="0"/>
              <a:t>참고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은</a:t>
            </a:r>
            <a:endParaRPr lang="en-US" altLang="ko-KR" dirty="0" smtClean="0"/>
          </a:p>
          <a:p>
            <a:r>
              <a:rPr lang="en-US" dirty="0" smtClean="0">
                <a:hlinkClick r:id="rId3"/>
              </a:rPr>
              <a:t>http://goo.gl/7fqd9m</a:t>
            </a:r>
            <a:endParaRPr lang="en-US" dirty="0" smtClean="0"/>
          </a:p>
          <a:p>
            <a:endParaRPr lang="en-US" dirty="0"/>
          </a:p>
          <a:p>
            <a:r>
              <a:rPr lang="ko-KR" altLang="en-US" dirty="0" smtClean="0"/>
              <a:t>해주세요</a:t>
            </a:r>
            <a:r>
              <a:rPr lang="en-US" altLang="ko-KR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4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940" y="540172"/>
            <a:ext cx="189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 smtClean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회원가입 페이</a:t>
            </a:r>
            <a:r>
              <a:rPr lang="ko-KR" altLang="en-US" dirty="0" smtClean="0"/>
              <a:t>지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17504" y="1240937"/>
            <a:ext cx="628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이사님께서 구글 개정 가입 페이지와 비슷한 디자인을 원하셨습니다</a:t>
            </a:r>
            <a:r>
              <a:rPr lang="en-US" altLang="ko-KR" dirty="0" smtClean="0"/>
              <a:t>.</a:t>
            </a:r>
          </a:p>
          <a:p>
            <a:r>
              <a:rPr lang="en-US" dirty="0" smtClean="0">
                <a:hlinkClick r:id="rId2"/>
              </a:rPr>
              <a:t>http://goo.gl/80rv8R</a:t>
            </a:r>
            <a:r>
              <a:rPr lang="en-US" dirty="0" smtClean="0"/>
              <a:t> </a:t>
            </a:r>
            <a:r>
              <a:rPr lang="ko-KR" altLang="en-US" dirty="0" smtClean="0"/>
              <a:t>참조 부탁드립니다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구글 회원가입 페이지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8661" y="2343325"/>
            <a:ext cx="74742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항목으로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아이디</a:t>
            </a:r>
            <a:r>
              <a:rPr lang="en-US" altLang="ko-KR" dirty="0" smtClean="0"/>
              <a:t>,</a:t>
            </a:r>
            <a:r>
              <a:rPr lang="ko-KR" altLang="en-US" dirty="0" smtClean="0"/>
              <a:t> 비밀번호</a:t>
            </a:r>
            <a:r>
              <a:rPr lang="en-US" altLang="ko-KR" dirty="0" smtClean="0"/>
              <a:t>1,</a:t>
            </a:r>
            <a:r>
              <a:rPr lang="ko-KR" altLang="en-US" dirty="0" smtClean="0"/>
              <a:t> 비밀번호</a:t>
            </a:r>
            <a:r>
              <a:rPr lang="en-US" altLang="ko-KR" dirty="0" smtClean="0"/>
              <a:t>2,</a:t>
            </a:r>
            <a:r>
              <a:rPr lang="ko-KR" altLang="en-US" dirty="0" smtClean="0"/>
              <a:t> 생일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성별</a:t>
            </a:r>
            <a:r>
              <a:rPr lang="ko-KR" altLang="ko-KR" dirty="0"/>
              <a:t> </a:t>
            </a:r>
            <a:r>
              <a:rPr lang="ko-KR" altLang="en-US" dirty="0" smtClean="0"/>
              <a:t>정도가 들어가는 것으로 알고 있습니다</a:t>
            </a:r>
            <a:r>
              <a:rPr lang="en-US" altLang="ko-KR" dirty="0" smtClean="0"/>
              <a:t>.</a:t>
            </a:r>
          </a:p>
          <a:p>
            <a:endParaRPr lang="en-US" dirty="0"/>
          </a:p>
          <a:p>
            <a:r>
              <a:rPr lang="ko-KR" altLang="en-US" dirty="0" smtClean="0"/>
              <a:t>상세한 내용이 아직 안정해져 있어서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이사님께 문의하며 해결중입니다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4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940" y="540172"/>
            <a:ext cx="456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 smtClean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로그인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통합검색 페이지에서 클로즈업</a:t>
            </a:r>
            <a:r>
              <a:rPr lang="en-US" altLang="ko-KR" dirty="0" smtClean="0"/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0934" y="998288"/>
            <a:ext cx="4896544" cy="5688632"/>
            <a:chOff x="539552" y="764704"/>
            <a:chExt cx="4896544" cy="5688632"/>
          </a:xfrm>
        </p:grpSpPr>
        <p:sp>
          <p:nvSpPr>
            <p:cNvPr id="5" name="Rectangle 4"/>
            <p:cNvSpPr/>
            <p:nvPr/>
          </p:nvSpPr>
          <p:spPr>
            <a:xfrm>
              <a:off x="539552" y="908720"/>
              <a:ext cx="4896544" cy="554461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Group 10"/>
            <p:cNvGrpSpPr/>
            <p:nvPr/>
          </p:nvGrpSpPr>
          <p:grpSpPr>
            <a:xfrm>
              <a:off x="899592" y="1052736"/>
              <a:ext cx="4104456" cy="216024"/>
              <a:chOff x="899592" y="3068960"/>
              <a:chExt cx="4104456" cy="21602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899592" y="3068960"/>
                <a:ext cx="3375992" cy="20764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355976" y="3068960"/>
                <a:ext cx="648072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검색</a:t>
                </a:r>
                <a:endParaRPr lang="ko-KR" altLang="en-US" sz="900" dirty="0">
                  <a:solidFill>
                    <a:schemeClr val="accent3">
                      <a:lumMod val="20000"/>
                      <a:lumOff val="80000"/>
                    </a:schemeClr>
                  </a:solidFill>
                </a:endParaRPr>
              </a:p>
            </p:txBody>
          </p:sp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04482" y="3077506"/>
                <a:ext cx="247650" cy="180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" name="Picture 2" descr="https://encrypted-tbn2.gstatic.com/images?q=tbn:ANd9GcQiPaVatLtYhiD9W0l-NXWJbeAme38epcfmH1_IhgTejWX8hnw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60466" y="1078374"/>
              <a:ext cx="144015" cy="144016"/>
            </a:xfrm>
            <a:prstGeom prst="rect">
              <a:avLst/>
            </a:prstGeom>
            <a:noFill/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28870" y="1061282"/>
              <a:ext cx="702987" cy="184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oup 8"/>
            <p:cNvGrpSpPr/>
            <p:nvPr/>
          </p:nvGrpSpPr>
          <p:grpSpPr>
            <a:xfrm>
              <a:off x="755576" y="3212976"/>
              <a:ext cx="3907443" cy="2277834"/>
              <a:chOff x="749047" y="1268760"/>
              <a:chExt cx="3907443" cy="2277834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749047" y="1268760"/>
                <a:ext cx="12715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u="sng" dirty="0" smtClean="0">
                    <a:solidFill>
                      <a:srgbClr val="0070C0"/>
                    </a:solidFill>
                  </a:rPr>
                  <a:t>텍스트 검색 결과</a:t>
                </a:r>
                <a:endParaRPr lang="ko-KR" altLang="en-US" sz="11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27584" y="3284984"/>
                <a:ext cx="13019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u="sng" dirty="0" smtClean="0">
                    <a:solidFill>
                      <a:srgbClr val="0070C0"/>
                    </a:solidFill>
                  </a:rPr>
                  <a:t>질의 의도 재검색</a:t>
                </a:r>
                <a:r>
                  <a:rPr lang="en-US" altLang="ko-KR" sz="1100" u="sng" dirty="0" smtClean="0">
                    <a:solidFill>
                      <a:srgbClr val="0070C0"/>
                    </a:solidFill>
                  </a:rPr>
                  <a:t>:</a:t>
                </a:r>
                <a:endParaRPr lang="ko-KR" altLang="en-US" sz="11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051720" y="3284984"/>
                <a:ext cx="11801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ko-KR" altLang="en-US" sz="1050" u="sng" dirty="0" smtClean="0">
                    <a:solidFill>
                      <a:srgbClr val="0070C0"/>
                    </a:solidFill>
                  </a:rPr>
                  <a:t>서울 한옥 숙박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203848" y="3284984"/>
                <a:ext cx="14526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ko-KR" altLang="en-US" sz="1050" u="sng" dirty="0" smtClean="0">
                    <a:solidFill>
                      <a:srgbClr val="0070C0"/>
                    </a:solidFill>
                  </a:rPr>
                  <a:t>서울 한옥 마을 숙박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99592" y="1536610"/>
                <a:ext cx="3744416" cy="18203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899592" y="1268760"/>
              <a:ext cx="3246889" cy="1928948"/>
              <a:chOff x="749047" y="3573016"/>
              <a:chExt cx="3246889" cy="1928948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749047" y="3573016"/>
                <a:ext cx="12715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u="sng" dirty="0" smtClean="0">
                    <a:solidFill>
                      <a:srgbClr val="0070C0"/>
                    </a:solidFill>
                  </a:rPr>
                  <a:t>이미지 검색 결과</a:t>
                </a:r>
                <a:endParaRPr lang="ko-KR" altLang="en-US" sz="11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55576" y="4941168"/>
                <a:ext cx="14125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u="sng" dirty="0" smtClean="0">
                    <a:solidFill>
                      <a:srgbClr val="0070C0"/>
                    </a:solidFill>
                  </a:rPr>
                  <a:t>유사 이미지 재검색</a:t>
                </a:r>
                <a:endParaRPr lang="ko-KR" altLang="en-US" sz="1100" u="sng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22" name="Picture 9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99592" y="3834627"/>
                <a:ext cx="3096344" cy="11514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" name="Picture 10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899592" y="5157193"/>
                <a:ext cx="3096344" cy="344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749047" y="5492209"/>
              <a:ext cx="12715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u="sng" dirty="0" smtClean="0">
                  <a:solidFill>
                    <a:srgbClr val="0070C0"/>
                  </a:solidFill>
                </a:rPr>
                <a:t>동영상 검색 결과</a:t>
              </a:r>
              <a:endParaRPr lang="ko-KR" altLang="en-US" sz="1100" u="sng" dirty="0">
                <a:solidFill>
                  <a:srgbClr val="0070C0"/>
                </a:solidFill>
              </a:endParaRPr>
            </a:p>
          </p:txBody>
        </p:sp>
        <p:pic>
          <p:nvPicPr>
            <p:cNvPr id="12" name="Picture 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63688" y="5733256"/>
              <a:ext cx="857742" cy="514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82500" y="5733256"/>
              <a:ext cx="864096" cy="514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99792" y="5733256"/>
              <a:ext cx="864096" cy="508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14"/>
            <p:cNvSpPr/>
            <p:nvPr/>
          </p:nvSpPr>
          <p:spPr>
            <a:xfrm>
              <a:off x="539552" y="764704"/>
              <a:ext cx="489654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16" name="Trapezoid 15"/>
            <p:cNvSpPr/>
            <p:nvPr/>
          </p:nvSpPr>
          <p:spPr>
            <a:xfrm>
              <a:off x="539552" y="764704"/>
              <a:ext cx="1224136" cy="216024"/>
            </a:xfrm>
            <a:prstGeom prst="trapezoid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이미지 검색</a:t>
              </a:r>
              <a:endParaRPr lang="en-US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Trapezoid 16"/>
            <p:cNvSpPr/>
            <p:nvPr/>
          </p:nvSpPr>
          <p:spPr>
            <a:xfrm>
              <a:off x="1691680" y="764704"/>
              <a:ext cx="1224136" cy="216024"/>
            </a:xfrm>
            <a:prstGeom prst="trapezoid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텍스트 검색</a:t>
              </a:r>
              <a:endParaRPr lang="en-US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>
              <a:off x="2843808" y="764704"/>
              <a:ext cx="1224136" cy="216024"/>
            </a:xfrm>
            <a:prstGeom prst="trapezoid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동영상검색</a:t>
              </a:r>
              <a:endParaRPr lang="en-US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Trapezoid 18"/>
            <p:cNvSpPr/>
            <p:nvPr/>
          </p:nvSpPr>
          <p:spPr>
            <a:xfrm>
              <a:off x="3995936" y="764704"/>
              <a:ext cx="1224136" cy="216024"/>
            </a:xfrm>
            <a:prstGeom prst="trapezoid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통합 검색</a:t>
              </a:r>
              <a:endParaRPr lang="en-US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93333" y="1271308"/>
            <a:ext cx="324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로그인 레이어</a:t>
            </a:r>
            <a:r>
              <a:rPr lang="ko-KR" altLang="en-US" dirty="0" smtClean="0"/>
              <a:t> 추가 부탁드립니다</a:t>
            </a:r>
            <a:r>
              <a:rPr lang="en-US" altLang="ko-KR" dirty="0" smtClean="0"/>
              <a:t>!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>
            <a:off x="5351454" y="1455974"/>
            <a:ext cx="34187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66325" y="1793154"/>
            <a:ext cx="34362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추가해주신</a:t>
            </a:r>
            <a:r>
              <a:rPr lang="ko-KR" altLang="ko-KR" dirty="0"/>
              <a:t> </a:t>
            </a:r>
            <a:r>
              <a:rPr lang="ko-KR" altLang="en-US" dirty="0" smtClean="0"/>
              <a:t>로그인 레이어의</a:t>
            </a:r>
            <a:endParaRPr lang="en-US" altLang="ko-KR" dirty="0" smtClean="0"/>
          </a:p>
          <a:p>
            <a:r>
              <a:rPr lang="ko-KR" altLang="en-US" dirty="0" smtClean="0"/>
              <a:t>로그인 부분을 확대해서 보여주시고</a:t>
            </a:r>
            <a:r>
              <a:rPr lang="ko-KR" altLang="ko-KR" dirty="0" smtClean="0"/>
              <a:t>,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로그인 하기 전 화면과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 로그인 후의</a:t>
            </a:r>
            <a:endParaRPr lang="en-US" altLang="ko-KR" dirty="0" smtClean="0"/>
          </a:p>
          <a:p>
            <a:r>
              <a:rPr lang="ko-KR" altLang="en-US" dirty="0" smtClean="0"/>
              <a:t>화면을 부탁드립니다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9704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940" y="540172"/>
            <a:ext cx="438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아이콘 </a:t>
            </a:r>
            <a:r>
              <a:rPr lang="en-US" altLang="ko-KR" dirty="0" smtClean="0"/>
              <a:t>(2</a:t>
            </a:r>
            <a:r>
              <a:rPr lang="ko-KR" altLang="en-US" dirty="0" smtClean="0"/>
              <a:t>개</a:t>
            </a:r>
            <a:r>
              <a:rPr lang="ko-KR" altLang="ko-KR" dirty="0" smtClean="0"/>
              <a:t>:</a:t>
            </a:r>
            <a:r>
              <a:rPr lang="ko-KR" altLang="en-US" dirty="0" smtClean="0"/>
              <a:t> 동영상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사진 업로드 기능 실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0934" y="998288"/>
            <a:ext cx="4896544" cy="5688632"/>
            <a:chOff x="539552" y="764704"/>
            <a:chExt cx="4896544" cy="5688632"/>
          </a:xfrm>
        </p:grpSpPr>
        <p:sp>
          <p:nvSpPr>
            <p:cNvPr id="5" name="Rectangle 4"/>
            <p:cNvSpPr/>
            <p:nvPr/>
          </p:nvSpPr>
          <p:spPr>
            <a:xfrm>
              <a:off x="539552" y="908720"/>
              <a:ext cx="4896544" cy="554461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Group 10"/>
            <p:cNvGrpSpPr/>
            <p:nvPr/>
          </p:nvGrpSpPr>
          <p:grpSpPr>
            <a:xfrm>
              <a:off x="899592" y="1052736"/>
              <a:ext cx="4104456" cy="216024"/>
              <a:chOff x="899592" y="3068960"/>
              <a:chExt cx="4104456" cy="21602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899592" y="3068960"/>
                <a:ext cx="3375992" cy="20764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355976" y="3068960"/>
                <a:ext cx="648072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검색</a:t>
                </a:r>
                <a:endParaRPr lang="ko-KR" altLang="en-US" sz="900" dirty="0">
                  <a:solidFill>
                    <a:schemeClr val="accent3">
                      <a:lumMod val="20000"/>
                      <a:lumOff val="80000"/>
                    </a:schemeClr>
                  </a:solidFill>
                </a:endParaRPr>
              </a:p>
            </p:txBody>
          </p:sp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04482" y="3077506"/>
                <a:ext cx="247650" cy="180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" name="Picture 2" descr="https://encrypted-tbn2.gstatic.com/images?q=tbn:ANd9GcQiPaVatLtYhiD9W0l-NXWJbeAme38epcfmH1_IhgTejWX8hnw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60466" y="1078374"/>
              <a:ext cx="144015" cy="144016"/>
            </a:xfrm>
            <a:prstGeom prst="rect">
              <a:avLst/>
            </a:prstGeom>
            <a:noFill/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28870" y="1061282"/>
              <a:ext cx="702987" cy="184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oup 8"/>
            <p:cNvGrpSpPr/>
            <p:nvPr/>
          </p:nvGrpSpPr>
          <p:grpSpPr>
            <a:xfrm>
              <a:off x="755576" y="3212976"/>
              <a:ext cx="3907443" cy="2277834"/>
              <a:chOff x="749047" y="1268760"/>
              <a:chExt cx="3907443" cy="2277834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749047" y="1268760"/>
                <a:ext cx="12715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u="sng" dirty="0" smtClean="0">
                    <a:solidFill>
                      <a:srgbClr val="0070C0"/>
                    </a:solidFill>
                  </a:rPr>
                  <a:t>텍스트 검색 결과</a:t>
                </a:r>
                <a:endParaRPr lang="ko-KR" altLang="en-US" sz="11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27584" y="3284984"/>
                <a:ext cx="13019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u="sng" dirty="0" smtClean="0">
                    <a:solidFill>
                      <a:srgbClr val="0070C0"/>
                    </a:solidFill>
                  </a:rPr>
                  <a:t>질의 의도 재검색</a:t>
                </a:r>
                <a:r>
                  <a:rPr lang="en-US" altLang="ko-KR" sz="1100" u="sng" dirty="0" smtClean="0">
                    <a:solidFill>
                      <a:srgbClr val="0070C0"/>
                    </a:solidFill>
                  </a:rPr>
                  <a:t>:</a:t>
                </a:r>
                <a:endParaRPr lang="ko-KR" altLang="en-US" sz="11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051720" y="3284984"/>
                <a:ext cx="11801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ko-KR" altLang="en-US" sz="1050" u="sng" dirty="0" smtClean="0">
                    <a:solidFill>
                      <a:srgbClr val="0070C0"/>
                    </a:solidFill>
                  </a:rPr>
                  <a:t>서울 한옥 숙박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203848" y="3284984"/>
                <a:ext cx="14526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ko-KR" altLang="en-US" sz="1050" u="sng" dirty="0" smtClean="0">
                    <a:solidFill>
                      <a:srgbClr val="0070C0"/>
                    </a:solidFill>
                  </a:rPr>
                  <a:t>서울 한옥 마을 숙박</a:t>
                </a:r>
                <a:endParaRPr lang="ko-KR" altLang="en-US" sz="1050" u="sng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99592" y="1536610"/>
                <a:ext cx="3744416" cy="18203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899592" y="1268760"/>
              <a:ext cx="3246889" cy="1928948"/>
              <a:chOff x="749047" y="3573016"/>
              <a:chExt cx="3246889" cy="1928948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749047" y="3573016"/>
                <a:ext cx="12715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u="sng" dirty="0" smtClean="0">
                    <a:solidFill>
                      <a:srgbClr val="0070C0"/>
                    </a:solidFill>
                  </a:rPr>
                  <a:t>이미지 검색 결과</a:t>
                </a:r>
                <a:endParaRPr lang="ko-KR" altLang="en-US" sz="11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55576" y="4941168"/>
                <a:ext cx="14125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u="sng" dirty="0" smtClean="0">
                    <a:solidFill>
                      <a:srgbClr val="0070C0"/>
                    </a:solidFill>
                  </a:rPr>
                  <a:t>유사 이미지 재검색</a:t>
                </a:r>
                <a:endParaRPr lang="ko-KR" altLang="en-US" sz="1100" u="sng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22" name="Picture 9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99592" y="3834627"/>
                <a:ext cx="3096344" cy="11514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" name="Picture 10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899592" y="5157193"/>
                <a:ext cx="3096344" cy="344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749047" y="5492209"/>
              <a:ext cx="12715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u="sng" dirty="0" smtClean="0">
                  <a:solidFill>
                    <a:srgbClr val="0070C0"/>
                  </a:solidFill>
                </a:rPr>
                <a:t>동영상 검색 결과</a:t>
              </a:r>
              <a:endParaRPr lang="ko-KR" altLang="en-US" sz="1100" u="sng" dirty="0">
                <a:solidFill>
                  <a:srgbClr val="0070C0"/>
                </a:solidFill>
              </a:endParaRPr>
            </a:p>
          </p:txBody>
        </p:sp>
        <p:pic>
          <p:nvPicPr>
            <p:cNvPr id="12" name="Picture 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63688" y="5733256"/>
              <a:ext cx="857742" cy="514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82500" y="5733256"/>
              <a:ext cx="864096" cy="514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99792" y="5733256"/>
              <a:ext cx="864096" cy="508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14"/>
            <p:cNvSpPr/>
            <p:nvPr/>
          </p:nvSpPr>
          <p:spPr>
            <a:xfrm>
              <a:off x="539552" y="764704"/>
              <a:ext cx="489654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16" name="Trapezoid 15"/>
            <p:cNvSpPr/>
            <p:nvPr/>
          </p:nvSpPr>
          <p:spPr>
            <a:xfrm>
              <a:off x="539552" y="764704"/>
              <a:ext cx="1224136" cy="216024"/>
            </a:xfrm>
            <a:prstGeom prst="trapezoid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이미지 검색</a:t>
              </a:r>
              <a:endParaRPr lang="en-US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Trapezoid 16"/>
            <p:cNvSpPr/>
            <p:nvPr/>
          </p:nvSpPr>
          <p:spPr>
            <a:xfrm>
              <a:off x="1691680" y="764704"/>
              <a:ext cx="1224136" cy="216024"/>
            </a:xfrm>
            <a:prstGeom prst="trapezoid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텍스트 검색</a:t>
              </a:r>
              <a:endParaRPr lang="en-US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>
              <a:off x="2843808" y="764704"/>
              <a:ext cx="1224136" cy="216024"/>
            </a:xfrm>
            <a:prstGeom prst="trapezoid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동영상검색</a:t>
              </a:r>
              <a:endParaRPr lang="en-US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Trapezoid 18"/>
            <p:cNvSpPr/>
            <p:nvPr/>
          </p:nvSpPr>
          <p:spPr>
            <a:xfrm>
              <a:off x="3995936" y="764704"/>
              <a:ext cx="1224136" cy="216024"/>
            </a:xfrm>
            <a:prstGeom prst="trapezoid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통합 검색</a:t>
              </a:r>
              <a:endParaRPr lang="en-US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3695270" y="998288"/>
            <a:ext cx="976181" cy="76566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" idx="5"/>
          </p:cNvCxnSpPr>
          <p:nvPr/>
        </p:nvCxnSpPr>
        <p:spPr>
          <a:xfrm>
            <a:off x="4528493" y="1651826"/>
            <a:ext cx="1734171" cy="260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48072" y="1737314"/>
            <a:ext cx="291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두 아이콘 제작 부탁드려요</a:t>
            </a:r>
            <a:r>
              <a:rPr lang="en-US" altLang="ko-KR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4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436</Words>
  <Application>Microsoft Macintosh PowerPoint</Application>
  <PresentationFormat>On-screen Show (4:3)</PresentationFormat>
  <Paragraphs>77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soda</dc:creator>
  <cp:lastModifiedBy>soda</cp:lastModifiedBy>
  <cp:revision>6</cp:revision>
  <dcterms:created xsi:type="dcterms:W3CDTF">2014-07-14T03:51:33Z</dcterms:created>
  <dcterms:modified xsi:type="dcterms:W3CDTF">2014-07-14T04:11:09Z</dcterms:modified>
</cp:coreProperties>
</file>