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877" r:id="rId2"/>
    <p:sldId id="850" r:id="rId3"/>
    <p:sldId id="868" r:id="rId4"/>
    <p:sldId id="918" r:id="rId5"/>
    <p:sldId id="901" r:id="rId6"/>
    <p:sldId id="923" r:id="rId7"/>
    <p:sldId id="919" r:id="rId8"/>
    <p:sldId id="906" r:id="rId9"/>
    <p:sldId id="914" r:id="rId10"/>
    <p:sldId id="924" r:id="rId11"/>
    <p:sldId id="920" r:id="rId12"/>
    <p:sldId id="907" r:id="rId13"/>
    <p:sldId id="925" r:id="rId14"/>
    <p:sldId id="921" r:id="rId15"/>
    <p:sldId id="916" r:id="rId16"/>
    <p:sldId id="908" r:id="rId17"/>
    <p:sldId id="915" r:id="rId18"/>
    <p:sldId id="926" r:id="rId19"/>
    <p:sldId id="927" r:id="rId20"/>
    <p:sldId id="928" r:id="rId21"/>
    <p:sldId id="917" r:id="rId22"/>
  </p:sldIdLst>
  <p:sldSz cx="10080625" cy="6858000"/>
  <p:notesSz cx="68072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6699FF"/>
    <a:srgbClr val="3333FF"/>
    <a:srgbClr val="CCECFF"/>
    <a:srgbClr val="00CC66"/>
    <a:srgbClr val="006600"/>
    <a:srgbClr val="5F5F5F"/>
    <a:srgbClr val="33CC33"/>
    <a:srgbClr val="00CC00"/>
    <a:srgbClr val="4A5C2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83" autoAdjust="0"/>
    <p:restoredTop sz="91621" autoAdjust="0"/>
  </p:normalViewPr>
  <p:slideViewPr>
    <p:cSldViewPr>
      <p:cViewPr>
        <p:scale>
          <a:sx n="110" d="100"/>
          <a:sy n="110" d="100"/>
        </p:scale>
        <p:origin x="1116" y="1326"/>
      </p:cViewPr>
      <p:guideLst>
        <p:guide orient="horz" pos="2523"/>
        <p:guide orient="horz" pos="4319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02" y="-84"/>
      </p:cViewPr>
      <p:guideLst>
        <p:guide orient="horz" pos="3119"/>
        <p:guide pos="214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50529" cy="495855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2" y="0"/>
            <a:ext cx="2950529" cy="495855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9849EEEE-9A2E-4D19-B305-7A25B232EEEE}" type="datetimeFigureOut">
              <a:rPr lang="ko-KR" altLang="en-US" smtClean="0"/>
              <a:pPr/>
              <a:t>2014-04-07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08563"/>
            <a:ext cx="2950529" cy="495854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2" y="9408563"/>
            <a:ext cx="2950529" cy="495854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9920D583-6711-4E7C-BBDB-6B76CC818FD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766340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5300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495300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97F0F364-181A-4932-ADFB-D14B1294877C}" type="datetimeFigureOut">
              <a:rPr lang="ko-KR" altLang="en-US" smtClean="0"/>
              <a:pPr/>
              <a:t>2014-04-07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73100" y="742950"/>
            <a:ext cx="5461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05356"/>
            <a:ext cx="5445760" cy="4457700"/>
          </a:xfrm>
          <a:prstGeom prst="rect">
            <a:avLst/>
          </a:prstGeom>
        </p:spPr>
        <p:txBody>
          <a:bodyPr vert="horz" lIns="91431" tIns="45715" rIns="91431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08984"/>
            <a:ext cx="2949787" cy="495300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08984"/>
            <a:ext cx="2949787" cy="495300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813F4A25-12C2-4ED1-AE3D-38E2BD2189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5436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73100" y="742950"/>
            <a:ext cx="5461000" cy="3714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4A25-12C2-4ED1-AE3D-38E2BD21892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over003_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-3139"/>
            <a:ext cx="10080623" cy="686427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1" y="130622"/>
            <a:ext cx="4933200" cy="490066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 descr="TMI_LOGO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08664" y="6586917"/>
            <a:ext cx="1584176" cy="154457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680275" y="653722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72F42-FFDE-4078-8E99-F84F570700B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978" name="Rectangle 2"/>
          <p:cNvSpPr>
            <a:spLocks noChangeArrowheads="1"/>
          </p:cNvSpPr>
          <p:nvPr userDrawn="1"/>
        </p:nvSpPr>
        <p:spPr bwMode="auto">
          <a:xfrm>
            <a:off x="3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26977" name="_x185693056" descr="EMB0000141040d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800" y="6592159"/>
            <a:ext cx="1339305" cy="20869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발표자료-content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76014" cy="6858000"/>
          </a:xfrm>
          <a:prstGeom prst="rect">
            <a:avLst/>
          </a:prstGeom>
        </p:spPr>
      </p:pic>
      <p:pic>
        <p:nvPicPr>
          <p:cNvPr id="10" name="그림 9" descr="cover_computer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848624" y="5301214"/>
            <a:ext cx="1993404" cy="1395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_x185693056" descr="EMB0000141040d6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19" y="6592159"/>
            <a:ext cx="1339305" cy="20869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0" descr="Image2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2309" y="5"/>
            <a:ext cx="10076014" cy="6861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cover_comput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184331" y="3356992"/>
            <a:ext cx="46767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1" y="130622"/>
            <a:ext cx="4933200" cy="490066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3" name="그림 12" descr="발표자료-templet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80625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4680275" y="653722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72F42-FFDE-4078-8E99-F84F570700B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4031" y="274638"/>
            <a:ext cx="907256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4031" y="1600204"/>
            <a:ext cx="907256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5" r:id="rId2"/>
    <p:sldLayoutId id="2147483660" r:id="rId3"/>
    <p:sldLayoutId id="2147483663" r:id="rId4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43599" y="751284"/>
            <a:ext cx="953702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ko-KR" altLang="en-US" sz="3000" b="1" dirty="0" smtClean="0">
                <a:solidFill>
                  <a:schemeClr val="bg1"/>
                </a:solidFill>
                <a:latin typeface="+mj-ea"/>
                <a:ea typeface="+mj-ea"/>
              </a:rPr>
              <a:t>스마트 미디어 자산 관리 기술 개발 과제 </a:t>
            </a:r>
            <a:endParaRPr lang="en-US" altLang="ko-KR" sz="30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ts val="3800"/>
              </a:lnSpc>
            </a:pPr>
            <a:r>
              <a:rPr lang="en-US" altLang="ko-KR" sz="3000" b="1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ko-KR" altLang="en-US" sz="3000" b="1" dirty="0" smtClean="0">
                <a:solidFill>
                  <a:schemeClr val="bg1"/>
                </a:solidFill>
                <a:latin typeface="+mj-ea"/>
                <a:ea typeface="+mj-ea"/>
              </a:rPr>
              <a:t>차 전체 회의 </a:t>
            </a:r>
            <a:r>
              <a:rPr lang="en-US" altLang="ko-KR" sz="3000" b="1" dirty="0" smtClean="0">
                <a:solidFill>
                  <a:schemeClr val="bg1"/>
                </a:solidFill>
                <a:latin typeface="+mj-ea"/>
                <a:ea typeface="+mj-ea"/>
              </a:rPr>
              <a:t>– </a:t>
            </a:r>
            <a:r>
              <a:rPr lang="ko-KR" altLang="en-US" sz="3000" b="1" dirty="0" smtClean="0">
                <a:solidFill>
                  <a:schemeClr val="bg1"/>
                </a:solidFill>
                <a:latin typeface="+mj-ea"/>
                <a:ea typeface="+mj-ea"/>
              </a:rPr>
              <a:t>관광 </a:t>
            </a:r>
            <a:r>
              <a:rPr lang="ko-KR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서비스 시나리오</a:t>
            </a:r>
            <a:r>
              <a:rPr lang="en-US" altLang="ko-KR" sz="2800" b="1" dirty="0" smtClean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통합 인터페이스</a:t>
            </a:r>
          </a:p>
          <a:p>
            <a:pPr>
              <a:lnSpc>
                <a:spcPts val="3800"/>
              </a:lnSpc>
            </a:pPr>
            <a:endParaRPr lang="ko-KR" altLang="en-US" sz="30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053" y="2780928"/>
            <a:ext cx="100080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_x185693056" descr="EMB0000141040d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00" y="6453337"/>
            <a:ext cx="2230157" cy="34751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43600" y="2786058"/>
            <a:ext cx="9537025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ko-KR" sz="1400" b="1" dirty="0" smtClean="0">
                <a:latin typeface="+mj-ea"/>
                <a:ea typeface="+mj-ea"/>
              </a:rPr>
              <a:t>※ </a:t>
            </a:r>
            <a:r>
              <a:rPr lang="ko-KR" altLang="en-US" sz="1400" b="1" dirty="0" smtClean="0">
                <a:latin typeface="+mj-ea"/>
                <a:ea typeface="+mj-ea"/>
              </a:rPr>
              <a:t>본 자료에서는 과제 전체 개발내용 중 관광서비스와 관련된 내용만 정의하였음</a:t>
            </a:r>
            <a:r>
              <a:rPr lang="en-US" altLang="ko-KR" sz="1400" b="1" dirty="0" smtClean="0">
                <a:latin typeface="+mj-ea"/>
                <a:ea typeface="+mj-ea"/>
              </a:rPr>
              <a:t>.</a:t>
            </a:r>
            <a:endParaRPr lang="ko-KR" altLang="en-US" sz="14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텍스트기반 콘텐츠 검색 서비스 </a:t>
            </a:r>
            <a:r>
              <a:rPr lang="en-US" altLang="ko-KR" dirty="0" smtClean="0">
                <a:solidFill>
                  <a:srgbClr val="FFFF00"/>
                </a:solidFill>
              </a:rPr>
              <a:t>(4/4)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784" y="980728"/>
            <a:ext cx="583264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텍스트 검색엔진 요구사항</a:t>
            </a:r>
            <a:endParaRPr lang="en-US" altLang="ko-KR" sz="1600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3966" y="3255660"/>
          <a:ext cx="964413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4643470"/>
                <a:gridCol w="2643206"/>
              </a:tblGrid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Function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참고 사항</a:t>
                      </a:r>
                      <a:endParaRPr lang="ko-KR" altLang="en-US" sz="1200" dirty="0"/>
                    </a:p>
                  </a:txBody>
                  <a:tcPr/>
                </a:tc>
              </a:tr>
              <a:tr h="1343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① 텍스트 질의 입력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 Bridge</a:t>
                      </a:r>
                      <a:r>
                        <a:rPr lang="ko-KR" altLang="en-US" sz="1100" dirty="0" smtClean="0"/>
                        <a:t>로부터 검색 질의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텍스트를 입력 </a:t>
                      </a:r>
                      <a:r>
                        <a:rPr lang="ko-KR" altLang="en-US" sz="1100" dirty="0" smtClean="0"/>
                        <a:t>받는 기능</a:t>
                      </a:r>
                      <a:endParaRPr lang="en-US" altLang="ko-KR" sz="110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출력되어야 하는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질의 의도 목록의 개수 정보</a:t>
                      </a:r>
                      <a:r>
                        <a:rPr lang="ko-KR" altLang="en-US" sz="1100" dirty="0" smtClean="0"/>
                        <a:t>도 함께 전송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125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② 질의 의도 목록 출력</a:t>
                      </a:r>
                      <a:endParaRPr lang="en-US" altLang="ko-KR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dirty="0" smtClean="0"/>
                        <a:t>①의 입력을 받은 경우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분석된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질의 의도 후보 목록 </a:t>
                      </a:r>
                      <a:r>
                        <a:rPr lang="ko-KR" altLang="en-US" sz="1100" b="0" baseline="0" dirty="0" smtClean="0"/>
                        <a:t>및 각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후보 목록에 대한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TAG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정보</a:t>
                      </a:r>
                      <a:r>
                        <a:rPr lang="ko-KR" altLang="en-US" sz="1100" b="0" baseline="0" dirty="0" smtClean="0"/>
                        <a:t>를 </a:t>
                      </a:r>
                      <a:r>
                        <a:rPr lang="en-US" altLang="ko-KR" sz="1100" b="0" baseline="0" dirty="0" smtClean="0"/>
                        <a:t>Bridge</a:t>
                      </a:r>
                      <a:r>
                        <a:rPr lang="ko-KR" altLang="en-US" sz="1100" b="0" baseline="0" dirty="0" smtClean="0"/>
                        <a:t>로 전달하는 기능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  <a:tr h="166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③ </a:t>
                      </a:r>
                      <a:r>
                        <a:rPr lang="en-US" altLang="ko-KR" sz="1100" b="1" dirty="0" smtClean="0"/>
                        <a:t>TAG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dirty="0" smtClean="0"/>
                        <a:t>질의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ko-KR" altLang="en-US" sz="1100" b="1" dirty="0" smtClean="0"/>
                        <a:t>입력</a:t>
                      </a:r>
                      <a:endParaRPr lang="en-US" altLang="ko-KR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en-US" altLang="ko-KR" sz="1100" b="0" dirty="0" smtClean="0"/>
                        <a:t>Bridge</a:t>
                      </a:r>
                      <a:r>
                        <a:rPr lang="ko-KR" altLang="en-US" sz="1100" b="0" dirty="0" smtClean="0"/>
                        <a:t>로부터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검색 질의 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TAG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를 입력 </a:t>
                      </a:r>
                      <a:r>
                        <a:rPr lang="ko-KR" altLang="en-US" sz="1100" b="0" dirty="0" smtClean="0"/>
                        <a:t>받는 기능</a:t>
                      </a:r>
                      <a:r>
                        <a:rPr lang="en-US" altLang="ko-KR" sz="1100" b="0" dirty="0" smtClean="0"/>
                        <a:t>(</a:t>
                      </a:r>
                      <a:r>
                        <a:rPr lang="ko-KR" altLang="en-US" sz="1100" b="0" dirty="0" smtClean="0"/>
                        <a:t>실질적 검색 수행을 위한 기능</a:t>
                      </a:r>
                      <a:r>
                        <a:rPr lang="en-US" altLang="ko-KR" sz="1100" b="0" dirty="0" smtClean="0"/>
                        <a:t>)</a:t>
                      </a:r>
                    </a:p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en-US" altLang="ko-KR" sz="1100" b="0" baseline="0" dirty="0" smtClean="0"/>
                        <a:t>TAG</a:t>
                      </a:r>
                      <a:r>
                        <a:rPr lang="ko-KR" altLang="en-US" sz="1100" b="0" baseline="0" dirty="0" smtClean="0"/>
                        <a:t> 질의 입력 시</a:t>
                      </a:r>
                      <a:r>
                        <a:rPr lang="en-US" altLang="ko-KR" sz="1100" b="0" baseline="0" dirty="0" smtClean="0"/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출력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Page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번호 </a:t>
                      </a:r>
                      <a:r>
                        <a:rPr lang="ko-KR" altLang="en-US" sz="1100" b="0" baseline="0" dirty="0" smtClean="0"/>
                        <a:t>및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콘텐츠 개수 </a:t>
                      </a:r>
                      <a:r>
                        <a:rPr lang="ko-KR" altLang="en-US" sz="1100" b="0" baseline="0" dirty="0" smtClean="0"/>
                        <a:t>지정</a:t>
                      </a:r>
                      <a:r>
                        <a:rPr lang="en-US" altLang="ko-KR" sz="1100" b="0" baseline="0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indent="-93663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Bridge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‘Next Page’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동작 시에도 본 기능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동작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639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④ 검색 결과 목록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ko-KR" altLang="en-US" sz="1100" b="1" dirty="0" smtClean="0"/>
                        <a:t>출력</a:t>
                      </a:r>
                      <a:endParaRPr lang="en-US" altLang="ko-KR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indent="-93663" latinLnBrk="1"/>
                      <a:r>
                        <a:rPr lang="en-US" altLang="ko-KR" sz="1100" b="0" dirty="0" smtClean="0"/>
                        <a:t>- </a:t>
                      </a:r>
                      <a:r>
                        <a:rPr lang="ko-KR" altLang="en-US" sz="1100" b="0" dirty="0" smtClean="0"/>
                        <a:t>③을 통해 입력된 </a:t>
                      </a:r>
                      <a:r>
                        <a:rPr lang="en-US" altLang="ko-KR" sz="1100" b="0" dirty="0" smtClean="0"/>
                        <a:t>TAG</a:t>
                      </a:r>
                      <a:r>
                        <a:rPr lang="ko-KR" altLang="en-US" sz="1100" b="0" dirty="0" smtClean="0"/>
                        <a:t>를 이용하여 검색을 수행한 후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검색 결과 콘텐츠 정보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제목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상세내용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썸네일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이미지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URL,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원본 이미지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URL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 등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),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출력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Page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현재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Page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의 콘텐츠 개수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총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Page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수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0" baseline="0" dirty="0" smtClean="0"/>
                        <a:t>Bridge</a:t>
                      </a:r>
                      <a:r>
                        <a:rPr lang="ko-KR" altLang="en-US" sz="1100" b="0" baseline="0" dirty="0" smtClean="0"/>
                        <a:t>로 전달하는 기능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156" y="6009521"/>
            <a:ext cx="9024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FF"/>
                </a:solidFill>
              </a:rPr>
              <a:t>※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텍스트 검색엔진은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URL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을 이용하여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Bridge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가 썸네일 혹은 원본 이미지를 다운로드 받을 수 있는 기능을 반드시 제공해야 함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.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68676" y="1684024"/>
            <a:ext cx="1785950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텍스트 검색엔진</a:t>
            </a:r>
            <a:endParaRPr lang="ko-KR" altLang="en-US" sz="1400" b="1" dirty="0"/>
          </a:p>
        </p:txBody>
      </p:sp>
      <p:cxnSp>
        <p:nvCxnSpPr>
          <p:cNvPr id="12" name="직선 화살표 연결선 11"/>
          <p:cNvCxnSpPr>
            <a:endCxn id="11" idx="1"/>
          </p:cNvCxnSpPr>
          <p:nvPr/>
        </p:nvCxnSpPr>
        <p:spPr>
          <a:xfrm>
            <a:off x="2754296" y="232696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82660" y="2110393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① 텍스트 질의 입력</a:t>
            </a:r>
            <a:endParaRPr lang="en-US" altLang="ko-KR" sz="1100" dirty="0" smtClean="0"/>
          </a:p>
          <a:p>
            <a:r>
              <a:rPr lang="ko-KR" altLang="en-US" sz="1100" dirty="0" smtClean="0"/>
              <a:t>③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 질의 입력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6111882" y="2112652"/>
            <a:ext cx="2286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② 질의 의도 목록 출력</a:t>
            </a:r>
            <a:endParaRPr lang="en-US" altLang="ko-KR" sz="1100" dirty="0" smtClean="0"/>
          </a:p>
          <a:p>
            <a:r>
              <a:rPr lang="ko-KR" altLang="en-US" sz="1100" dirty="0" smtClean="0"/>
              <a:t>④ 검색 결과 목록 출력</a:t>
            </a:r>
            <a:endParaRPr lang="ko-KR" altLang="en-US" sz="11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254626" y="232696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4626" y="2071678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To Bridge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569085" y="2071678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From Bridge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동영상 검색 서비스 </a:t>
            </a:r>
            <a:r>
              <a:rPr lang="en-US" altLang="ko-KR" dirty="0" smtClean="0">
                <a:solidFill>
                  <a:srgbClr val="FFFF00"/>
                </a:solidFill>
              </a:rPr>
              <a:t>(1/3)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grpSp>
        <p:nvGrpSpPr>
          <p:cNvPr id="27" name="그룹 22"/>
          <p:cNvGrpSpPr/>
          <p:nvPr/>
        </p:nvGrpSpPr>
        <p:grpSpPr>
          <a:xfrm>
            <a:off x="287784" y="980728"/>
            <a:ext cx="2109707" cy="2952328"/>
            <a:chOff x="251435" y="3429000"/>
            <a:chExt cx="3570708" cy="2952328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다리꼴 29"/>
            <p:cNvSpPr/>
            <p:nvPr/>
          </p:nvSpPr>
          <p:spPr>
            <a:xfrm>
              <a:off x="251435" y="3470528"/>
              <a:ext cx="1376967" cy="360040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다리꼴 30"/>
            <p:cNvSpPr/>
            <p:nvPr/>
          </p:nvSpPr>
          <p:spPr>
            <a:xfrm>
              <a:off x="1872151" y="3429000"/>
              <a:ext cx="1376967" cy="360040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09259" y="1196752"/>
            <a:ext cx="1462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특성정보 분석 기반 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동영상 검색 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3275" y="1844824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ko-KR" altLang="en-US" sz="1050" b="1" dirty="0" smtClean="0"/>
              <a:t>입력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동영상 파일 </a:t>
            </a:r>
            <a:r>
              <a:rPr lang="en-US" altLang="ko-KR" sz="1050" b="1" dirty="0" smtClean="0"/>
              <a:t>upload</a:t>
            </a:r>
          </a:p>
          <a:p>
            <a:pPr algn="just"/>
            <a:r>
              <a:rPr lang="ko-KR" altLang="en-US" sz="1050" b="1" dirty="0" smtClean="0"/>
              <a:t>출력</a:t>
            </a:r>
            <a:r>
              <a:rPr lang="en-US" altLang="ko-KR" sz="1050" b="1" dirty="0" smtClean="0"/>
              <a:t> : </a:t>
            </a:r>
            <a:r>
              <a:rPr lang="ko-KR" altLang="en-US" sz="1050" b="1" dirty="0" smtClean="0"/>
              <a:t>유사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동영상 리스트</a:t>
            </a:r>
            <a:endParaRPr lang="ko-KR" altLang="en-US" sz="1050" b="1" dirty="0"/>
          </a:p>
        </p:txBody>
      </p:sp>
      <p:sp>
        <p:nvSpPr>
          <p:cNvPr id="34" name="직사각형 33"/>
          <p:cNvSpPr/>
          <p:nvPr/>
        </p:nvSpPr>
        <p:spPr>
          <a:xfrm>
            <a:off x="309259" y="980728"/>
            <a:ext cx="720080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2539982" y="983174"/>
            <a:ext cx="4536504" cy="2945892"/>
            <a:chOff x="3528144" y="980728"/>
            <a:chExt cx="4536504" cy="2736304"/>
          </a:xfrm>
        </p:grpSpPr>
        <p:grpSp>
          <p:nvGrpSpPr>
            <p:cNvPr id="4" name="그룹 9"/>
            <p:cNvGrpSpPr/>
            <p:nvPr/>
          </p:nvGrpSpPr>
          <p:grpSpPr>
            <a:xfrm>
              <a:off x="3528144" y="980728"/>
              <a:ext cx="4536504" cy="2736304"/>
              <a:chOff x="287784" y="3429000"/>
              <a:chExt cx="3534359" cy="2952328"/>
            </a:xfrm>
          </p:grpSpPr>
          <p:pic>
            <p:nvPicPr>
              <p:cNvPr id="3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7785" y="3429000"/>
                <a:ext cx="3534358" cy="29523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38" name="직사각형 37"/>
              <p:cNvSpPr/>
              <p:nvPr/>
            </p:nvSpPr>
            <p:spPr>
              <a:xfrm>
                <a:off x="287784" y="3645024"/>
                <a:ext cx="3528392" cy="27363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사다리꼴 38"/>
              <p:cNvSpPr/>
              <p:nvPr/>
            </p:nvSpPr>
            <p:spPr>
              <a:xfrm>
                <a:off x="301951" y="3433658"/>
                <a:ext cx="1163953" cy="329568"/>
              </a:xfrm>
              <a:prstGeom prst="trapezoid">
                <a:avLst>
                  <a:gd name="adj" fmla="val 2581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72160" y="1268760"/>
              <a:ext cx="4320480" cy="1062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직사각형 50"/>
            <p:cNvSpPr/>
            <p:nvPr/>
          </p:nvSpPr>
          <p:spPr>
            <a:xfrm>
              <a:off x="3960192" y="980728"/>
              <a:ext cx="72008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/>
                <a:t>질의</a:t>
              </a:r>
              <a:endParaRPr lang="ko-KR" altLang="en-US" sz="1200" b="1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816176" y="1412776"/>
              <a:ext cx="1152128" cy="144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동영상으로 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853348" y="1628800"/>
              <a:ext cx="1800200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동영상 업로드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056536" y="1971422"/>
              <a:ext cx="792088" cy="216024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/>
                <a:t>동영상 검색</a:t>
              </a:r>
              <a:endParaRPr lang="ko-KR" altLang="en-US" sz="900" dirty="0"/>
            </a:p>
          </p:txBody>
        </p:sp>
      </p:grpSp>
      <p:grpSp>
        <p:nvGrpSpPr>
          <p:cNvPr id="5" name="그룹 9"/>
          <p:cNvGrpSpPr/>
          <p:nvPr/>
        </p:nvGrpSpPr>
        <p:grpSpPr>
          <a:xfrm>
            <a:off x="5400352" y="3000372"/>
            <a:ext cx="4536504" cy="2736304"/>
            <a:chOff x="287784" y="3429000"/>
            <a:chExt cx="3534359" cy="2952328"/>
          </a:xfrm>
        </p:grpSpPr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사다리꼴 46"/>
            <p:cNvSpPr/>
            <p:nvPr/>
          </p:nvSpPr>
          <p:spPr>
            <a:xfrm>
              <a:off x="301951" y="3433658"/>
              <a:ext cx="1163953" cy="329568"/>
            </a:xfrm>
            <a:prstGeom prst="trapezoid">
              <a:avLst>
                <a:gd name="adj" fmla="val 258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5832400" y="3000372"/>
            <a:ext cx="72008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결과</a:t>
            </a:r>
            <a:endParaRPr lang="ko-KR" altLang="en-US" sz="12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4369" y="3432420"/>
            <a:ext cx="432048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0" name="그룹 79"/>
          <p:cNvGrpSpPr/>
          <p:nvPr/>
        </p:nvGrpSpPr>
        <p:grpSpPr>
          <a:xfrm>
            <a:off x="7397766" y="1928803"/>
            <a:ext cx="1857389" cy="642943"/>
            <a:chOff x="7397766" y="1928803"/>
            <a:chExt cx="1857389" cy="642943"/>
          </a:xfrm>
        </p:grpSpPr>
        <p:sp>
          <p:nvSpPr>
            <p:cNvPr id="73" name="설명선 1(테두리 및 강조선) 72"/>
            <p:cNvSpPr/>
            <p:nvPr/>
          </p:nvSpPr>
          <p:spPr>
            <a:xfrm rot="16200000">
              <a:off x="8076427" y="1250142"/>
              <a:ext cx="500068" cy="1857389"/>
            </a:xfrm>
            <a:prstGeom prst="accentBorderCallout1">
              <a:avLst>
                <a:gd name="adj1" fmla="val 25507"/>
                <a:gd name="adj2" fmla="val -8333"/>
                <a:gd name="adj3" fmla="val 60908"/>
                <a:gd name="adj4" fmla="val -247644"/>
              </a:avLst>
            </a:prstGeom>
            <a:solidFill>
              <a:srgbClr val="0070C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431633" y="1971582"/>
              <a:ext cx="17951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 smtClean="0">
                  <a:solidFill>
                    <a:schemeClr val="bg1"/>
                  </a:solidFill>
                </a:rPr>
                <a:t>선택시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 원본 동영상 </a:t>
              </a:r>
              <a:r>
                <a:rPr lang="ko-KR" altLang="en-US" sz="1100" b="1" dirty="0" err="1" smtClean="0">
                  <a:solidFill>
                    <a:schemeClr val="bg1"/>
                  </a:solidFill>
                </a:rPr>
                <a:t>스트리밍</a:t>
              </a:r>
              <a:endParaRPr lang="en-US" altLang="ko-KR" sz="1100" b="1" dirty="0" smtClean="0">
                <a:solidFill>
                  <a:schemeClr val="bg1"/>
                </a:solidFill>
              </a:endParaRPr>
            </a:p>
            <a:p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실행 단추: 앞으로 또는 다음 80">
            <a:hlinkClick r:id="" action="ppaction://hlinkshowjump?jump=nextslide" highlightClick="1"/>
          </p:cNvPr>
          <p:cNvSpPr/>
          <p:nvPr/>
        </p:nvSpPr>
        <p:spPr>
          <a:xfrm>
            <a:off x="5826130" y="3929066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실행 단추: 앞으로 또는 다음 81">
            <a:hlinkClick r:id="" action="ppaction://hlinkshowjump?jump=nextslide" highlightClick="1"/>
          </p:cNvPr>
          <p:cNvSpPr/>
          <p:nvPr/>
        </p:nvSpPr>
        <p:spPr>
          <a:xfrm>
            <a:off x="6683386" y="3929066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실행 단추: 앞으로 또는 다음 82">
            <a:hlinkClick r:id="" action="ppaction://hlinkshowjump?jump=nextslide" highlightClick="1"/>
          </p:cNvPr>
          <p:cNvSpPr/>
          <p:nvPr/>
        </p:nvSpPr>
        <p:spPr>
          <a:xfrm>
            <a:off x="7540642" y="3929066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실행 단추: 앞으로 또는 다음 83">
            <a:hlinkClick r:id="" action="ppaction://hlinkshowjump?jump=nextslide" highlightClick="1"/>
          </p:cNvPr>
          <p:cNvSpPr/>
          <p:nvPr/>
        </p:nvSpPr>
        <p:spPr>
          <a:xfrm>
            <a:off x="8397898" y="3929066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실행 단추: 앞으로 또는 다음 84">
            <a:hlinkClick r:id="" action="ppaction://hlinkshowjump?jump=nextslide" highlightClick="1"/>
          </p:cNvPr>
          <p:cNvSpPr/>
          <p:nvPr/>
        </p:nvSpPr>
        <p:spPr>
          <a:xfrm>
            <a:off x="9255154" y="3929066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동영상 검색 서비스 </a:t>
            </a:r>
            <a:r>
              <a:rPr lang="en-US" altLang="ko-KR" dirty="0" smtClean="0">
                <a:solidFill>
                  <a:srgbClr val="FFFF00"/>
                </a:solidFill>
              </a:rPr>
              <a:t>(2/3)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3502" y="906274"/>
            <a:ext cx="94313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스마트 자산 관리 시스템을 적용한 관광 정보 검색 서비스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  <a:latin typeface="+mn-ea"/>
                <a:cs typeface="Times New Roman" pitchFamily="18" charset="0"/>
              </a:rPr>
              <a:t>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87784" y="980728"/>
            <a:ext cx="5832648" cy="3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동영상 검색 서비스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-3)</a:t>
            </a:r>
          </a:p>
          <a:p>
            <a:endParaRPr lang="en-US" altLang="ko-KR" sz="1600" b="1" dirty="0" smtClean="0"/>
          </a:p>
          <a:p>
            <a:r>
              <a:rPr lang="en-US" altLang="ko-KR" sz="1200" b="1" dirty="0" smtClean="0"/>
              <a:t>3-1. </a:t>
            </a:r>
            <a:r>
              <a:rPr lang="ko-KR" altLang="en-US" sz="1200" b="1" dirty="0" smtClean="0"/>
              <a:t>특성정보 분석기반 동영상 검색 서비스</a:t>
            </a:r>
            <a:endParaRPr lang="en-US" altLang="ko-KR" sz="1200" b="1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동영상 파일을 업로드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업로드된</a:t>
            </a:r>
            <a:r>
              <a:rPr lang="ko-KR" altLang="en-US" sz="1100" dirty="0" smtClean="0"/>
              <a:t> 동영상에서 동영상 </a:t>
            </a:r>
            <a:r>
              <a:rPr lang="en-US" altLang="ko-KR" sz="1100" dirty="0" smtClean="0"/>
              <a:t>DNA</a:t>
            </a:r>
            <a:r>
              <a:rPr lang="ko-KR" altLang="en-US" sz="1100" dirty="0" smtClean="0"/>
              <a:t>를 추출 </a:t>
            </a:r>
            <a:r>
              <a:rPr lang="en-US" altLang="ko-KR" sz="1100" dirty="0" smtClean="0"/>
              <a:t>(Bridge</a:t>
            </a:r>
            <a:r>
              <a:rPr lang="ko-KR" altLang="en-US" sz="1100" dirty="0" smtClean="0"/>
              <a:t>에서 수행</a:t>
            </a:r>
            <a:r>
              <a:rPr lang="en-US" altLang="ko-KR" sz="1100" dirty="0" smtClean="0"/>
              <a:t>) </a:t>
            </a:r>
            <a:r>
              <a:rPr lang="en-US" altLang="ko-KR" sz="1100" dirty="0" smtClean="0">
                <a:solidFill>
                  <a:srgbClr val="C00000"/>
                </a:solidFill>
              </a:rPr>
              <a:t>	</a:t>
            </a:r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추출된 동영상 </a:t>
            </a:r>
            <a:r>
              <a:rPr lang="en-US" altLang="ko-KR" sz="1100" dirty="0" smtClean="0"/>
              <a:t>DNA </a:t>
            </a:r>
            <a:r>
              <a:rPr lang="ko-KR" altLang="en-US" sz="1100" dirty="0" smtClean="0"/>
              <a:t>정보를 동영상 검색 엔진으로 전달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동영상 </a:t>
            </a:r>
            <a:r>
              <a:rPr lang="en-US" altLang="ko-KR" sz="1100" dirty="0" smtClean="0"/>
              <a:t>DNA  </a:t>
            </a:r>
            <a:r>
              <a:rPr lang="ko-KR" altLang="en-US" sz="1100" dirty="0" smtClean="0"/>
              <a:t>정보와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가장 유사한 정보를 가지는 동영상 검색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검색된 동영상의 </a:t>
            </a:r>
            <a:r>
              <a:rPr lang="ko-KR" altLang="en-US" sz="1100" dirty="0" err="1" smtClean="0"/>
              <a:t>썸네일을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r>
              <a:rPr lang="en-US" altLang="ko-KR" sz="1100" dirty="0" smtClean="0"/>
              <a:t>(N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전달된 동영상 </a:t>
            </a:r>
            <a:r>
              <a:rPr lang="ko-KR" altLang="en-US" sz="1100" dirty="0" err="1" smtClean="0"/>
              <a:t>썸네일을</a:t>
            </a:r>
            <a:r>
              <a:rPr lang="ko-KR" altLang="en-US" sz="1100" dirty="0" smtClean="0"/>
              <a:t> 사용자에게 표시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특정 </a:t>
            </a:r>
            <a:r>
              <a:rPr lang="ko-KR" altLang="en-US" sz="1100" dirty="0" err="1" smtClean="0"/>
              <a:t>썸네일을</a:t>
            </a:r>
            <a:r>
              <a:rPr lang="ko-KR" altLang="en-US" sz="1100" dirty="0" smtClean="0"/>
              <a:t> 선택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선택한 썸네일 정보를 검색엔진에 전달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전달된 썸네일 정보를 바탕으로 원본 콘텐츠를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r>
              <a:rPr lang="en-US" altLang="ko-KR" sz="1100" dirty="0" smtClean="0"/>
              <a:t>(Streaming)</a:t>
            </a:r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사용자에게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콘텐츠 표시</a:t>
            </a:r>
            <a:r>
              <a:rPr lang="en-US" altLang="ko-KR" sz="1100" dirty="0" smtClean="0"/>
              <a:t>(Play)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264448" y="1484784"/>
            <a:ext cx="1080120" cy="1584176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856736" y="1484784"/>
            <a:ext cx="1080120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72760" y="1196752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Bridge</a:t>
            </a:r>
            <a:r>
              <a:rPr lang="ko-KR" altLang="en-US" sz="1100" b="1" dirty="0" smtClean="0"/>
              <a:t> </a:t>
            </a:r>
            <a:endParaRPr lang="ko-KR" alt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20432" y="122317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동영상 검색엔진</a:t>
            </a:r>
            <a:endParaRPr lang="ko-KR" altLang="en-US" sz="1100" b="1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7344568" y="162880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44568" y="148478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동영상 </a:t>
            </a:r>
            <a:r>
              <a:rPr lang="en-US" altLang="ko-KR" sz="900" b="1" dirty="0" smtClean="0"/>
              <a:t>DNA </a:t>
            </a:r>
            <a:r>
              <a:rPr lang="ko-KR" altLang="en-US" sz="900" b="1" dirty="0" smtClean="0"/>
              <a:t> </a:t>
            </a:r>
            <a:endParaRPr lang="ko-KR" altLang="en-US" sz="9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44568" y="270892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동영상 </a:t>
            </a:r>
            <a:r>
              <a:rPr lang="ko-KR" altLang="en-US" sz="900" b="1" dirty="0" err="1" smtClean="0"/>
              <a:t>스트리밍</a:t>
            </a:r>
            <a:endParaRPr lang="ko-KR" altLang="en-US" sz="9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44568" y="184482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검색결과 </a:t>
            </a:r>
            <a:r>
              <a:rPr lang="ko-KR" altLang="en-US" sz="900" b="1" dirty="0" err="1" smtClean="0"/>
              <a:t>쎔네일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(N)</a:t>
            </a:r>
            <a:endParaRPr lang="ko-KR" altLang="en-US" sz="9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44568" y="2276872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사용자 선택</a:t>
            </a:r>
            <a:endParaRPr lang="ko-KR" altLang="en-US" sz="9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344568" y="285293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7344568" y="198884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7344568" y="242088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왼쪽으로 구부러진 화살표 42"/>
          <p:cNvSpPr/>
          <p:nvPr/>
        </p:nvSpPr>
        <p:spPr>
          <a:xfrm>
            <a:off x="6840512" y="2060848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오른쪽으로 구부러진 화살표 43"/>
          <p:cNvSpPr/>
          <p:nvPr/>
        </p:nvSpPr>
        <p:spPr>
          <a:xfrm flipV="1">
            <a:off x="6408464" y="2060848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왼쪽으로 구부러진 화살표 24"/>
          <p:cNvSpPr/>
          <p:nvPr/>
        </p:nvSpPr>
        <p:spPr>
          <a:xfrm>
            <a:off x="9432800" y="2060848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오른쪽으로 구부러진 화살표 25"/>
          <p:cNvSpPr/>
          <p:nvPr/>
        </p:nvSpPr>
        <p:spPr>
          <a:xfrm flipV="1">
            <a:off x="9000752" y="2060848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7530758" y="3317188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530758" y="360294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97832" y="3194948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필수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7894130" y="3468531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253966" y="4643446"/>
            <a:ext cx="9280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※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동영상 검색 엔진은 통합서비스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복합질의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에 의한 검색기능 수행을위해서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텍스트 입력기반 검색기능도 제공해야 함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 =&gt;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통합서비스 내용 참조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3966" y="4929198"/>
            <a:ext cx="5830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※ </a:t>
            </a:r>
            <a:r>
              <a:rPr lang="ko-KR" altLang="en-US" sz="1100" b="1" dirty="0" smtClean="0"/>
              <a:t>선택된 동영상 </a:t>
            </a:r>
            <a:r>
              <a:rPr lang="ko-KR" altLang="en-US" sz="1100" b="1" dirty="0" err="1" smtClean="0"/>
              <a:t>재생시</a:t>
            </a:r>
            <a:r>
              <a:rPr lang="ko-KR" altLang="en-US" sz="1100" b="1" dirty="0" smtClean="0"/>
              <a:t> 질의 동영상과 가장 유사한 부분부터 재생하는 기능 지원해야 함</a:t>
            </a:r>
            <a:endParaRPr lang="ko-KR" altLang="en-US" sz="1100" b="1" dirty="0"/>
          </a:p>
        </p:txBody>
      </p:sp>
    </p:spTree>
    <p:extLst>
      <p:ext uri="{BB962C8B-B14F-4D97-AF65-F5344CB8AC3E}">
        <p14:creationId xmlns="" xmlns:p14="http://schemas.microsoft.com/office/powerpoint/2010/main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동영상 검색 서비스 </a:t>
            </a:r>
            <a:r>
              <a:rPr lang="en-US" altLang="ko-KR" dirty="0" smtClean="0">
                <a:solidFill>
                  <a:srgbClr val="FFFF00"/>
                </a:solidFill>
              </a:rPr>
              <a:t>(3/3)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784" y="980728"/>
            <a:ext cx="583264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동영상 검색엔진 요구사항</a:t>
            </a:r>
            <a:endParaRPr lang="en-US" altLang="ko-KR" sz="16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156" y="5295141"/>
            <a:ext cx="788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FF"/>
                </a:solidFill>
              </a:rPr>
              <a:t>※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동영상 검색엔진은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URL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을 이용하여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Bridge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가 썸네일 다운로드 및 원본 동영상 </a:t>
            </a:r>
            <a:r>
              <a:rPr lang="ko-KR" altLang="en-US" sz="1200" b="1" dirty="0" err="1" smtClean="0">
                <a:solidFill>
                  <a:srgbClr val="0000FF"/>
                </a:solidFill>
              </a:rPr>
              <a:t>스트리밍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 기능 제공해야 함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.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68676" y="1684024"/>
            <a:ext cx="1785950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동영상 검색엔진</a:t>
            </a:r>
            <a:endParaRPr lang="ko-KR" altLang="en-US" sz="1400" b="1" dirty="0"/>
          </a:p>
        </p:txBody>
      </p:sp>
      <p:cxnSp>
        <p:nvCxnSpPr>
          <p:cNvPr id="7" name="직선 화살표 연결선 6"/>
          <p:cNvCxnSpPr>
            <a:endCxn id="6" idx="1"/>
          </p:cNvCxnSpPr>
          <p:nvPr/>
        </p:nvCxnSpPr>
        <p:spPr>
          <a:xfrm>
            <a:off x="2754296" y="232696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6908" y="2110393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① 동영상 </a:t>
            </a:r>
            <a:r>
              <a:rPr lang="en-US" altLang="ko-KR" sz="1100" dirty="0" smtClean="0"/>
              <a:t>DNA </a:t>
            </a:r>
            <a:r>
              <a:rPr lang="ko-KR" altLang="en-US" sz="1100" dirty="0" smtClean="0"/>
              <a:t>질의 입력 ② 텍스트 질의 입력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969006" y="2197322"/>
            <a:ext cx="2286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③ 검색 결과 목록 출력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254626" y="232696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53966" y="3286124"/>
          <a:ext cx="964413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4643470"/>
                <a:gridCol w="2643206"/>
              </a:tblGrid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Function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참고 사항</a:t>
                      </a:r>
                      <a:endParaRPr lang="ko-KR" altLang="en-US" sz="1200" dirty="0"/>
                    </a:p>
                  </a:txBody>
                  <a:tcPr/>
                </a:tc>
              </a:tr>
              <a:tr h="1343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① 동영상 </a:t>
                      </a:r>
                      <a:r>
                        <a:rPr lang="en-US" altLang="ko-KR" sz="1100" b="1" dirty="0" smtClean="0"/>
                        <a:t>DNA</a:t>
                      </a:r>
                      <a:r>
                        <a:rPr lang="ko-KR" altLang="en-US" sz="1100" b="1" dirty="0" smtClean="0"/>
                        <a:t> 질의 입력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 Bridge</a:t>
                      </a:r>
                      <a:r>
                        <a:rPr lang="ko-KR" altLang="en-US" sz="1100" dirty="0" smtClean="0"/>
                        <a:t>로부터 검색 질의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동영상 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DNA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를 입력 </a:t>
                      </a:r>
                      <a:r>
                        <a:rPr lang="ko-KR" altLang="en-US" sz="1100" dirty="0" smtClean="0"/>
                        <a:t>받는 기능</a:t>
                      </a:r>
                      <a:endParaRPr lang="en-US" altLang="ko-KR" sz="110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출력되어야 하는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검색 비디오 개수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출력 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Page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r>
                        <a:rPr lang="ko-KR" altLang="en-US" sz="1100" dirty="0" smtClean="0"/>
                        <a:t>도 함께 전송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Bridge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‘Next Page’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동작 시에도 본 기능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동작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66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② 텍스트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ko-KR" altLang="en-US" sz="1100" b="1" dirty="0" smtClean="0"/>
                        <a:t>질의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ko-KR" altLang="en-US" sz="1100" b="1" dirty="0" smtClean="0"/>
                        <a:t>입력</a:t>
                      </a:r>
                      <a:endParaRPr lang="en-US" altLang="ko-KR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en-US" altLang="ko-KR" sz="1100" b="0" dirty="0" smtClean="0"/>
                        <a:t>Bridge</a:t>
                      </a:r>
                      <a:r>
                        <a:rPr lang="ko-KR" altLang="en-US" sz="1100" b="0" dirty="0" smtClean="0"/>
                        <a:t>로부터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검색 질의 텍스트를 입력 </a:t>
                      </a:r>
                      <a:r>
                        <a:rPr lang="ko-KR" altLang="en-US" sz="1100" b="0" dirty="0" smtClean="0"/>
                        <a:t>받는 기능</a:t>
                      </a:r>
                      <a:endParaRPr lang="en-US" altLang="ko-KR" sz="1100" b="0" dirty="0" smtClean="0"/>
                    </a:p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baseline="0" dirty="0" smtClean="0"/>
                        <a:t>텍스트 질의 입력 시</a:t>
                      </a:r>
                      <a:r>
                        <a:rPr lang="en-US" altLang="ko-KR" sz="1100" b="0" baseline="0" dirty="0" smtClean="0"/>
                        <a:t>,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검색 비디오 개수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출력 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Page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r>
                        <a:rPr lang="ko-KR" altLang="en-US" sz="1100" dirty="0" smtClean="0"/>
                        <a:t>도 함께 전송</a:t>
                      </a:r>
                      <a:endParaRPr lang="en-US" altLang="ko-KR" sz="1100" b="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indent="-93663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Bridge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‘Next Page’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동작 시에도 본 기능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동작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639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③ 검색 결과 목록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ko-KR" altLang="en-US" sz="1100" b="1" dirty="0" smtClean="0"/>
                        <a:t>출력</a:t>
                      </a:r>
                      <a:endParaRPr lang="en-US" altLang="ko-KR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indent="-93663" latinLnBrk="1"/>
                      <a:r>
                        <a:rPr lang="en-US" altLang="ko-KR" sz="1100" b="0" dirty="0" smtClean="0"/>
                        <a:t>- ① </a:t>
                      </a:r>
                      <a:r>
                        <a:rPr lang="ko-KR" altLang="en-US" sz="1100" b="0" dirty="0" smtClean="0"/>
                        <a:t>또는 </a:t>
                      </a:r>
                      <a:r>
                        <a:rPr lang="en-US" altLang="ko-KR" sz="1100" b="0" dirty="0" smtClean="0"/>
                        <a:t>②</a:t>
                      </a:r>
                      <a:r>
                        <a:rPr lang="ko-KR" altLang="en-US" sz="1100" b="0" dirty="0" smtClean="0"/>
                        <a:t>를 통해 입력된 쿼리를 이용하여 검색을 수행한 후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검색 결과 동영상의 썸네일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 목록</a:t>
                      </a:r>
                      <a:r>
                        <a:rPr lang="en-US" altLang="ko-KR" sz="1100" b="1" baseline="0" dirty="0" smtClean="0"/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각 썸네일에 해당되는 콘텐츠 제목</a:t>
                      </a:r>
                      <a:r>
                        <a:rPr lang="en-US" altLang="ko-KR" sz="1100" b="1" baseline="0" dirty="0" smtClean="0"/>
                        <a:t>, </a:t>
                      </a:r>
                      <a:r>
                        <a:rPr lang="ko-KR" altLang="en-US" sz="1100" b="1" baseline="0" dirty="0" smtClean="0"/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각 썸네일의 원본 동영상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URL,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출력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Page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현재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Page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의 콘텐츠 개수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총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Page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수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0" baseline="0" dirty="0" smtClean="0"/>
                        <a:t>Bridge</a:t>
                      </a:r>
                      <a:r>
                        <a:rPr lang="ko-KR" altLang="en-US" sz="1100" b="0" baseline="0" dirty="0" smtClean="0"/>
                        <a:t>로 전달하는 기능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54626" y="2071678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To Bridge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569085" y="2071678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From Bridge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통합 서비스 </a:t>
            </a:r>
            <a:r>
              <a:rPr lang="en-US" altLang="ko-KR" dirty="0" smtClean="0">
                <a:solidFill>
                  <a:srgbClr val="FFFF00"/>
                </a:solidFill>
              </a:rPr>
              <a:t>(1/4) </a:t>
            </a:r>
            <a:endParaRPr lang="ko-KR" altLang="en-US" dirty="0">
              <a:solidFill>
                <a:srgbClr val="FFFF00"/>
              </a:solidFill>
            </a:endParaRPr>
          </a:p>
        </p:txBody>
      </p:sp>
      <p:grpSp>
        <p:nvGrpSpPr>
          <p:cNvPr id="4" name="그룹 9"/>
          <p:cNvGrpSpPr/>
          <p:nvPr/>
        </p:nvGrpSpPr>
        <p:grpSpPr>
          <a:xfrm>
            <a:off x="5400352" y="1331648"/>
            <a:ext cx="4536504" cy="5312062"/>
            <a:chOff x="287784" y="3429000"/>
            <a:chExt cx="3534359" cy="2952328"/>
          </a:xfrm>
        </p:grpSpPr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사다리꼴 46"/>
            <p:cNvSpPr/>
            <p:nvPr/>
          </p:nvSpPr>
          <p:spPr>
            <a:xfrm>
              <a:off x="301951" y="3433658"/>
              <a:ext cx="1163953" cy="329568"/>
            </a:xfrm>
            <a:prstGeom prst="trapezoid">
              <a:avLst>
                <a:gd name="adj" fmla="val 258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26"/>
          <p:cNvGrpSpPr/>
          <p:nvPr/>
        </p:nvGrpSpPr>
        <p:grpSpPr>
          <a:xfrm>
            <a:off x="182528" y="1333928"/>
            <a:ext cx="2116434" cy="2952328"/>
            <a:chOff x="251435" y="3429000"/>
            <a:chExt cx="3582095" cy="2952328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44" name="직사각형 43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다리꼴 47"/>
            <p:cNvSpPr/>
            <p:nvPr/>
          </p:nvSpPr>
          <p:spPr>
            <a:xfrm>
              <a:off x="251435" y="3470528"/>
              <a:ext cx="1376967" cy="360040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다리꼴 48"/>
            <p:cNvSpPr/>
            <p:nvPr/>
          </p:nvSpPr>
          <p:spPr>
            <a:xfrm>
              <a:off x="2456563" y="3429000"/>
              <a:ext cx="1376967" cy="288032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04003" y="1549952"/>
            <a:ext cx="1891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통합 관광정보 검색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-4)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6011" y="2198024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ko-KR" altLang="en-US" sz="1050" b="1" dirty="0" smtClean="0"/>
              <a:t>입력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텍스트 </a:t>
            </a:r>
            <a:r>
              <a:rPr lang="en-US" altLang="ko-KR" sz="1050" b="1" dirty="0" smtClean="0"/>
              <a:t>and/or </a:t>
            </a:r>
            <a:r>
              <a:rPr lang="ko-KR" altLang="en-US" sz="1050" b="1" dirty="0" smtClean="0"/>
              <a:t>이미지</a:t>
            </a:r>
            <a:endParaRPr lang="en-US" altLang="ko-KR" sz="1050" b="1" dirty="0" smtClean="0"/>
          </a:p>
          <a:p>
            <a:pPr algn="just"/>
            <a:r>
              <a:rPr lang="ko-KR" altLang="en-US" sz="1050" b="1" dirty="0" smtClean="0"/>
              <a:t>출력</a:t>
            </a:r>
            <a:r>
              <a:rPr lang="en-US" altLang="ko-KR" sz="1050" b="1" dirty="0" smtClean="0"/>
              <a:t> : </a:t>
            </a:r>
            <a:r>
              <a:rPr lang="ko-KR" altLang="en-US" sz="1050" b="1" dirty="0" smtClean="0"/>
              <a:t>이미지</a:t>
            </a:r>
            <a:r>
              <a:rPr lang="en-US" altLang="ko-KR" sz="1050" b="1" dirty="0" smtClean="0"/>
              <a:t>, </a:t>
            </a:r>
            <a:r>
              <a:rPr lang="ko-KR" altLang="en-US" sz="1050" b="1" dirty="0" smtClean="0"/>
              <a:t>관광 </a:t>
            </a:r>
            <a:r>
              <a:rPr lang="ko-KR" altLang="en-US" sz="1050" b="1" dirty="0" err="1" smtClean="0"/>
              <a:t>콘텐츠</a:t>
            </a:r>
            <a:r>
              <a:rPr lang="en-US" altLang="ko-KR" sz="1050" b="1" dirty="0" smtClean="0"/>
              <a:t>, </a:t>
            </a:r>
          </a:p>
          <a:p>
            <a:pPr algn="just"/>
            <a:r>
              <a:rPr lang="en-US" altLang="ko-KR" sz="1050" b="1" dirty="0" smtClean="0"/>
              <a:t>         </a:t>
            </a:r>
            <a:r>
              <a:rPr lang="ko-KR" altLang="en-US" sz="1050" b="1" dirty="0" smtClean="0"/>
              <a:t>동영상</a:t>
            </a:r>
            <a:endParaRPr lang="ko-KR" altLang="en-US" sz="1050" b="1" dirty="0"/>
          </a:p>
        </p:txBody>
      </p:sp>
      <p:sp>
        <p:nvSpPr>
          <p:cNvPr id="62" name="직사각형 61"/>
          <p:cNvSpPr/>
          <p:nvPr/>
        </p:nvSpPr>
        <p:spPr>
          <a:xfrm>
            <a:off x="204003" y="1333928"/>
            <a:ext cx="720080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0378" y="3429000"/>
            <a:ext cx="424847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9"/>
          <p:cNvGrpSpPr/>
          <p:nvPr/>
        </p:nvGrpSpPr>
        <p:grpSpPr>
          <a:xfrm>
            <a:off x="2362148" y="1333928"/>
            <a:ext cx="2726614" cy="2916471"/>
            <a:chOff x="287784" y="3429000"/>
            <a:chExt cx="3534359" cy="2952328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38" name="직사각형 37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사다리꼴 38"/>
            <p:cNvSpPr/>
            <p:nvPr/>
          </p:nvSpPr>
          <p:spPr>
            <a:xfrm>
              <a:off x="301951" y="3433658"/>
              <a:ext cx="1163953" cy="329568"/>
            </a:xfrm>
            <a:prstGeom prst="trapezoid">
              <a:avLst>
                <a:gd name="adj" fmla="val 258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2516994" y="1354584"/>
            <a:ext cx="720080" cy="23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질의</a:t>
            </a:r>
            <a:endParaRPr lang="ko-KR" altLang="en-US" sz="1200" b="1" dirty="0"/>
          </a:p>
        </p:txBody>
      </p:sp>
      <p:sp>
        <p:nvSpPr>
          <p:cNvPr id="52" name="직사각형 51"/>
          <p:cNvSpPr/>
          <p:nvPr/>
        </p:nvSpPr>
        <p:spPr>
          <a:xfrm>
            <a:off x="5754692" y="1403086"/>
            <a:ext cx="720080" cy="23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결과</a:t>
            </a:r>
            <a:endParaRPr lang="ko-KR" altLang="en-US" sz="1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6164" y="2331668"/>
            <a:ext cx="2542373" cy="53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2650180" y="2485166"/>
            <a:ext cx="1455848" cy="278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제주도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유아 동반 </a:t>
            </a:r>
            <a:r>
              <a:rPr lang="en-US" altLang="ko-KR" sz="1100" dirty="0" smtClean="0"/>
              <a:t>….</a:t>
            </a:r>
            <a:endParaRPr lang="ko-KR" altLang="en-US" sz="1100" dirty="0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6164" y="1564176"/>
            <a:ext cx="2511160" cy="82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직사각형 70"/>
          <p:cNvSpPr/>
          <p:nvPr/>
        </p:nvSpPr>
        <p:spPr>
          <a:xfrm>
            <a:off x="4445820" y="2877418"/>
            <a:ext cx="500066" cy="38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검색</a:t>
            </a:r>
            <a:endParaRPr lang="ko-KR" altLang="en-US" sz="1000" dirty="0"/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44368" y="1857364"/>
            <a:ext cx="4248472" cy="1078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5" name="직사각형 74"/>
          <p:cNvSpPr/>
          <p:nvPr/>
        </p:nvSpPr>
        <p:spPr>
          <a:xfrm>
            <a:off x="5577948" y="3027322"/>
            <a:ext cx="141182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질의 의도 </a:t>
            </a:r>
            <a:r>
              <a:rPr lang="ko-KR" altLang="en-US" sz="1000" b="1" dirty="0" err="1" smtClean="0"/>
              <a:t>재검색</a:t>
            </a:r>
            <a:endParaRPr lang="ko-KR" altLang="en-US" sz="1000" b="1" dirty="0"/>
          </a:p>
        </p:txBody>
      </p:sp>
      <p:grpSp>
        <p:nvGrpSpPr>
          <p:cNvPr id="89" name="그룹 88"/>
          <p:cNvGrpSpPr/>
          <p:nvPr/>
        </p:nvGrpSpPr>
        <p:grpSpPr>
          <a:xfrm>
            <a:off x="7040609" y="3025773"/>
            <a:ext cx="2743714" cy="216024"/>
            <a:chOff x="7082944" y="3000372"/>
            <a:chExt cx="3672408" cy="216024"/>
          </a:xfrm>
        </p:grpSpPr>
        <p:sp>
          <p:nvSpPr>
            <p:cNvPr id="77" name="직사각형 76"/>
            <p:cNvSpPr/>
            <p:nvPr/>
          </p:nvSpPr>
          <p:spPr>
            <a:xfrm>
              <a:off x="7082944" y="3000372"/>
              <a:ext cx="936104" cy="2160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질의의도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019048" y="3000372"/>
              <a:ext cx="2736304" cy="216024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질의 의도분석 내용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이등변 삼각형 84"/>
            <p:cNvSpPr/>
            <p:nvPr/>
          </p:nvSpPr>
          <p:spPr>
            <a:xfrm rot="10636169">
              <a:off x="10470547" y="3058061"/>
              <a:ext cx="209572" cy="105328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5611816" y="4641736"/>
            <a:ext cx="141182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유사 이미지 </a:t>
            </a:r>
            <a:r>
              <a:rPr lang="ko-KR" altLang="en-US" sz="1000" b="1" dirty="0" err="1" smtClean="0"/>
              <a:t>재검색</a:t>
            </a:r>
            <a:endParaRPr lang="ko-KR" altLang="en-US" sz="1000" b="1" dirty="0"/>
          </a:p>
        </p:txBody>
      </p:sp>
      <p:pic>
        <p:nvPicPr>
          <p:cNvPr id="9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12014" y="45005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85951" y="4500570"/>
            <a:ext cx="395999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16148" y="45005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482016" y="4500571"/>
            <a:ext cx="487386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40378" y="5172096"/>
            <a:ext cx="432048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실행 단추: 앞으로 또는 다음 95">
            <a:hlinkClick r:id="" action="ppaction://hlinkshowjump?jump=nextslide" highlightClick="1"/>
          </p:cNvPr>
          <p:cNvSpPr/>
          <p:nvPr/>
        </p:nvSpPr>
        <p:spPr>
          <a:xfrm>
            <a:off x="5822139" y="5668742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실행 단추: 앞으로 또는 다음 96">
            <a:hlinkClick r:id="" action="ppaction://hlinkshowjump?jump=nextslide" highlightClick="1"/>
          </p:cNvPr>
          <p:cNvSpPr/>
          <p:nvPr/>
        </p:nvSpPr>
        <p:spPr>
          <a:xfrm>
            <a:off x="6679395" y="5668742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실행 단추: 앞으로 또는 다음 97">
            <a:hlinkClick r:id="" action="ppaction://hlinkshowjump?jump=nextslide" highlightClick="1"/>
          </p:cNvPr>
          <p:cNvSpPr/>
          <p:nvPr/>
        </p:nvSpPr>
        <p:spPr>
          <a:xfrm>
            <a:off x="7536651" y="5668742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실행 단추: 앞으로 또는 다음 98">
            <a:hlinkClick r:id="" action="ppaction://hlinkshowjump?jump=nextslide" highlightClick="1"/>
          </p:cNvPr>
          <p:cNvSpPr/>
          <p:nvPr/>
        </p:nvSpPr>
        <p:spPr>
          <a:xfrm>
            <a:off x="8393907" y="5668742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실행 단추: 앞으로 또는 다음 99">
            <a:hlinkClick r:id="" action="ppaction://hlinkshowjump?jump=nextslide" highlightClick="1"/>
          </p:cNvPr>
          <p:cNvSpPr/>
          <p:nvPr/>
        </p:nvSpPr>
        <p:spPr>
          <a:xfrm>
            <a:off x="9251163" y="5668742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통합 서비스</a:t>
            </a:r>
            <a:r>
              <a:rPr lang="en-US" altLang="ko-KR" dirty="0" smtClean="0">
                <a:solidFill>
                  <a:srgbClr val="FFFF00"/>
                </a:solidFill>
              </a:rPr>
              <a:t> (2/4)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3502" y="906274"/>
            <a:ext cx="94313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스마트 자산 관리 시스템을 적용한 관광 정보 검색 서비스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  <a:latin typeface="+mn-ea"/>
                <a:cs typeface="Times New Roman" pitchFamily="18" charset="0"/>
              </a:rPr>
              <a:t>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87784" y="980728"/>
            <a:ext cx="5832648" cy="58246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통합 관광 정보 검색 서비스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텍스트</a:t>
            </a:r>
            <a:r>
              <a:rPr lang="en-US" altLang="ko-KR" sz="1600" b="1" dirty="0" smtClean="0"/>
              <a:t>+</a:t>
            </a:r>
            <a:r>
              <a:rPr lang="ko-KR" altLang="en-US" sz="1600" b="1" dirty="0" smtClean="0"/>
              <a:t>이미지 질의 가능</a:t>
            </a:r>
            <a:r>
              <a:rPr lang="en-US" altLang="ko-KR" sz="1600" b="1" dirty="0" smtClean="0"/>
              <a:t>)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200" b="1" dirty="0" smtClean="0"/>
              <a:t>	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200" b="1" dirty="0" smtClean="0"/>
              <a:t>4-1.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텍스트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+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이미지 입력 </a:t>
            </a:r>
            <a:r>
              <a:rPr lang="ko-KR" altLang="en-US" sz="1200" b="1" dirty="0" smtClean="0"/>
              <a:t>기반 통합 관광정보 검색 서비스</a:t>
            </a:r>
            <a:endParaRPr lang="en-US" altLang="ko-KR" sz="1100" b="1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Bridge: </a:t>
            </a:r>
            <a:r>
              <a:rPr lang="ko-KR" altLang="en-US" sz="1100" dirty="0" smtClean="0"/>
              <a:t>사용자가 </a:t>
            </a:r>
            <a:r>
              <a:rPr lang="ko-KR" altLang="en-US" sz="1100" dirty="0" err="1" smtClean="0"/>
              <a:t>업로드한</a:t>
            </a:r>
            <a:r>
              <a:rPr lang="ko-KR" altLang="en-US" sz="1100" dirty="0" smtClean="0"/>
              <a:t> 질의 이미지를 이미지 검색엔진에 전달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이미지 검색엔진</a:t>
            </a:r>
            <a:r>
              <a:rPr lang="en-US" altLang="ko-KR" sz="1100" b="1" dirty="0" smtClean="0"/>
              <a:t>: </a:t>
            </a:r>
            <a:r>
              <a:rPr lang="ko-KR" altLang="en-US" sz="1100" dirty="0" smtClean="0"/>
              <a:t>질의 이미지 기반 유사 이미지 검색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이미지 검색엔진</a:t>
            </a:r>
            <a:r>
              <a:rPr lang="en-US" altLang="ko-KR" sz="1100" b="1" dirty="0" smtClean="0"/>
              <a:t>: </a:t>
            </a:r>
            <a:r>
              <a:rPr lang="ko-KR" altLang="en-US" sz="1100" dirty="0" smtClean="0"/>
              <a:t>유사 이미지 썸네일 목록 및 썸네일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r>
              <a:rPr lang="en-US" altLang="ko-KR" sz="1100" dirty="0" smtClean="0"/>
              <a:t>(N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Bridge: </a:t>
            </a:r>
            <a:r>
              <a:rPr lang="ko-KR" altLang="en-US" sz="1100" dirty="0" smtClean="0"/>
              <a:t>전달된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썸네일 중 </a:t>
            </a:r>
            <a:r>
              <a:rPr lang="ko-KR" altLang="en-US" sz="1100" dirty="0" err="1" smtClean="0"/>
              <a:t>첫번째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썸네일의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자동 선택</a:t>
            </a:r>
            <a:r>
              <a:rPr lang="en-US" altLang="ko-KR" sz="1100" dirty="0" smtClean="0"/>
              <a:t>(TAG1)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입력한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텍스트와 </a:t>
            </a:r>
            <a:r>
              <a:rPr lang="en-US" altLang="ko-KR" sz="1100" dirty="0" smtClean="0"/>
              <a:t>TAG1</a:t>
            </a:r>
            <a:r>
              <a:rPr lang="ko-KR" altLang="en-US" sz="1100" dirty="0" smtClean="0"/>
              <a:t>을 텍스트 검색엔진에 전달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텍스트 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전달된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텍스트</a:t>
            </a:r>
            <a:r>
              <a:rPr lang="en-US" altLang="ko-KR" sz="1100" dirty="0" smtClean="0"/>
              <a:t>+TAG1</a:t>
            </a:r>
            <a:r>
              <a:rPr lang="ko-KR" altLang="en-US" sz="1100" dirty="0" smtClean="0"/>
              <a:t>을 이용하여 질의의도 분석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텍스트 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분석된 질의의도 목록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및 해당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r>
              <a:rPr lang="en-US" altLang="ko-KR" sz="1100" dirty="0" smtClean="0"/>
              <a:t>(M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첫번째</a:t>
            </a:r>
            <a:r>
              <a:rPr lang="ko-KR" altLang="en-US" sz="1100" dirty="0" smtClean="0"/>
              <a:t> 질의의도에 해당되는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선택</a:t>
            </a:r>
            <a:r>
              <a:rPr lang="en-US" altLang="ko-KR" sz="1100" dirty="0" smtClean="0"/>
              <a:t>(TAG2)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Bridge:  </a:t>
            </a:r>
            <a:r>
              <a:rPr lang="en-US" altLang="ko-KR" sz="1100" dirty="0" smtClean="0"/>
              <a:t>TAG2</a:t>
            </a:r>
            <a:r>
              <a:rPr lang="ko-KR" altLang="en-US" sz="1100" dirty="0" smtClean="0"/>
              <a:t>를 이미지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텍스트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동영상 검색엔진에 전달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이미지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텍스트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동영상 검색엔진</a:t>
            </a:r>
            <a:r>
              <a:rPr lang="en-US" altLang="ko-KR" sz="1100" dirty="0" smtClean="0"/>
              <a:t>: TAG2</a:t>
            </a:r>
            <a:r>
              <a:rPr lang="ko-KR" altLang="en-US" sz="1100" dirty="0" smtClean="0"/>
              <a:t>를 이용하여 검색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검색결과를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검색결과 사용자 표시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유사 이미지 표시</a:t>
            </a:r>
            <a:r>
              <a:rPr lang="en-US" altLang="ko-KR" sz="1100" dirty="0" smtClean="0"/>
              <a:t>(N-1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질의의도 표시</a:t>
            </a:r>
            <a:r>
              <a:rPr lang="en-US" altLang="ko-KR" sz="1100" dirty="0" smtClean="0"/>
              <a:t>(M-1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534988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검색결과에서 원하는 콘텐츠 선택하는 경우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선택된 콘텐츠 정보 검색엔진에 전달</a:t>
            </a:r>
            <a:r>
              <a:rPr lang="en-US" altLang="ko-KR" sz="1100" dirty="0" smtClean="0"/>
              <a:t>)-&gt;</a:t>
            </a:r>
            <a:r>
              <a:rPr lang="ko-KR" altLang="en-US" sz="1100" b="1" dirty="0" smtClean="0"/>
              <a:t>해당 검색엔진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원본 콘텐츠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r>
              <a:rPr lang="en-US" altLang="ko-KR" sz="1100" dirty="0" smtClean="0"/>
              <a:t>)-&gt;</a:t>
            </a: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전달받은 원본 콘텐츠를 사용자에게 제공</a:t>
            </a:r>
            <a:r>
              <a:rPr lang="en-US" altLang="ko-KR" sz="1100" dirty="0" smtClean="0"/>
              <a:t>)</a:t>
            </a:r>
          </a:p>
          <a:p>
            <a:pPr marL="534988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유사 이미지를 선택하는 경우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유사 이미지의 </a:t>
            </a:r>
            <a:r>
              <a:rPr lang="en-US" altLang="ko-KR" sz="1100" dirty="0" smtClean="0"/>
              <a:t>TAG </a:t>
            </a:r>
            <a:r>
              <a:rPr lang="ko-KR" altLang="en-US" sz="1100" dirty="0" smtClean="0"/>
              <a:t>및 사용자 텍스트를 텍스트 검색엔진에 전달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4-1-6)~4-1-14) </a:t>
            </a:r>
            <a:r>
              <a:rPr lang="ko-KR" altLang="en-US" sz="1100" b="1" dirty="0" smtClean="0"/>
              <a:t>절차 수행</a:t>
            </a:r>
            <a:endParaRPr lang="en-US" altLang="ko-KR" sz="1100" b="1" dirty="0" smtClean="0"/>
          </a:p>
          <a:p>
            <a:pPr marL="534988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질의 의도를 선택하는 경우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질의 의도에 해당되는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이미지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텍스트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동영상 검색엔진에 전달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4-1-10)~4-1-14) </a:t>
            </a:r>
            <a:r>
              <a:rPr lang="ko-KR" altLang="en-US" sz="1100" b="1" dirty="0" smtClean="0"/>
              <a:t>절차 수행</a:t>
            </a:r>
            <a:endParaRPr lang="en-US" altLang="ko-KR" sz="11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856736" y="1124744"/>
            <a:ext cx="1080120" cy="5616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72760" y="836712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Bridge</a:t>
            </a:r>
            <a:r>
              <a:rPr lang="ko-KR" altLang="en-US" sz="1100" b="1" dirty="0" smtClean="0"/>
              <a:t> </a:t>
            </a:r>
            <a:endParaRPr lang="ko-KR" altLang="en-US" sz="1100" b="1" dirty="0"/>
          </a:p>
        </p:txBody>
      </p:sp>
      <p:sp>
        <p:nvSpPr>
          <p:cNvPr id="57" name="직사각형 56"/>
          <p:cNvSpPr/>
          <p:nvPr/>
        </p:nvSpPr>
        <p:spPr>
          <a:xfrm>
            <a:off x="6264448" y="1124744"/>
            <a:ext cx="1080120" cy="864096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120432" y="86313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이미지 검색엔진</a:t>
            </a:r>
            <a:endParaRPr lang="ko-KR" altLang="en-US" sz="11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7344568" y="126876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344568" y="112474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이미지 파일 </a:t>
            </a:r>
            <a:endParaRPr lang="ko-KR" altLang="en-US" sz="9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344568" y="1340768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err="1" smtClean="0"/>
              <a:t>쎔네일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(N)</a:t>
            </a:r>
            <a:endParaRPr lang="ko-KR" altLang="en-US" sz="900" b="1" dirty="0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7344568" y="148478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왼쪽으로 구부러진 화살표 120"/>
          <p:cNvSpPr/>
          <p:nvPr/>
        </p:nvSpPr>
        <p:spPr>
          <a:xfrm>
            <a:off x="6840512" y="1268760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오른쪽으로 구부러진 화살표 121"/>
          <p:cNvSpPr/>
          <p:nvPr/>
        </p:nvSpPr>
        <p:spPr>
          <a:xfrm flipV="1">
            <a:off x="6408464" y="1268760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264448" y="2250450"/>
            <a:ext cx="1080120" cy="1607178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6120432" y="2015262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텍스트 검색엔진</a:t>
            </a:r>
            <a:endParaRPr lang="ko-KR" altLang="en-US" sz="1100" b="1" dirty="0"/>
          </a:p>
        </p:txBody>
      </p:sp>
      <p:cxnSp>
        <p:nvCxnSpPr>
          <p:cNvPr id="125" name="직선 화살표 연결선 124"/>
          <p:cNvCxnSpPr/>
          <p:nvPr/>
        </p:nvCxnSpPr>
        <p:spPr>
          <a:xfrm flipH="1">
            <a:off x="7344568" y="239446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344568" y="225045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사용자 텍스트</a:t>
            </a:r>
            <a:r>
              <a:rPr lang="en-US" altLang="ko-KR" sz="900" b="1" dirty="0" smtClean="0"/>
              <a:t>+TAG1</a:t>
            </a:r>
            <a:endParaRPr lang="ko-KR" altLang="en-US" sz="9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7344568" y="246647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질의의도 정보 </a:t>
            </a:r>
            <a:r>
              <a:rPr lang="en-US" altLang="ko-KR" sz="900" b="1" dirty="0" smtClean="0"/>
              <a:t>(M)</a:t>
            </a:r>
            <a:endParaRPr lang="ko-KR" altLang="en-US" sz="9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7344568" y="2640163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TAG2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344568" y="2886599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 결과</a:t>
            </a:r>
            <a:endParaRPr lang="ko-KR" altLang="en-US" sz="900" b="1" dirty="0"/>
          </a:p>
        </p:txBody>
      </p:sp>
      <p:cxnSp>
        <p:nvCxnSpPr>
          <p:cNvPr id="132" name="직선 화살표 연결선 131"/>
          <p:cNvCxnSpPr/>
          <p:nvPr/>
        </p:nvCxnSpPr>
        <p:spPr>
          <a:xfrm>
            <a:off x="7344568" y="261049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 flipH="1">
            <a:off x="7344568" y="2784179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7344568" y="3030615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344568" y="3100913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사용자 선택</a:t>
            </a:r>
            <a:endParaRPr lang="ko-KR" altLang="en-US" sz="900" b="1" dirty="0"/>
          </a:p>
        </p:txBody>
      </p:sp>
      <p:cxnSp>
        <p:nvCxnSpPr>
          <p:cNvPr id="136" name="직선 화살표 연결선 135"/>
          <p:cNvCxnSpPr/>
          <p:nvPr/>
        </p:nvCxnSpPr>
        <p:spPr>
          <a:xfrm flipH="1">
            <a:off x="7344568" y="3244929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344568" y="3316937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err="1" smtClean="0"/>
              <a:t>콘텐츠</a:t>
            </a:r>
            <a:endParaRPr lang="ko-KR" altLang="en-US" sz="900" b="1" dirty="0"/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7344568" y="3460953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왼쪽으로 구부러진 화살표 138"/>
          <p:cNvSpPr/>
          <p:nvPr/>
        </p:nvSpPr>
        <p:spPr>
          <a:xfrm>
            <a:off x="6840512" y="2682498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오른쪽으로 구부러진 화살표 139"/>
          <p:cNvSpPr/>
          <p:nvPr/>
        </p:nvSpPr>
        <p:spPr>
          <a:xfrm flipV="1">
            <a:off x="6408464" y="2682498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264448" y="5847430"/>
            <a:ext cx="1080120" cy="93610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6120432" y="558582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동영상 검색엔진</a:t>
            </a:r>
            <a:endParaRPr lang="ko-KR" altLang="en-US" sz="11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7344568" y="6495502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동영상</a:t>
            </a:r>
            <a:endParaRPr lang="ko-KR" altLang="en-US" sz="9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7344568" y="606345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 결과</a:t>
            </a:r>
            <a:endParaRPr lang="ko-KR" altLang="en-US" sz="9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7344568" y="6279478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사용자 선택</a:t>
            </a:r>
            <a:endParaRPr lang="ko-KR" altLang="en-US" sz="900" b="1" dirty="0"/>
          </a:p>
        </p:txBody>
      </p:sp>
      <p:cxnSp>
        <p:nvCxnSpPr>
          <p:cNvPr id="146" name="직선 화살표 연결선 145"/>
          <p:cNvCxnSpPr/>
          <p:nvPr/>
        </p:nvCxnSpPr>
        <p:spPr>
          <a:xfrm>
            <a:off x="7344568" y="663951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>
            <a:off x="7344568" y="620747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 flipH="1">
            <a:off x="7344568" y="642349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왼쪽으로 구부러진 화살표 148"/>
          <p:cNvSpPr/>
          <p:nvPr/>
        </p:nvSpPr>
        <p:spPr>
          <a:xfrm>
            <a:off x="6840512" y="6063454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오른쪽으로 구부러진 화살표 149"/>
          <p:cNvSpPr/>
          <p:nvPr/>
        </p:nvSpPr>
        <p:spPr>
          <a:xfrm flipV="1">
            <a:off x="6408464" y="6063454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2" name="직선 화살표 연결선 151"/>
          <p:cNvCxnSpPr/>
          <p:nvPr/>
        </p:nvCxnSpPr>
        <p:spPr>
          <a:xfrm flipH="1">
            <a:off x="7344568" y="599144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344568" y="584743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TAG2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6264448" y="4119238"/>
            <a:ext cx="1080120" cy="1466582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6120432" y="3857628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이미지 검색엔진</a:t>
            </a:r>
            <a:endParaRPr lang="ko-KR" altLang="en-US" sz="1100" b="1" dirty="0"/>
          </a:p>
        </p:txBody>
      </p:sp>
      <p:cxnSp>
        <p:nvCxnSpPr>
          <p:cNvPr id="156" name="직선 화살표 연결선 155"/>
          <p:cNvCxnSpPr/>
          <p:nvPr/>
        </p:nvCxnSpPr>
        <p:spPr>
          <a:xfrm flipH="1">
            <a:off x="7344568" y="419124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344568" y="404723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TAG2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344568" y="4283406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 결과</a:t>
            </a:r>
            <a:endParaRPr lang="ko-KR" altLang="en-US" sz="900" b="1" dirty="0"/>
          </a:p>
        </p:txBody>
      </p:sp>
      <p:cxnSp>
        <p:nvCxnSpPr>
          <p:cNvPr id="165" name="직선 화살표 연결선 164"/>
          <p:cNvCxnSpPr/>
          <p:nvPr/>
        </p:nvCxnSpPr>
        <p:spPr>
          <a:xfrm>
            <a:off x="7344568" y="442742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7344568" y="4569158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사용자 선택</a:t>
            </a:r>
            <a:endParaRPr lang="ko-KR" altLang="en-US" sz="900" b="1" dirty="0"/>
          </a:p>
        </p:txBody>
      </p:sp>
      <p:cxnSp>
        <p:nvCxnSpPr>
          <p:cNvPr id="168" name="직선 화살표 연결선 167"/>
          <p:cNvCxnSpPr/>
          <p:nvPr/>
        </p:nvCxnSpPr>
        <p:spPr>
          <a:xfrm flipH="1">
            <a:off x="7344568" y="471317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7344568" y="4785182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이미지 </a:t>
            </a:r>
            <a:endParaRPr lang="ko-KR" altLang="en-US" sz="900" b="1" dirty="0"/>
          </a:p>
        </p:txBody>
      </p:sp>
      <p:cxnSp>
        <p:nvCxnSpPr>
          <p:cNvPr id="170" name="직선 화살표 연결선 169"/>
          <p:cNvCxnSpPr/>
          <p:nvPr/>
        </p:nvCxnSpPr>
        <p:spPr>
          <a:xfrm>
            <a:off x="7344568" y="492919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왼쪽으로 구부러진 화살표 170"/>
          <p:cNvSpPr/>
          <p:nvPr/>
        </p:nvSpPr>
        <p:spPr>
          <a:xfrm>
            <a:off x="6840512" y="4695302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오른쪽으로 구부러진 화살표 171"/>
          <p:cNvSpPr/>
          <p:nvPr/>
        </p:nvSpPr>
        <p:spPr>
          <a:xfrm flipV="1">
            <a:off x="6408464" y="4695302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935534" y="1408100"/>
            <a:ext cx="928694" cy="142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TAG1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자동 선택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944001" y="2534174"/>
            <a:ext cx="928694" cy="142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TAG2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자동 선택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26328" y="3488551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질의 의도 선택</a:t>
            </a:r>
            <a:endParaRPr lang="ko-KR" altLang="en-US" sz="900" b="1" dirty="0"/>
          </a:p>
        </p:txBody>
      </p:sp>
      <p:cxnSp>
        <p:nvCxnSpPr>
          <p:cNvPr id="70" name="직선 화살표 연결선 69"/>
          <p:cNvCxnSpPr/>
          <p:nvPr/>
        </p:nvCxnSpPr>
        <p:spPr>
          <a:xfrm flipH="1">
            <a:off x="7334795" y="3632567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326328" y="506580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질의 의도 선택</a:t>
            </a:r>
            <a:endParaRPr lang="ko-KR" altLang="en-US" sz="9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7334795" y="520982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9034658" y="4063475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9034658" y="434922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401732" y="3941235"/>
            <a:ext cx="567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필수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9398030" y="4214818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통합 서비스</a:t>
            </a:r>
            <a:r>
              <a:rPr lang="en-US" altLang="ko-KR" dirty="0" smtClean="0">
                <a:solidFill>
                  <a:srgbClr val="FFFF00"/>
                </a:solidFill>
              </a:rPr>
              <a:t> (3/4)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3502" y="906274"/>
            <a:ext cx="94313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스마트 자산 관리 시스템을 적용한 관광 정보 검색 서비스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  <a:latin typeface="+mn-ea"/>
                <a:cs typeface="Times New Roman" pitchFamily="18" charset="0"/>
              </a:rPr>
              <a:t>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87784" y="980728"/>
            <a:ext cx="5832648" cy="5086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통합 관광 정보 검색 서비스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텍스트</a:t>
            </a:r>
            <a:r>
              <a:rPr lang="en-US" altLang="ko-KR" sz="1600" b="1" dirty="0" smtClean="0"/>
              <a:t>+</a:t>
            </a:r>
            <a:r>
              <a:rPr lang="ko-KR" altLang="en-US" sz="1600" b="1" dirty="0" smtClean="0"/>
              <a:t>이미지 질의 가능</a:t>
            </a:r>
            <a:r>
              <a:rPr lang="en-US" altLang="ko-KR" sz="1600" b="1" dirty="0" smtClean="0"/>
              <a:t>)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200" b="1" dirty="0" smtClean="0"/>
              <a:t>	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200" b="1" dirty="0" smtClean="0"/>
              <a:t>4-2. </a:t>
            </a:r>
            <a:r>
              <a:rPr lang="ko-KR" altLang="en-US" sz="1200" b="1" dirty="0" smtClean="0"/>
              <a:t>이미지 입력 기반 통합 관광정보 검색 서비스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이미지 질의 입력만 있는 경우</a:t>
            </a:r>
            <a:r>
              <a:rPr lang="en-US" altLang="ko-KR" sz="1200" b="1" dirty="0" smtClean="0"/>
              <a:t>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Bridge: </a:t>
            </a:r>
            <a:r>
              <a:rPr lang="ko-KR" altLang="en-US" sz="1100" dirty="0" smtClean="0"/>
              <a:t>사용자가 </a:t>
            </a:r>
            <a:r>
              <a:rPr lang="ko-KR" altLang="en-US" sz="1100" dirty="0" err="1" smtClean="0"/>
              <a:t>업로드한</a:t>
            </a:r>
            <a:r>
              <a:rPr lang="ko-KR" altLang="en-US" sz="1100" dirty="0" smtClean="0"/>
              <a:t> 질의 이미지를 이미지 검색엔진에 전달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이미지 검색엔진</a:t>
            </a:r>
            <a:r>
              <a:rPr lang="en-US" altLang="ko-KR" sz="1100" b="1" dirty="0" smtClean="0"/>
              <a:t>: </a:t>
            </a:r>
            <a:r>
              <a:rPr lang="ko-KR" altLang="en-US" sz="1100" dirty="0" smtClean="0"/>
              <a:t>질의 이미지 기반 유사 이미지 검색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이미지 검색엔진</a:t>
            </a:r>
            <a:r>
              <a:rPr lang="en-US" altLang="ko-KR" sz="1100" b="1" dirty="0" smtClean="0"/>
              <a:t>: </a:t>
            </a:r>
            <a:r>
              <a:rPr lang="ko-KR" altLang="en-US" sz="1100" dirty="0" smtClean="0"/>
              <a:t>유사 이미지 썸네일 목록 및 썸네일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r>
              <a:rPr lang="en-US" altLang="ko-KR" sz="1100" dirty="0" smtClean="0"/>
              <a:t>(N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Bridge: </a:t>
            </a:r>
            <a:r>
              <a:rPr lang="ko-KR" altLang="en-US" sz="1100" dirty="0" smtClean="0"/>
              <a:t>전달된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썸네일 목록 중 </a:t>
            </a:r>
            <a:r>
              <a:rPr lang="ko-KR" altLang="en-US" sz="1100" dirty="0" err="1" smtClean="0"/>
              <a:t>첫번째</a:t>
            </a:r>
            <a:r>
              <a:rPr lang="ko-KR" altLang="en-US" sz="1100" dirty="0" smtClean="0"/>
              <a:t> 썸네일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텍스트 검색엔진에 전달</a:t>
            </a:r>
            <a:r>
              <a:rPr lang="en-US" altLang="ko-KR" sz="1100" dirty="0" smtClean="0"/>
              <a:t>(TAG1)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텍스트 검색엔진</a:t>
            </a:r>
            <a:r>
              <a:rPr lang="en-US" altLang="ko-KR" sz="1100" b="1" dirty="0" smtClean="0"/>
              <a:t>: </a:t>
            </a:r>
            <a:r>
              <a:rPr lang="en-US" altLang="ko-KR" sz="1100" dirty="0" smtClean="0"/>
              <a:t>TAG1</a:t>
            </a:r>
            <a:r>
              <a:rPr lang="ko-KR" altLang="en-US" sz="1100" dirty="0" smtClean="0"/>
              <a:t>을 이용하여 사용자 질의의도 목록 및 질의의도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r>
              <a:rPr lang="en-US" altLang="ko-KR" sz="1100" dirty="0" smtClean="0"/>
              <a:t>(M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첫번째</a:t>
            </a:r>
            <a:r>
              <a:rPr lang="ko-KR" altLang="en-US" sz="1100" dirty="0" smtClean="0"/>
              <a:t> 질의의도에 해당되는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선택</a:t>
            </a:r>
            <a:r>
              <a:rPr lang="en-US" altLang="ko-KR" sz="1100" dirty="0" smtClean="0"/>
              <a:t>(TAG2)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Bridge:  </a:t>
            </a:r>
            <a:r>
              <a:rPr lang="en-US" altLang="ko-KR" sz="1100" dirty="0" smtClean="0"/>
              <a:t>TAG2</a:t>
            </a:r>
            <a:r>
              <a:rPr lang="ko-KR" altLang="en-US" sz="1100" dirty="0" smtClean="0"/>
              <a:t>를 이미지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텍스트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동영상 검색엔진에 전달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이미지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텍스트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동영상 검색엔진</a:t>
            </a:r>
            <a:r>
              <a:rPr lang="en-US" altLang="ko-KR" sz="1100" dirty="0" smtClean="0"/>
              <a:t>: TAG2</a:t>
            </a:r>
            <a:r>
              <a:rPr lang="ko-KR" altLang="en-US" sz="1100" dirty="0" smtClean="0"/>
              <a:t>를 이용하여 검색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검색결과를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검색결과 사용자 표시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유사 이미지 표시</a:t>
            </a:r>
            <a:r>
              <a:rPr lang="en-US" altLang="ko-KR" sz="1100" dirty="0" smtClean="0"/>
              <a:t>(N-1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534988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검색결과에서 원하는 콘텐츠 선택하는 경우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선택된 콘텐츠 정보 검색엔진에 전달</a:t>
            </a:r>
            <a:r>
              <a:rPr lang="en-US" altLang="ko-KR" sz="1100" dirty="0" smtClean="0"/>
              <a:t>)-&gt;</a:t>
            </a:r>
            <a:r>
              <a:rPr lang="ko-KR" altLang="en-US" sz="1100" b="1" dirty="0" smtClean="0"/>
              <a:t>해당 검색엔진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원본 콘텐츠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r>
              <a:rPr lang="en-US" altLang="ko-KR" sz="1100" dirty="0" smtClean="0"/>
              <a:t>)-&gt;</a:t>
            </a: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전달받은 원본 콘텐츠를 사용자에게 제공</a:t>
            </a:r>
            <a:r>
              <a:rPr lang="en-US" altLang="ko-KR" sz="1100" dirty="0" smtClean="0"/>
              <a:t>)</a:t>
            </a:r>
          </a:p>
          <a:p>
            <a:pPr marL="534988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유사 이미지를 선택하는 경우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유사 이미지의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텍스트 검색엔진에 전달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4-2-5)~4-2-11) </a:t>
            </a:r>
            <a:r>
              <a:rPr lang="ko-KR" altLang="en-US" sz="1100" b="1" dirty="0" smtClean="0"/>
              <a:t>절차 수행</a:t>
            </a:r>
            <a:endParaRPr lang="en-US" altLang="ko-KR" sz="11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8856736" y="1124744"/>
            <a:ext cx="1080120" cy="5616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072760" y="836712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Bridge</a:t>
            </a:r>
            <a:r>
              <a:rPr lang="ko-KR" altLang="en-US" sz="1100" b="1" dirty="0" smtClean="0"/>
              <a:t> </a:t>
            </a:r>
            <a:endParaRPr lang="ko-KR" altLang="en-US" sz="1100" b="1" dirty="0"/>
          </a:p>
        </p:txBody>
      </p:sp>
      <p:sp>
        <p:nvSpPr>
          <p:cNvPr id="59" name="직사각형 58"/>
          <p:cNvSpPr/>
          <p:nvPr/>
        </p:nvSpPr>
        <p:spPr>
          <a:xfrm>
            <a:off x="6264448" y="1124744"/>
            <a:ext cx="1080120" cy="864096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120432" y="863134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이미지 검색엔진</a:t>
            </a:r>
            <a:endParaRPr lang="ko-KR" altLang="en-US" sz="1100" b="1" dirty="0"/>
          </a:p>
        </p:txBody>
      </p:sp>
      <p:cxnSp>
        <p:nvCxnSpPr>
          <p:cNvPr id="69" name="직선 화살표 연결선 68"/>
          <p:cNvCxnSpPr/>
          <p:nvPr/>
        </p:nvCxnSpPr>
        <p:spPr>
          <a:xfrm flipH="1">
            <a:off x="7344568" y="126876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344568" y="112474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이미지 파일 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344568" y="1340768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err="1" smtClean="0"/>
              <a:t>쎔네일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(N)</a:t>
            </a:r>
            <a:endParaRPr lang="ko-KR" altLang="en-US" sz="900" b="1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7344568" y="148478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왼쪽으로 구부러진 화살표 79"/>
          <p:cNvSpPr/>
          <p:nvPr/>
        </p:nvSpPr>
        <p:spPr>
          <a:xfrm>
            <a:off x="6840512" y="1268760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오른쪽으로 구부러진 화살표 80"/>
          <p:cNvSpPr/>
          <p:nvPr/>
        </p:nvSpPr>
        <p:spPr>
          <a:xfrm flipV="1">
            <a:off x="6408464" y="1268760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264448" y="2250450"/>
            <a:ext cx="1080120" cy="1512168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120432" y="2015262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텍스트 검색엔진</a:t>
            </a:r>
            <a:endParaRPr lang="ko-KR" altLang="en-US" sz="1100" b="1" dirty="0"/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7344568" y="239446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344568" y="225045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/>
              <a:t>TAG1</a:t>
            </a:r>
            <a:endParaRPr lang="ko-KR" altLang="en-US" sz="9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344568" y="246647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질의의도 정보 </a:t>
            </a:r>
            <a:r>
              <a:rPr lang="en-US" altLang="ko-KR" sz="900" b="1" dirty="0" smtClean="0"/>
              <a:t>(M)</a:t>
            </a:r>
            <a:endParaRPr lang="ko-KR" altLang="en-US" sz="9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344568" y="2682498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TAG2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44568" y="3114546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 결과</a:t>
            </a:r>
            <a:endParaRPr lang="ko-KR" altLang="en-US" sz="900" b="1" dirty="0"/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7344568" y="261049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7344568" y="282651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7344568" y="325856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344568" y="333057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사용자 선택</a:t>
            </a:r>
            <a:endParaRPr lang="ko-KR" altLang="en-US" sz="900" b="1" dirty="0"/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7344568" y="347458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344568" y="354659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err="1" smtClean="0"/>
              <a:t>콘텐츠</a:t>
            </a:r>
            <a:endParaRPr lang="ko-KR" altLang="en-US" sz="900" b="1" dirty="0"/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7344568" y="369061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왼쪽으로 구부러진 화살표 95"/>
          <p:cNvSpPr/>
          <p:nvPr/>
        </p:nvSpPr>
        <p:spPr>
          <a:xfrm>
            <a:off x="6840512" y="2682498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오른쪽으로 구부러진 화살표 96"/>
          <p:cNvSpPr/>
          <p:nvPr/>
        </p:nvSpPr>
        <p:spPr>
          <a:xfrm flipV="1">
            <a:off x="6408464" y="2682498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264448" y="5778842"/>
            <a:ext cx="1080120" cy="93610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6120432" y="5517232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동영상 검색엔진</a:t>
            </a:r>
            <a:endParaRPr lang="ko-KR" altLang="en-US" sz="11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344568" y="642691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동영상</a:t>
            </a:r>
            <a:endParaRPr lang="ko-KR" altLang="en-US" sz="9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7344568" y="5994866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err="1" smtClean="0"/>
              <a:t>쎔네일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(N)</a:t>
            </a:r>
            <a:endParaRPr lang="ko-KR" altLang="en-US" sz="9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344568" y="621089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사용자 선택</a:t>
            </a:r>
            <a:endParaRPr lang="ko-KR" altLang="en-US" sz="900" b="1" dirty="0"/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7344568" y="657093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7344568" y="613888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>
            <a:off x="7344568" y="635490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왼쪽으로 구부러진 화살표 105"/>
          <p:cNvSpPr/>
          <p:nvPr/>
        </p:nvSpPr>
        <p:spPr>
          <a:xfrm>
            <a:off x="6840512" y="5994866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오른쪽으로 구부러진 화살표 106"/>
          <p:cNvSpPr/>
          <p:nvPr/>
        </p:nvSpPr>
        <p:spPr>
          <a:xfrm flipV="1">
            <a:off x="6408464" y="5994866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 flipH="1">
            <a:off x="7344568" y="592285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344568" y="5778842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TAG2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264448" y="4050650"/>
            <a:ext cx="1080120" cy="1466582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6120432" y="378904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이미지 검색엔진</a:t>
            </a:r>
            <a:endParaRPr lang="ko-KR" altLang="en-US" sz="1100" b="1" dirty="0"/>
          </a:p>
        </p:txBody>
      </p:sp>
      <p:cxnSp>
        <p:nvCxnSpPr>
          <p:cNvPr id="112" name="직선 화살표 연결선 111"/>
          <p:cNvCxnSpPr/>
          <p:nvPr/>
        </p:nvCxnSpPr>
        <p:spPr>
          <a:xfrm flipH="1">
            <a:off x="7344568" y="412265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344568" y="3978642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TAG2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344568" y="4286256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최종 검색된 </a:t>
            </a:r>
            <a:r>
              <a:rPr lang="ko-KR" altLang="en-US" sz="900" b="1" dirty="0" err="1" smtClean="0"/>
              <a:t>쎔네일</a:t>
            </a:r>
            <a:r>
              <a:rPr lang="en-US" altLang="ko-KR" sz="900" b="1" dirty="0" smtClean="0"/>
              <a:t>(M)</a:t>
            </a:r>
            <a:endParaRPr lang="ko-KR" altLang="en-US" sz="900" b="1" dirty="0"/>
          </a:p>
        </p:txBody>
      </p:sp>
      <p:cxnSp>
        <p:nvCxnSpPr>
          <p:cNvPr id="115" name="직선 화살표 연결선 114"/>
          <p:cNvCxnSpPr/>
          <p:nvPr/>
        </p:nvCxnSpPr>
        <p:spPr>
          <a:xfrm>
            <a:off x="7344568" y="443027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344568" y="450228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사용자 선택</a:t>
            </a:r>
            <a:endParaRPr lang="ko-KR" altLang="en-US" sz="900" b="1" dirty="0"/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7344568" y="464629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344568" y="471830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이미지 </a:t>
            </a:r>
            <a:endParaRPr lang="ko-KR" altLang="en-US" sz="900" b="1" dirty="0"/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7344568" y="486232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왼쪽으로 구부러진 화살표 119"/>
          <p:cNvSpPr/>
          <p:nvPr/>
        </p:nvSpPr>
        <p:spPr>
          <a:xfrm>
            <a:off x="6840512" y="4626714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1" name="오른쪽으로 구부러진 화살표 120"/>
          <p:cNvSpPr/>
          <p:nvPr/>
        </p:nvSpPr>
        <p:spPr>
          <a:xfrm flipV="1">
            <a:off x="6408464" y="4626714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935534" y="1408100"/>
            <a:ext cx="928694" cy="142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TAG1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자동 선택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944001" y="2534174"/>
            <a:ext cx="928694" cy="142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TAG2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자동 선택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26328" y="4997216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질의 의도 선택</a:t>
            </a:r>
            <a:endParaRPr lang="ko-KR" altLang="en-US" sz="9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7334795" y="514123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9034658" y="4063475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9034658" y="434922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401732" y="3941235"/>
            <a:ext cx="567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필수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9398030" y="4214818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통합 서비스</a:t>
            </a:r>
            <a:r>
              <a:rPr lang="en-US" altLang="ko-KR" dirty="0" smtClean="0">
                <a:solidFill>
                  <a:srgbClr val="FFFF00"/>
                </a:solidFill>
              </a:rPr>
              <a:t> (4/4)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3502" y="906274"/>
            <a:ext cx="94313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스마트 자산 관리 시스템을 적용한 관광 정보 검색 서비스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  <a:latin typeface="+mn-ea"/>
                <a:cs typeface="Times New Roman" pitchFamily="18" charset="0"/>
              </a:rPr>
              <a:t>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87784" y="980728"/>
            <a:ext cx="5832648" cy="4085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통합 관광 정보 검색 서비스</a:t>
            </a:r>
            <a:r>
              <a:rPr lang="en-US" altLang="ko-KR" sz="1600" b="1" dirty="0" smtClean="0"/>
              <a:t> (</a:t>
            </a:r>
            <a:r>
              <a:rPr lang="ko-KR" altLang="en-US" sz="1600" b="1" dirty="0" smtClean="0"/>
              <a:t>텍스트</a:t>
            </a:r>
            <a:r>
              <a:rPr lang="en-US" altLang="ko-KR" sz="1600" b="1" dirty="0" smtClean="0"/>
              <a:t>+</a:t>
            </a:r>
            <a:r>
              <a:rPr lang="ko-KR" altLang="en-US" sz="1600" b="1" dirty="0" smtClean="0"/>
              <a:t>이미지 질의 가능</a:t>
            </a:r>
            <a:r>
              <a:rPr lang="en-US" altLang="ko-KR" sz="1600" b="1" dirty="0" smtClean="0"/>
              <a:t>)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200" b="1" dirty="0" smtClean="0"/>
              <a:t>	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200" b="1" dirty="0" smtClean="0"/>
              <a:t>4-3. </a:t>
            </a:r>
            <a:r>
              <a:rPr lang="ko-KR" altLang="en-US" sz="1200" b="1" dirty="0" smtClean="0"/>
              <a:t>텍스트 입력 기반 통합 관광정보 검색 서비스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텍스트 질의 입력만 있는 경우</a:t>
            </a:r>
            <a:r>
              <a:rPr lang="en-US" altLang="ko-KR" sz="1200" b="1" dirty="0" smtClean="0"/>
              <a:t>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Bridge: </a:t>
            </a:r>
            <a:r>
              <a:rPr lang="ko-KR" altLang="en-US" sz="1100" dirty="0" smtClean="0"/>
              <a:t>사용자가 입력한 텍스트 질의를 텍스트 검색엔진에 전달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텍스트 검색엔진</a:t>
            </a:r>
            <a:r>
              <a:rPr lang="en-US" altLang="ko-KR" sz="1100" b="1" dirty="0" smtClean="0"/>
              <a:t>: </a:t>
            </a:r>
            <a:r>
              <a:rPr lang="ko-KR" altLang="en-US" sz="1100" dirty="0" smtClean="0"/>
              <a:t>입력된 텍스트 질의에서 질의 의도 분석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텍스트 검색엔질</a:t>
            </a:r>
            <a:r>
              <a:rPr lang="en-US" altLang="ko-KR" sz="1100" b="1" dirty="0" smtClean="0"/>
              <a:t>: </a:t>
            </a:r>
            <a:r>
              <a:rPr lang="ko-KR" altLang="en-US" sz="1100" dirty="0" smtClean="0"/>
              <a:t>질의의도 목록 및 질의의도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전달</a:t>
            </a:r>
            <a:r>
              <a:rPr lang="en-US" altLang="ko-KR" sz="1100" dirty="0" smtClean="0"/>
              <a:t>(N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Bridge: </a:t>
            </a:r>
            <a:r>
              <a:rPr lang="ko-KR" altLang="en-US" sz="1100" dirty="0" smtClean="0"/>
              <a:t>질의의도 목록 중 </a:t>
            </a:r>
            <a:r>
              <a:rPr lang="ko-KR" altLang="en-US" sz="1100" dirty="0" err="1" smtClean="0"/>
              <a:t>첫번째</a:t>
            </a:r>
            <a:r>
              <a:rPr lang="ko-KR" altLang="en-US" sz="1100" dirty="0" smtClean="0"/>
              <a:t> 질의의도의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이미지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텍스트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동영상 검색엔진에 전달</a:t>
            </a:r>
            <a:r>
              <a:rPr lang="en-US" altLang="ko-KR" sz="1100" dirty="0" smtClean="0"/>
              <a:t>(TAG1)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이미지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텍스트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동영상 검색엔진</a:t>
            </a:r>
            <a:r>
              <a:rPr lang="en-US" altLang="ko-KR" sz="1100" dirty="0" smtClean="0"/>
              <a:t>: TAG1</a:t>
            </a:r>
            <a:r>
              <a:rPr lang="ko-KR" altLang="en-US" sz="1100" dirty="0" smtClean="0"/>
              <a:t>을 이용하여 검색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검색결과를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검색결과 사용자 표시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질의의도 표시</a:t>
            </a:r>
            <a:r>
              <a:rPr lang="en-US" altLang="ko-KR" sz="1100" dirty="0" smtClean="0"/>
              <a:t>(N-1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검색결과에서 원하는 콘텐츠 선택하는 경우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선택된 콘텐츠 정보 검색엔진에 전달</a:t>
            </a:r>
            <a:r>
              <a:rPr lang="en-US" altLang="ko-KR" sz="1100" dirty="0" smtClean="0"/>
              <a:t>)-&gt;</a:t>
            </a:r>
            <a:r>
              <a:rPr lang="ko-KR" altLang="en-US" sz="1100" b="1" dirty="0" smtClean="0"/>
              <a:t>해당 검색엔진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원본 콘텐츠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r>
              <a:rPr lang="en-US" altLang="ko-KR" sz="1100" dirty="0" smtClean="0"/>
              <a:t>)-&gt;</a:t>
            </a: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전달받은 원본 콘텐츠를 사용자에게 제공</a:t>
            </a:r>
            <a:r>
              <a:rPr lang="en-US" altLang="ko-KR" sz="1100" dirty="0" smtClean="0"/>
              <a:t>)</a:t>
            </a:r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질의의도를 선택하는 경우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해당 질의의도의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이미지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텍스트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동영상 검색엔진에 전달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4-3-5)~4-3-8) </a:t>
            </a:r>
            <a:r>
              <a:rPr lang="ko-KR" altLang="en-US" sz="1100" b="1" dirty="0" smtClean="0"/>
              <a:t>절차 수행</a:t>
            </a:r>
            <a:endParaRPr lang="en-US" altLang="ko-KR" sz="11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856736" y="1124744"/>
            <a:ext cx="1080120" cy="504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72760" y="836712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Bridge</a:t>
            </a:r>
            <a:r>
              <a:rPr lang="ko-KR" altLang="en-US" sz="1100" b="1" dirty="0" smtClean="0"/>
              <a:t> </a:t>
            </a:r>
            <a:endParaRPr lang="ko-KR" altLang="en-US" sz="1100" b="1" dirty="0"/>
          </a:p>
        </p:txBody>
      </p:sp>
      <p:sp>
        <p:nvSpPr>
          <p:cNvPr id="56" name="직사각형 55"/>
          <p:cNvSpPr/>
          <p:nvPr/>
        </p:nvSpPr>
        <p:spPr>
          <a:xfrm>
            <a:off x="6264448" y="1170330"/>
            <a:ext cx="1080120" cy="1610598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6120432" y="90872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텍스트 검색 엔진</a:t>
            </a:r>
            <a:endParaRPr lang="ko-KR" altLang="en-US" sz="1100" b="1" dirty="0"/>
          </a:p>
        </p:txBody>
      </p:sp>
      <p:cxnSp>
        <p:nvCxnSpPr>
          <p:cNvPr id="69" name="직선 화살표 연결선 68"/>
          <p:cNvCxnSpPr/>
          <p:nvPr/>
        </p:nvCxnSpPr>
        <p:spPr>
          <a:xfrm flipH="1">
            <a:off x="7344568" y="131434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344568" y="117033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텍스트 질의 </a:t>
            </a:r>
            <a:endParaRPr lang="ko-KR" altLang="en-US" sz="9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344568" y="1412776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질의의도 정보 </a:t>
            </a:r>
            <a:r>
              <a:rPr lang="en-US" altLang="ko-KR" sz="900" b="1" dirty="0" smtClean="0"/>
              <a:t>(N)</a:t>
            </a:r>
            <a:endParaRPr lang="ko-KR" altLang="en-US" sz="9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344568" y="162880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TAG1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44568" y="1857364"/>
            <a:ext cx="14401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검색결과 목록</a:t>
            </a:r>
            <a:endParaRPr lang="ko-KR" altLang="en-US" sz="900" b="1" dirty="0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7344568" y="155679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7344568" y="177281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344568" y="200138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344568" y="2071678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사용자 선택</a:t>
            </a:r>
            <a:endParaRPr lang="ko-KR" altLang="en-US" sz="900" b="1" dirty="0"/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7344568" y="221569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344568" y="2287702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err="1" smtClean="0"/>
              <a:t>콘텐츠</a:t>
            </a:r>
            <a:endParaRPr lang="ko-KR" altLang="en-US" sz="9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7344568" y="243171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왼쪽으로 구부러진 화살표 85"/>
          <p:cNvSpPr/>
          <p:nvPr/>
        </p:nvSpPr>
        <p:spPr>
          <a:xfrm>
            <a:off x="6840512" y="1628800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오른쪽으로 구부러진 화살표 86"/>
          <p:cNvSpPr/>
          <p:nvPr/>
        </p:nvSpPr>
        <p:spPr>
          <a:xfrm flipV="1">
            <a:off x="6408464" y="1746394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264448" y="3114546"/>
            <a:ext cx="1080120" cy="1826622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6120432" y="2852936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이미지 검색 엔진</a:t>
            </a:r>
            <a:endParaRPr lang="ko-KR" altLang="en-US" sz="1100" b="1" dirty="0"/>
          </a:p>
        </p:txBody>
      </p:sp>
      <p:cxnSp>
        <p:nvCxnSpPr>
          <p:cNvPr id="90" name="직선 화살표 연결선 89"/>
          <p:cNvCxnSpPr/>
          <p:nvPr/>
        </p:nvCxnSpPr>
        <p:spPr>
          <a:xfrm flipH="1">
            <a:off x="7344568" y="318655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344568" y="3042538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TAG1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44568" y="4077072"/>
            <a:ext cx="14401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검색결과 목록</a:t>
            </a:r>
            <a:endParaRPr lang="ko-KR" altLang="en-US" sz="900" b="1" dirty="0"/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7344568" y="422108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344568" y="436510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사용자 선택</a:t>
            </a:r>
            <a:endParaRPr lang="ko-KR" altLang="en-US" sz="900" b="1" dirty="0"/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7344568" y="450912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344568" y="4653136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이미지 </a:t>
            </a:r>
            <a:endParaRPr lang="ko-KR" altLang="en-US" sz="900" b="1" dirty="0"/>
          </a:p>
        </p:txBody>
      </p:sp>
      <p:cxnSp>
        <p:nvCxnSpPr>
          <p:cNvPr id="103" name="직선 화살표 연결선 102"/>
          <p:cNvCxnSpPr/>
          <p:nvPr/>
        </p:nvCxnSpPr>
        <p:spPr>
          <a:xfrm>
            <a:off x="7344568" y="479715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왼쪽으로 구부러진 화살표 103"/>
          <p:cNvSpPr/>
          <p:nvPr/>
        </p:nvSpPr>
        <p:spPr>
          <a:xfrm>
            <a:off x="6840512" y="3690610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오른쪽으로 구부러진 화살표 104"/>
          <p:cNvSpPr/>
          <p:nvPr/>
        </p:nvSpPr>
        <p:spPr>
          <a:xfrm flipV="1">
            <a:off x="6408464" y="3690610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264448" y="5229200"/>
            <a:ext cx="1080120" cy="93610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6120432" y="496759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동영상 검색 엔진</a:t>
            </a:r>
            <a:endParaRPr lang="ko-KR" altLang="en-US" sz="11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344568" y="5877272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동영상</a:t>
            </a:r>
            <a:endParaRPr lang="ko-KR" altLang="en-US" sz="9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344568" y="544522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검색결과 목록</a:t>
            </a:r>
            <a:endParaRPr lang="ko-KR" altLang="en-US" sz="9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7344568" y="5661248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사용자 선택</a:t>
            </a:r>
            <a:endParaRPr lang="ko-KR" altLang="en-US" sz="900" b="1" dirty="0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7344568" y="602128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7344568" y="558924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7344568" y="580526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왼쪽으로 구부러진 화살표 114"/>
          <p:cNvSpPr/>
          <p:nvPr/>
        </p:nvSpPr>
        <p:spPr>
          <a:xfrm>
            <a:off x="6840512" y="5445224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오른쪽으로 구부러진 화살표 115"/>
          <p:cNvSpPr/>
          <p:nvPr/>
        </p:nvSpPr>
        <p:spPr>
          <a:xfrm flipV="1">
            <a:off x="6408464" y="5445224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7344568" y="537321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344568" y="522920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TAG1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35534" y="1475836"/>
            <a:ext cx="928694" cy="142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TAG1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자동 선택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326328" y="257060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질의 의도 선택</a:t>
            </a:r>
            <a:endParaRPr lang="ko-KR" altLang="en-US" sz="900" b="1" dirty="0"/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7334795" y="271462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9034658" y="4063475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9034658" y="434922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401732" y="3941235"/>
            <a:ext cx="567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필수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9398030" y="4214818"/>
            <a:ext cx="642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자동학습 엔진 </a:t>
            </a:r>
            <a:r>
              <a:rPr lang="en-US" altLang="ko-KR" dirty="0" smtClean="0">
                <a:solidFill>
                  <a:srgbClr val="FFFF00"/>
                </a:solidFill>
              </a:rPr>
              <a:t>(1/3)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grpSp>
        <p:nvGrpSpPr>
          <p:cNvPr id="3" name="그룹 9"/>
          <p:cNvGrpSpPr/>
          <p:nvPr/>
        </p:nvGrpSpPr>
        <p:grpSpPr>
          <a:xfrm>
            <a:off x="5400352" y="1331648"/>
            <a:ext cx="4536504" cy="5312062"/>
            <a:chOff x="287784" y="3429000"/>
            <a:chExt cx="3534359" cy="295232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다리꼴 5"/>
            <p:cNvSpPr/>
            <p:nvPr/>
          </p:nvSpPr>
          <p:spPr>
            <a:xfrm>
              <a:off x="301951" y="3433658"/>
              <a:ext cx="1163953" cy="329568"/>
            </a:xfrm>
            <a:prstGeom prst="trapezoid">
              <a:avLst>
                <a:gd name="adj" fmla="val 258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0378" y="3429000"/>
            <a:ext cx="424847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5754692" y="1403086"/>
            <a:ext cx="720080" cy="23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결과</a:t>
            </a:r>
            <a:endParaRPr lang="ko-KR" altLang="en-US" sz="1200" b="1" dirty="0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4368" y="1857364"/>
            <a:ext cx="4248472" cy="1078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5577948" y="3027322"/>
            <a:ext cx="141182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질의 의도 </a:t>
            </a:r>
            <a:r>
              <a:rPr lang="ko-KR" altLang="en-US" sz="1000" b="1" dirty="0" err="1" smtClean="0"/>
              <a:t>재검색</a:t>
            </a:r>
            <a:endParaRPr lang="ko-KR" altLang="en-US" sz="1000" b="1" dirty="0"/>
          </a:p>
        </p:txBody>
      </p:sp>
      <p:grpSp>
        <p:nvGrpSpPr>
          <p:cNvPr id="28" name="그룹 27"/>
          <p:cNvGrpSpPr/>
          <p:nvPr/>
        </p:nvGrpSpPr>
        <p:grpSpPr>
          <a:xfrm>
            <a:off x="7040609" y="3025773"/>
            <a:ext cx="2743714" cy="216024"/>
            <a:chOff x="7082944" y="3000372"/>
            <a:chExt cx="3672408" cy="216024"/>
          </a:xfrm>
        </p:grpSpPr>
        <p:sp>
          <p:nvSpPr>
            <p:cNvPr id="29" name="직사각형 28"/>
            <p:cNvSpPr/>
            <p:nvPr/>
          </p:nvSpPr>
          <p:spPr>
            <a:xfrm>
              <a:off x="7082944" y="3000372"/>
              <a:ext cx="936104" cy="2160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질의의도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019048" y="3000372"/>
              <a:ext cx="2736304" cy="216024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질의 의도분석 내용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636169">
              <a:off x="10470547" y="3058061"/>
              <a:ext cx="209572" cy="105328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611816" y="4641736"/>
            <a:ext cx="141182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유사 이미지 </a:t>
            </a:r>
            <a:r>
              <a:rPr lang="ko-KR" altLang="en-US" sz="1000" b="1" dirty="0" err="1" smtClean="0"/>
              <a:t>재검색</a:t>
            </a:r>
            <a:endParaRPr lang="ko-KR" altLang="en-US" sz="1000" b="1" dirty="0"/>
          </a:p>
        </p:txBody>
      </p:sp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14" y="45005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85951" y="4500570"/>
            <a:ext cx="395999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16148" y="45005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82016" y="4500571"/>
            <a:ext cx="487386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40378" y="5172096"/>
            <a:ext cx="432048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실행 단추: 앞으로 또는 다음 37">
            <a:hlinkClick r:id="" action="ppaction://hlinkshowjump?jump=nextslide" highlightClick="1"/>
          </p:cNvPr>
          <p:cNvSpPr/>
          <p:nvPr/>
        </p:nvSpPr>
        <p:spPr>
          <a:xfrm>
            <a:off x="5822139" y="5668742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실행 단추: 앞으로 또는 다음 38">
            <a:hlinkClick r:id="" action="ppaction://hlinkshowjump?jump=nextslide" highlightClick="1"/>
          </p:cNvPr>
          <p:cNvSpPr/>
          <p:nvPr/>
        </p:nvSpPr>
        <p:spPr>
          <a:xfrm>
            <a:off x="6679395" y="5668742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실행 단추: 앞으로 또는 다음 39">
            <a:hlinkClick r:id="" action="ppaction://hlinkshowjump?jump=nextslide" highlightClick="1"/>
          </p:cNvPr>
          <p:cNvSpPr/>
          <p:nvPr/>
        </p:nvSpPr>
        <p:spPr>
          <a:xfrm>
            <a:off x="7536651" y="5668742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실행 단추: 앞으로 또는 다음 40">
            <a:hlinkClick r:id="" action="ppaction://hlinkshowjump?jump=nextslide" highlightClick="1"/>
          </p:cNvPr>
          <p:cNvSpPr/>
          <p:nvPr/>
        </p:nvSpPr>
        <p:spPr>
          <a:xfrm>
            <a:off x="8393907" y="5668742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실행 단추: 앞으로 또는 다음 41">
            <a:hlinkClick r:id="" action="ppaction://hlinkshowjump?jump=nextslide" highlightClick="1"/>
          </p:cNvPr>
          <p:cNvSpPr/>
          <p:nvPr/>
        </p:nvSpPr>
        <p:spPr>
          <a:xfrm>
            <a:off x="9251163" y="5668742"/>
            <a:ext cx="214314" cy="28575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468412" y="3282422"/>
            <a:ext cx="1785950" cy="1319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자동학습 엔진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7784" y="980728"/>
            <a:ext cx="583264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ko-KR" altLang="en-US" sz="1600" b="1" dirty="0" smtClean="0"/>
              <a:t> 자동학습 엔진 및 </a:t>
            </a:r>
            <a:r>
              <a:rPr lang="en-US" altLang="ko-KR" sz="1600" b="1" dirty="0" smtClean="0"/>
              <a:t>Bridge</a:t>
            </a:r>
            <a:r>
              <a:rPr lang="ko-KR" altLang="en-US" sz="1600" b="1" dirty="0" smtClean="0"/>
              <a:t>의 인터페이스</a:t>
            </a:r>
            <a:endParaRPr lang="en-US" altLang="ko-KR" sz="1600" b="1" dirty="0" smtClean="0"/>
          </a:p>
        </p:txBody>
      </p:sp>
      <p:cxnSp>
        <p:nvCxnSpPr>
          <p:cNvPr id="46" name="직선 화살표 연결선 45"/>
          <p:cNvCxnSpPr>
            <a:stCxn id="15" idx="1"/>
            <a:endCxn id="43" idx="3"/>
          </p:cNvCxnSpPr>
          <p:nvPr/>
        </p:nvCxnSpPr>
        <p:spPr>
          <a:xfrm rot="10800000" flipV="1">
            <a:off x="3254362" y="3933056"/>
            <a:ext cx="2286016" cy="92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82990" y="3937533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질의 이미지 </a:t>
            </a:r>
            <a:r>
              <a:rPr lang="en-US" altLang="ko-KR" sz="1000" b="1" dirty="0" smtClean="0"/>
              <a:t>+ </a:t>
            </a:r>
            <a:r>
              <a:rPr lang="ko-KR" altLang="en-US" sz="1000" b="1" dirty="0" smtClean="0"/>
              <a:t>선택된 이미지들의</a:t>
            </a:r>
            <a:r>
              <a:rPr lang="en-US" altLang="ko-KR" sz="1000" b="1" dirty="0" smtClean="0"/>
              <a:t> TAG(LOG)</a:t>
            </a:r>
            <a:endParaRPr lang="ko-KR" altLang="en-US" sz="1000" b="1" dirty="0"/>
          </a:p>
        </p:txBody>
      </p:sp>
      <p:sp>
        <p:nvSpPr>
          <p:cNvPr id="50" name="설명선 1(테두리 및 강조선) 49"/>
          <p:cNvSpPr/>
          <p:nvPr/>
        </p:nvSpPr>
        <p:spPr>
          <a:xfrm rot="16200000">
            <a:off x="3888839" y="1706021"/>
            <a:ext cx="874192" cy="1857389"/>
          </a:xfrm>
          <a:prstGeom prst="accentBorderCallout1">
            <a:avLst>
              <a:gd name="adj1" fmla="val 25507"/>
              <a:gd name="adj2" fmla="val -8333"/>
              <a:gd name="adj3" fmla="val 55438"/>
              <a:gd name="adj4" fmla="val -100298"/>
            </a:avLst>
          </a:prstGeom>
          <a:solidFill>
            <a:srgbClr val="0070C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97238" y="2180686"/>
            <a:ext cx="19288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① 이미지 질의를 사용한 후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사용자가 검색된 이미지 중 특정 이미지들을 선택한 경우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저장된 사용 이미지 </a:t>
            </a:r>
            <a:r>
              <a:rPr lang="en-US" altLang="ko-KR" sz="1000" dirty="0" smtClean="0">
                <a:solidFill>
                  <a:schemeClr val="bg1"/>
                </a:solidFill>
              </a:rPr>
              <a:t>TAG </a:t>
            </a:r>
            <a:r>
              <a:rPr lang="ko-KR" altLang="en-US" sz="1000" dirty="0" smtClean="0">
                <a:solidFill>
                  <a:schemeClr val="bg1"/>
                </a:solidFill>
              </a:rPr>
              <a:t>정보를 자동학습 엔진에 전달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1" name="왼쪽으로 구부러진 화살표 50"/>
          <p:cNvSpPr/>
          <p:nvPr/>
        </p:nvSpPr>
        <p:spPr>
          <a:xfrm>
            <a:off x="1965628" y="3853068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오른쪽으로 구부러진 화살표 51"/>
          <p:cNvSpPr/>
          <p:nvPr/>
        </p:nvSpPr>
        <p:spPr>
          <a:xfrm flipV="1">
            <a:off x="1533580" y="3853068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순서도: 자기 디스크 52"/>
          <p:cNvSpPr/>
          <p:nvPr/>
        </p:nvSpPr>
        <p:spPr>
          <a:xfrm>
            <a:off x="325404" y="2067688"/>
            <a:ext cx="791840" cy="50405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Initial</a:t>
            </a: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 </a:t>
            </a:r>
            <a:endParaRPr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Data DB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(metadata)</a:t>
            </a:r>
          </a:p>
        </p:txBody>
      </p:sp>
      <p:cxnSp>
        <p:nvCxnSpPr>
          <p:cNvPr id="60" name="Shape 59"/>
          <p:cNvCxnSpPr>
            <a:stCxn id="43" idx="1"/>
            <a:endCxn id="53" idx="3"/>
          </p:cNvCxnSpPr>
          <p:nvPr/>
        </p:nvCxnSpPr>
        <p:spPr>
          <a:xfrm rot="10800000">
            <a:off x="721324" y="2571744"/>
            <a:ext cx="747088" cy="137055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0" y="3100328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질의 이미지</a:t>
            </a:r>
            <a:r>
              <a:rPr lang="en-US" altLang="ko-KR" sz="1000" b="1" dirty="0" smtClean="0"/>
              <a:t>+</a:t>
            </a:r>
            <a:r>
              <a:rPr lang="ko-KR" altLang="en-US" sz="1000" b="1" dirty="0" smtClean="0"/>
              <a:t>자동학습 결과 </a:t>
            </a:r>
            <a:r>
              <a:rPr lang="en-US" altLang="ko-KR" sz="1000" b="1" dirty="0" smtClean="0"/>
              <a:t>Data</a:t>
            </a:r>
            <a:endParaRPr lang="ko-KR" altLang="en-US" sz="1000" b="1" dirty="0"/>
          </a:p>
        </p:txBody>
      </p:sp>
      <p:sp>
        <p:nvSpPr>
          <p:cNvPr id="62" name="설명선 1(테두리 및 강조선) 61"/>
          <p:cNvSpPr/>
          <p:nvPr/>
        </p:nvSpPr>
        <p:spPr>
          <a:xfrm rot="16200000">
            <a:off x="2004197" y="1195637"/>
            <a:ext cx="500068" cy="1857389"/>
          </a:xfrm>
          <a:prstGeom prst="accentBorderCallout1">
            <a:avLst>
              <a:gd name="adj1" fmla="val 25507"/>
              <a:gd name="adj2" fmla="val -8333"/>
              <a:gd name="adj3" fmla="val -32994"/>
              <a:gd name="adj4" fmla="val -110503"/>
            </a:avLst>
          </a:prstGeom>
          <a:solidFill>
            <a:srgbClr val="0070C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325536" y="1857364"/>
            <a:ext cx="1928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② 자동학습 후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질의 이미지 및 자동학습 결과 </a:t>
            </a:r>
            <a:r>
              <a:rPr lang="en-US" altLang="ko-KR" sz="1000" dirty="0" smtClean="0">
                <a:solidFill>
                  <a:schemeClr val="bg1"/>
                </a:solidFill>
              </a:rPr>
              <a:t>Data</a:t>
            </a:r>
            <a:r>
              <a:rPr lang="ko-KR" altLang="en-US" sz="1000" dirty="0" smtClean="0">
                <a:solidFill>
                  <a:schemeClr val="bg1"/>
                </a:solidFill>
              </a:rPr>
              <a:t> 이용 </a:t>
            </a:r>
            <a:r>
              <a:rPr lang="en-US" altLang="ko-KR" sz="1000" dirty="0" smtClean="0">
                <a:solidFill>
                  <a:schemeClr val="bg1"/>
                </a:solidFill>
              </a:rPr>
              <a:t>Initial DB </a:t>
            </a:r>
            <a:r>
              <a:rPr lang="ko-KR" altLang="en-US" sz="1000" dirty="0" smtClean="0">
                <a:solidFill>
                  <a:schemeClr val="bg1"/>
                </a:solidFill>
              </a:rPr>
              <a:t>업데이트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81" y="4929198"/>
            <a:ext cx="671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FF"/>
                </a:solidFill>
              </a:rPr>
              <a:t>※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본 문서에서는 자동학습 엔진의 기능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중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, Bridge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와 연동되는 것만 정의하였음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r>
              <a:rPr lang="en-US" altLang="ko-KR" sz="1200" b="1" dirty="0" smtClean="0">
                <a:solidFill>
                  <a:srgbClr val="0000FF"/>
                </a:solidFill>
              </a:rPr>
              <a:t>※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자동학습 엔진의 기능 중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, Initial DB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를 자동으로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Update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하는 내용은 협의 후 재정리 예정임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자동학습 엔진 </a:t>
            </a:r>
            <a:r>
              <a:rPr lang="en-US" altLang="ko-KR" dirty="0" smtClean="0">
                <a:solidFill>
                  <a:srgbClr val="FFFF00"/>
                </a:solidFill>
              </a:rPr>
              <a:t>(2/3)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502" y="906274"/>
            <a:ext cx="94313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스마트 자산 관리 시스템을 적용한 관광 정보 검색 서비스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  <a:latin typeface="+mn-ea"/>
                <a:cs typeface="Times New Roman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784" y="980728"/>
            <a:ext cx="5832648" cy="31777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ko-KR" altLang="en-US" sz="1600" b="1" dirty="0" smtClean="0"/>
              <a:t> 자동학습 엔진 및 </a:t>
            </a:r>
            <a:r>
              <a:rPr lang="en-US" altLang="ko-KR" sz="1600" b="1" dirty="0" smtClean="0"/>
              <a:t>Bridge</a:t>
            </a:r>
            <a:r>
              <a:rPr lang="ko-KR" altLang="en-US" sz="1600" b="1" dirty="0" smtClean="0"/>
              <a:t>간 </a:t>
            </a:r>
            <a:r>
              <a:rPr lang="en-US" altLang="ko-KR" sz="1600" b="1" dirty="0" smtClean="0"/>
              <a:t>Work Flow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200" b="1" dirty="0" smtClean="0"/>
              <a:t>	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200" b="1" dirty="0" smtClean="0"/>
              <a:t>5. </a:t>
            </a:r>
            <a:r>
              <a:rPr lang="ko-KR" altLang="en-US" sz="1200" b="1" dirty="0" smtClean="0"/>
              <a:t>검색질의로 이미지가 사용된 경우만 해당</a:t>
            </a:r>
            <a:endParaRPr lang="en-US" altLang="ko-KR" sz="1200" b="1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Bridge: </a:t>
            </a:r>
            <a:r>
              <a:rPr lang="ko-KR" altLang="en-US" sz="1100" dirty="0" smtClean="0"/>
              <a:t>이미지 검색결과를 사용자에게 제시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특정 이미지 선택</a:t>
            </a:r>
            <a:endParaRPr lang="en-US" altLang="ko-KR" sz="1100" dirty="0" smtClean="0"/>
          </a:p>
          <a:p>
            <a:pPr marL="1082675" lvl="2" indent="-2857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dirty="0" smtClean="0"/>
              <a:t>Bridge </a:t>
            </a:r>
            <a:r>
              <a:rPr lang="ko-KR" altLang="en-US" sz="1100" dirty="0" smtClean="0"/>
              <a:t>및 검색엔진 연동을 통해 원본 이미지를 사용자에게 제시</a:t>
            </a:r>
            <a:endParaRPr lang="en-US" altLang="ko-KR" sz="1100" dirty="0" smtClean="0"/>
          </a:p>
          <a:p>
            <a:pPr marL="1082675" lvl="2" indent="-2857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dirty="0" smtClean="0"/>
              <a:t>Bridge</a:t>
            </a:r>
            <a:r>
              <a:rPr lang="ko-KR" altLang="en-US" sz="1100" dirty="0" smtClean="0"/>
              <a:t>는 해당 이미지의 </a:t>
            </a:r>
            <a:r>
              <a:rPr lang="en-US" altLang="ko-KR" sz="1100" dirty="0" smtClean="0"/>
              <a:t>TAG </a:t>
            </a:r>
            <a:r>
              <a:rPr lang="ko-KR" altLang="en-US" sz="1100" dirty="0" smtClean="0"/>
              <a:t>정보를 저장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자동학습 엔진</a:t>
            </a:r>
            <a:r>
              <a:rPr lang="en-US" altLang="ko-KR" sz="1100" b="1" dirty="0" smtClean="0"/>
              <a:t>: </a:t>
            </a:r>
            <a:r>
              <a:rPr lang="ko-KR" altLang="en-US" sz="1100" dirty="0" smtClean="0"/>
              <a:t>주기적으로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접속하여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저장된 질의 이미지 및 </a:t>
            </a:r>
            <a:r>
              <a:rPr lang="en-US" altLang="ko-KR" sz="1100" dirty="0" smtClean="0"/>
              <a:t>TAG </a:t>
            </a:r>
            <a:r>
              <a:rPr lang="ko-KR" altLang="en-US" sz="1100" dirty="0" smtClean="0"/>
              <a:t>정보</a:t>
            </a:r>
            <a:r>
              <a:rPr lang="en-US" altLang="ko-KR" sz="1100" dirty="0" smtClean="0"/>
              <a:t>(LOG </a:t>
            </a:r>
            <a:r>
              <a:rPr lang="ko-KR" altLang="en-US" sz="1100" dirty="0" smtClean="0"/>
              <a:t>정보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가져감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자동학습 엔진</a:t>
            </a:r>
            <a:r>
              <a:rPr lang="en-US" altLang="ko-KR" sz="1100" dirty="0" smtClean="0"/>
              <a:t>:  </a:t>
            </a:r>
            <a:r>
              <a:rPr lang="ko-KR" altLang="en-US" sz="1100" dirty="0" smtClean="0"/>
              <a:t>전달된 질의 이미지와 </a:t>
            </a:r>
            <a:r>
              <a:rPr lang="en-US" altLang="ko-KR" sz="1100" dirty="0" smtClean="0"/>
              <a:t>TAG </a:t>
            </a:r>
            <a:r>
              <a:rPr lang="ko-KR" altLang="en-US" sz="1100" dirty="0" smtClean="0"/>
              <a:t>정보를 이용하여 자동학습 수행</a:t>
            </a:r>
            <a:endParaRPr lang="en-US" altLang="ko-KR" sz="1100" dirty="0" smtClean="0"/>
          </a:p>
          <a:p>
            <a:pPr marL="625475" lvl="1" indent="-2857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 smtClean="0"/>
              <a:t>자동학습 엔진</a:t>
            </a:r>
            <a:r>
              <a:rPr lang="en-US" altLang="ko-KR" sz="1100" dirty="0" smtClean="0"/>
              <a:t>:  </a:t>
            </a:r>
            <a:r>
              <a:rPr lang="ko-KR" altLang="en-US" sz="1100" dirty="0" smtClean="0"/>
              <a:t>질의 이미지와 자동학습 결과 </a:t>
            </a:r>
            <a:r>
              <a:rPr lang="en-US" altLang="ko-KR" sz="1100" dirty="0" smtClean="0"/>
              <a:t>Data</a:t>
            </a:r>
            <a:r>
              <a:rPr lang="ko-KR" altLang="en-US" sz="1100" dirty="0" smtClean="0"/>
              <a:t>를 이용하여</a:t>
            </a:r>
            <a:r>
              <a:rPr lang="en-US" altLang="ko-KR" sz="1100" dirty="0" smtClean="0"/>
              <a:t> Initial DB </a:t>
            </a:r>
            <a:r>
              <a:rPr lang="ko-KR" altLang="en-US" sz="1100" dirty="0" smtClean="0"/>
              <a:t>업데이트 수행</a:t>
            </a:r>
            <a:endParaRPr lang="en-US" altLang="ko-KR" sz="11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856736" y="1124744"/>
            <a:ext cx="1080120" cy="1518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72760" y="836712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Bridge</a:t>
            </a:r>
            <a:r>
              <a:rPr lang="ko-KR" altLang="en-US" sz="1100" b="1" dirty="0" smtClean="0"/>
              <a:t> </a:t>
            </a:r>
            <a:endParaRPr lang="ko-KR" altLang="en-US" sz="1100" b="1" dirty="0"/>
          </a:p>
        </p:txBody>
      </p:sp>
      <p:sp>
        <p:nvSpPr>
          <p:cNvPr id="7" name="직사각형 6"/>
          <p:cNvSpPr/>
          <p:nvPr/>
        </p:nvSpPr>
        <p:spPr>
          <a:xfrm>
            <a:off x="6264448" y="1170330"/>
            <a:ext cx="1080120" cy="3615992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20432" y="90872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자동학습 엔진</a:t>
            </a:r>
            <a:endParaRPr lang="ko-KR" altLang="en-US" sz="1100" b="1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7344568" y="185736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44568" y="1713348"/>
            <a:ext cx="14401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질의 이미지 </a:t>
            </a:r>
            <a:r>
              <a:rPr lang="en-US" altLang="ko-KR" sz="900" b="1" dirty="0" smtClean="0"/>
              <a:t>+ TAG</a:t>
            </a:r>
            <a:endParaRPr lang="ko-KR" altLang="en-US" sz="900" b="1" dirty="0"/>
          </a:p>
        </p:txBody>
      </p:sp>
      <p:sp>
        <p:nvSpPr>
          <p:cNvPr id="21" name="왼쪽으로 구부러진 화살표 20"/>
          <p:cNvSpPr/>
          <p:nvPr/>
        </p:nvSpPr>
        <p:spPr>
          <a:xfrm>
            <a:off x="6840512" y="1628800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오른쪽으로 구부러진 화살표 21"/>
          <p:cNvSpPr/>
          <p:nvPr/>
        </p:nvSpPr>
        <p:spPr>
          <a:xfrm flipV="1">
            <a:off x="6408464" y="1746394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4568" y="3866381"/>
            <a:ext cx="14401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질의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이미지 </a:t>
            </a:r>
            <a:r>
              <a:rPr lang="en-US" altLang="ko-KR" sz="900" b="1" dirty="0" smtClean="0"/>
              <a:t>+ </a:t>
            </a:r>
            <a:r>
              <a:rPr lang="ko-KR" altLang="en-US" sz="900" b="1" dirty="0" smtClean="0"/>
              <a:t>자동학습 결과 </a:t>
            </a:r>
            <a:r>
              <a:rPr lang="en-US" altLang="ko-KR" sz="900" b="1" dirty="0" smtClean="0"/>
              <a:t>Data</a:t>
            </a:r>
            <a:endParaRPr lang="ko-KR" altLang="en-US" sz="9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7344568" y="4010397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8889414" y="3267884"/>
            <a:ext cx="1080120" cy="1518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112278" y="3000372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Initial DB</a:t>
            </a:r>
            <a:endParaRPr lang="ko-KR" alt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모서리가 둥근 직사각형 430"/>
          <p:cNvSpPr/>
          <p:nvPr/>
        </p:nvSpPr>
        <p:spPr>
          <a:xfrm>
            <a:off x="1943968" y="4797152"/>
            <a:ext cx="7560840" cy="1008112"/>
          </a:xfrm>
          <a:prstGeom prst="roundRect">
            <a:avLst>
              <a:gd name="adj" fmla="val 295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0" name="모서리가 둥근 직사각형 429"/>
          <p:cNvSpPr/>
          <p:nvPr/>
        </p:nvSpPr>
        <p:spPr>
          <a:xfrm>
            <a:off x="1943968" y="3645024"/>
            <a:ext cx="7560840" cy="1080120"/>
          </a:xfrm>
          <a:prstGeom prst="roundRect">
            <a:avLst>
              <a:gd name="adj" fmla="val 295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9" name="모서리가 둥근 직사각형 428"/>
          <p:cNvSpPr/>
          <p:nvPr/>
        </p:nvSpPr>
        <p:spPr>
          <a:xfrm>
            <a:off x="1943968" y="2636912"/>
            <a:ext cx="7560840" cy="936104"/>
          </a:xfrm>
          <a:prstGeom prst="roundRect">
            <a:avLst>
              <a:gd name="adj" fmla="val 295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9" name="모서리가 둥근 직사각형 368"/>
          <p:cNvSpPr/>
          <p:nvPr/>
        </p:nvSpPr>
        <p:spPr>
          <a:xfrm>
            <a:off x="8136408" y="5781856"/>
            <a:ext cx="1224384" cy="936104"/>
          </a:xfrm>
          <a:prstGeom prst="roundRect">
            <a:avLst>
              <a:gd name="adj" fmla="val 295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6" name="모서리가 둥근 직사각형 325"/>
          <p:cNvSpPr/>
          <p:nvPr/>
        </p:nvSpPr>
        <p:spPr>
          <a:xfrm>
            <a:off x="8136408" y="2708920"/>
            <a:ext cx="1224384" cy="3000928"/>
          </a:xfrm>
          <a:prstGeom prst="roundRect">
            <a:avLst>
              <a:gd name="adj" fmla="val 295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모서리가 둥근 직사각형 301"/>
          <p:cNvSpPr/>
          <p:nvPr/>
        </p:nvSpPr>
        <p:spPr>
          <a:xfrm>
            <a:off x="3599904" y="2708920"/>
            <a:ext cx="1224384" cy="3024336"/>
          </a:xfrm>
          <a:prstGeom prst="roundRect">
            <a:avLst>
              <a:gd name="adj" fmla="val 295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모서리가 둥근 직사각형 277"/>
          <p:cNvSpPr/>
          <p:nvPr/>
        </p:nvSpPr>
        <p:spPr>
          <a:xfrm>
            <a:off x="2087488" y="2708920"/>
            <a:ext cx="1224384" cy="3024336"/>
          </a:xfrm>
          <a:prstGeom prst="roundRect">
            <a:avLst>
              <a:gd name="adj" fmla="val 295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575072" y="1098844"/>
            <a:ext cx="2736552" cy="1296144"/>
          </a:xfrm>
          <a:prstGeom prst="roundRect">
            <a:avLst>
              <a:gd name="adj" fmla="val 295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3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전체</a:t>
            </a:r>
            <a:r>
              <a:rPr lang="en-US" altLang="ko-KR" dirty="0" smtClean="0">
                <a:solidFill>
                  <a:srgbClr val="FFFF00"/>
                </a:solidFill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</a:rPr>
              <a:t>시스템 구조도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719336" y="1193552"/>
            <a:ext cx="1100152" cy="4093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콘텐츠 </a:t>
            </a: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crawler</a:t>
            </a: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719336" y="1841624"/>
            <a:ext cx="1100152" cy="4093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데이터 </a:t>
            </a:r>
            <a:endParaRPr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Access I/F</a:t>
            </a:r>
          </a:p>
        </p:txBody>
      </p:sp>
      <p:sp>
        <p:nvSpPr>
          <p:cNvPr id="87" name="순서도: 자기 디스크 86"/>
          <p:cNvSpPr/>
          <p:nvPr/>
        </p:nvSpPr>
        <p:spPr>
          <a:xfrm>
            <a:off x="2231752" y="2861562"/>
            <a:ext cx="893873" cy="486000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CC66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SMAM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Image DB</a:t>
            </a:r>
            <a:r>
              <a:rPr kumimoji="1"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 </a:t>
            </a:r>
            <a:endParaRPr kumimoji="1"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(Reference SET*)</a:t>
            </a:r>
          </a:p>
        </p:txBody>
      </p:sp>
      <p:cxnSp>
        <p:nvCxnSpPr>
          <p:cNvPr id="90" name="Shape 89"/>
          <p:cNvCxnSpPr>
            <a:endCxn id="71" idx="0"/>
          </p:cNvCxnSpPr>
          <p:nvPr/>
        </p:nvCxnSpPr>
        <p:spPr>
          <a:xfrm>
            <a:off x="1079128" y="846462"/>
            <a:ext cx="190284" cy="34709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cxnSpLocks noChangeShapeType="1"/>
          </p:cNvCxnSpPr>
          <p:nvPr/>
        </p:nvCxnSpPr>
        <p:spPr bwMode="auto">
          <a:xfrm>
            <a:off x="2663552" y="1602900"/>
            <a:ext cx="0" cy="216024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99" name="Shape 144"/>
          <p:cNvCxnSpPr>
            <a:stCxn id="302" idx="2"/>
          </p:cNvCxnSpPr>
          <p:nvPr/>
        </p:nvCxnSpPr>
        <p:spPr>
          <a:xfrm rot="16200000" flipH="1">
            <a:off x="4637784" y="5307568"/>
            <a:ext cx="264624" cy="111600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15528" y="764704"/>
            <a:ext cx="863848" cy="2893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800" b="1" dirty="0" smtClean="0"/>
              <a:t>NIA </a:t>
            </a:r>
          </a:p>
          <a:p>
            <a:pPr algn="ctr">
              <a:lnSpc>
                <a:spcPct val="80000"/>
              </a:lnSpc>
            </a:pPr>
            <a:r>
              <a:rPr lang="ko-KR" altLang="en-US" sz="800" b="1" dirty="0" smtClean="0"/>
              <a:t>관광 콘텐츠</a:t>
            </a:r>
            <a:endParaRPr lang="ko-KR" altLang="en-US" sz="800" b="1" dirty="0"/>
          </a:p>
        </p:txBody>
      </p:sp>
      <p:sp>
        <p:nvSpPr>
          <p:cNvPr id="197" name="순서도: 자기 디스크 196"/>
          <p:cNvSpPr/>
          <p:nvPr/>
        </p:nvSpPr>
        <p:spPr>
          <a:xfrm>
            <a:off x="2303512" y="1841624"/>
            <a:ext cx="791840" cy="50405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Initial</a:t>
            </a: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 </a:t>
            </a:r>
            <a:endParaRPr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</a:endParaRPr>
          </a:p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Data DB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(metadata)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583432" y="882820"/>
            <a:ext cx="1728192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900" b="1" dirty="0" smtClean="0"/>
              <a:t>(</a:t>
            </a:r>
            <a:r>
              <a:rPr lang="ko-KR" altLang="en-US" sz="900" b="1" dirty="0" err="1" smtClean="0"/>
              <a:t>하둡</a:t>
            </a:r>
            <a:r>
              <a:rPr lang="ko-KR" altLang="en-US" sz="900" b="1" dirty="0" smtClean="0"/>
              <a:t> 기반</a:t>
            </a:r>
            <a:r>
              <a:rPr lang="en-US" altLang="ko-KR" sz="900" b="1" dirty="0" smtClean="0"/>
              <a:t>) </a:t>
            </a:r>
            <a:r>
              <a:rPr lang="ko-KR" altLang="en-US" sz="900" b="1" dirty="0" smtClean="0"/>
              <a:t>분산 처리 시스템</a:t>
            </a:r>
            <a:endParaRPr lang="ko-KR" altLang="en-US" sz="900" b="1" dirty="0"/>
          </a:p>
        </p:txBody>
      </p:sp>
      <p:cxnSp>
        <p:nvCxnSpPr>
          <p:cNvPr id="149" name="직선 화살표 연결선 148"/>
          <p:cNvCxnSpPr>
            <a:cxnSpLocks noChangeShapeType="1"/>
          </p:cNvCxnSpPr>
          <p:nvPr/>
        </p:nvCxnSpPr>
        <p:spPr bwMode="auto">
          <a:xfrm>
            <a:off x="1799456" y="2057648"/>
            <a:ext cx="504056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61" name="직사각형 160"/>
          <p:cNvSpPr/>
          <p:nvPr/>
        </p:nvSpPr>
        <p:spPr bwMode="auto">
          <a:xfrm>
            <a:off x="2087488" y="1193552"/>
            <a:ext cx="1100152" cy="4093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기본 메타데이터</a:t>
            </a: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 </a:t>
            </a: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생성</a:t>
            </a:r>
            <a:endParaRPr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68" name="직선 화살표 연결선 167"/>
          <p:cNvCxnSpPr>
            <a:cxnSpLocks noChangeShapeType="1"/>
            <a:stCxn id="71" idx="3"/>
            <a:endCxn id="161" idx="1"/>
          </p:cNvCxnSpPr>
          <p:nvPr/>
        </p:nvCxnSpPr>
        <p:spPr bwMode="auto">
          <a:xfrm>
            <a:off x="1819488" y="1398226"/>
            <a:ext cx="26800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220" name="직사각형 219"/>
          <p:cNvSpPr/>
          <p:nvPr/>
        </p:nvSpPr>
        <p:spPr bwMode="auto">
          <a:xfrm>
            <a:off x="5357873" y="2924944"/>
            <a:ext cx="1296144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feature </a:t>
            </a: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Matching Engine (color, edge, interest point)</a:t>
            </a:r>
          </a:p>
        </p:txBody>
      </p:sp>
      <p:sp>
        <p:nvSpPr>
          <p:cNvPr id="221" name="직사각형 220"/>
          <p:cNvSpPr/>
          <p:nvPr/>
        </p:nvSpPr>
        <p:spPr bwMode="auto">
          <a:xfrm>
            <a:off x="3773697" y="2924944"/>
            <a:ext cx="86409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Text Search 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Engine 1</a:t>
            </a:r>
          </a:p>
        </p:txBody>
      </p:sp>
      <p:sp>
        <p:nvSpPr>
          <p:cNvPr id="222" name="직사각형 221"/>
          <p:cNvSpPr/>
          <p:nvPr/>
        </p:nvSpPr>
        <p:spPr bwMode="auto">
          <a:xfrm>
            <a:off x="7086065" y="2924944"/>
            <a:ext cx="86409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Feature 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Extractor</a:t>
            </a:r>
          </a:p>
        </p:txBody>
      </p:sp>
      <p:sp>
        <p:nvSpPr>
          <p:cNvPr id="224" name="순서도: 자기 디스크 223"/>
          <p:cNvSpPr/>
          <p:nvPr/>
        </p:nvSpPr>
        <p:spPr>
          <a:xfrm>
            <a:off x="5573897" y="2276872"/>
            <a:ext cx="864096" cy="341984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3333FF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Reference SET*</a:t>
            </a:r>
            <a:r>
              <a:rPr kumimoji="1"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 </a:t>
            </a:r>
            <a:endParaRPr kumimoji="1"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</a:endParaRPr>
          </a:p>
        </p:txBody>
      </p:sp>
      <p:cxnSp>
        <p:nvCxnSpPr>
          <p:cNvPr id="225" name="직선 화살표 연결선 224"/>
          <p:cNvCxnSpPr>
            <a:cxnSpLocks noChangeShapeType="1"/>
            <a:stCxn id="224" idx="3"/>
            <a:endCxn id="220" idx="0"/>
          </p:cNvCxnSpPr>
          <p:nvPr/>
        </p:nvCxnSpPr>
        <p:spPr bwMode="auto">
          <a:xfrm>
            <a:off x="6005945" y="2618856"/>
            <a:ext cx="0" cy="3060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28" name="직선 화살표 연결선 227"/>
          <p:cNvCxnSpPr>
            <a:cxnSpLocks noChangeShapeType="1"/>
            <a:stCxn id="222" idx="1"/>
            <a:endCxn id="220" idx="3"/>
          </p:cNvCxnSpPr>
          <p:nvPr/>
        </p:nvCxnSpPr>
        <p:spPr bwMode="auto">
          <a:xfrm flipH="1">
            <a:off x="6654017" y="3104964"/>
            <a:ext cx="43204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233" name="직선 화살표 연결선 232"/>
          <p:cNvCxnSpPr>
            <a:cxnSpLocks noChangeShapeType="1"/>
            <a:stCxn id="87" idx="4"/>
            <a:endCxn id="221" idx="1"/>
          </p:cNvCxnSpPr>
          <p:nvPr/>
        </p:nvCxnSpPr>
        <p:spPr bwMode="auto">
          <a:xfrm>
            <a:off x="3125625" y="3104562"/>
            <a:ext cx="648072" cy="40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36" name="직선 화살표 연결선 235"/>
          <p:cNvCxnSpPr>
            <a:cxnSpLocks noChangeShapeType="1"/>
            <a:stCxn id="220" idx="1"/>
            <a:endCxn id="221" idx="3"/>
          </p:cNvCxnSpPr>
          <p:nvPr/>
        </p:nvCxnSpPr>
        <p:spPr bwMode="auto">
          <a:xfrm flipH="1">
            <a:off x="4637793" y="3104964"/>
            <a:ext cx="72008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265" name="직사각형 264"/>
          <p:cNvSpPr/>
          <p:nvPr/>
        </p:nvSpPr>
        <p:spPr bwMode="auto">
          <a:xfrm>
            <a:off x="8310201" y="2924944"/>
            <a:ext cx="86409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Query Input 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(image)</a:t>
            </a:r>
          </a:p>
        </p:txBody>
      </p:sp>
      <p:cxnSp>
        <p:nvCxnSpPr>
          <p:cNvPr id="266" name="직선 화살표 연결선 265"/>
          <p:cNvCxnSpPr>
            <a:cxnSpLocks noChangeShapeType="1"/>
            <a:stCxn id="265" idx="1"/>
            <a:endCxn id="222" idx="3"/>
          </p:cNvCxnSpPr>
          <p:nvPr/>
        </p:nvCxnSpPr>
        <p:spPr bwMode="auto">
          <a:xfrm flipH="1">
            <a:off x="7950161" y="3104964"/>
            <a:ext cx="36004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85" name="순서도: 자기 디스크 84"/>
          <p:cNvSpPr/>
          <p:nvPr/>
        </p:nvSpPr>
        <p:spPr>
          <a:xfrm>
            <a:off x="2201975" y="5157192"/>
            <a:ext cx="893873" cy="48440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CC66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SMAM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Video DB</a:t>
            </a:r>
          </a:p>
        </p:txBody>
      </p:sp>
      <p:sp>
        <p:nvSpPr>
          <p:cNvPr id="86" name="순서도: 자기 디스크 85"/>
          <p:cNvSpPr/>
          <p:nvPr/>
        </p:nvSpPr>
        <p:spPr>
          <a:xfrm>
            <a:off x="2194248" y="4139650"/>
            <a:ext cx="893873" cy="484408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CC66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SMAM</a:t>
            </a:r>
          </a:p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Text DB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4565785" y="2708920"/>
            <a:ext cx="86409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900" b="1" dirty="0" smtClean="0"/>
              <a:t>키워드</a:t>
            </a:r>
            <a:r>
              <a:rPr lang="en-US" altLang="ko-KR" sz="900" b="1" dirty="0" smtClean="0"/>
              <a:t> </a:t>
            </a:r>
          </a:p>
          <a:p>
            <a:pPr algn="ctr">
              <a:lnSpc>
                <a:spcPct val="80000"/>
              </a:lnSpc>
            </a:pPr>
            <a:r>
              <a:rPr lang="en-US" altLang="ko-KR" sz="900" b="1" dirty="0" smtClean="0"/>
              <a:t>(</a:t>
            </a:r>
            <a:r>
              <a:rPr lang="ko-KR" altLang="en-US" sz="900" b="1" dirty="0" err="1" smtClean="0"/>
              <a:t>태깅</a:t>
            </a:r>
            <a:r>
              <a:rPr lang="ko-KR" altLang="en-US" sz="900" b="1" dirty="0" smtClean="0"/>
              <a:t> 정보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287" name="직사각형 286"/>
          <p:cNvSpPr/>
          <p:nvPr/>
        </p:nvSpPr>
        <p:spPr bwMode="auto">
          <a:xfrm>
            <a:off x="5328096" y="4203032"/>
            <a:ext cx="1296144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b="1" dirty="0" err="1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검색문</a:t>
            </a: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질의</a:t>
            </a: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) </a:t>
            </a: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재생성 </a:t>
            </a:r>
            <a:endParaRPr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88" name="직사각형 287"/>
          <p:cNvSpPr/>
          <p:nvPr/>
        </p:nvSpPr>
        <p:spPr bwMode="auto">
          <a:xfrm>
            <a:off x="3743920" y="4203032"/>
            <a:ext cx="86409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Text Search 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Engine 2</a:t>
            </a:r>
          </a:p>
        </p:txBody>
      </p:sp>
      <p:sp>
        <p:nvSpPr>
          <p:cNvPr id="289" name="직사각형 288"/>
          <p:cNvSpPr/>
          <p:nvPr/>
        </p:nvSpPr>
        <p:spPr bwMode="auto">
          <a:xfrm>
            <a:off x="7056288" y="4203032"/>
            <a:ext cx="86409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질의</a:t>
            </a: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의미 분석</a:t>
            </a:r>
            <a:endParaRPr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90" name="직선 화살표 연결선 289"/>
          <p:cNvCxnSpPr>
            <a:cxnSpLocks noChangeShapeType="1"/>
            <a:stCxn id="289" idx="1"/>
            <a:endCxn id="287" idx="3"/>
          </p:cNvCxnSpPr>
          <p:nvPr/>
        </p:nvCxnSpPr>
        <p:spPr bwMode="auto">
          <a:xfrm flipH="1">
            <a:off x="6624240" y="4383052"/>
            <a:ext cx="43204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291" name="직선 화살표 연결선 290"/>
          <p:cNvCxnSpPr>
            <a:cxnSpLocks noChangeShapeType="1"/>
            <a:stCxn id="86" idx="4"/>
            <a:endCxn id="288" idx="1"/>
          </p:cNvCxnSpPr>
          <p:nvPr/>
        </p:nvCxnSpPr>
        <p:spPr bwMode="auto">
          <a:xfrm>
            <a:off x="3088121" y="4381854"/>
            <a:ext cx="655799" cy="119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92" name="직선 화살표 연결선 291"/>
          <p:cNvCxnSpPr>
            <a:cxnSpLocks noChangeShapeType="1"/>
            <a:stCxn id="287" idx="1"/>
            <a:endCxn id="288" idx="3"/>
          </p:cNvCxnSpPr>
          <p:nvPr/>
        </p:nvCxnSpPr>
        <p:spPr bwMode="auto">
          <a:xfrm flipH="1">
            <a:off x="4608016" y="4383052"/>
            <a:ext cx="72008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294" name="직선 화살표 연결선 293"/>
          <p:cNvCxnSpPr>
            <a:cxnSpLocks noChangeShapeType="1"/>
            <a:stCxn id="293" idx="1"/>
            <a:endCxn id="289" idx="3"/>
          </p:cNvCxnSpPr>
          <p:nvPr/>
        </p:nvCxnSpPr>
        <p:spPr bwMode="auto">
          <a:xfrm rot="10800000">
            <a:off x="7920384" y="4383052"/>
            <a:ext cx="399236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296" name="순서도: 자기 디스크 295"/>
          <p:cNvSpPr/>
          <p:nvPr/>
        </p:nvSpPr>
        <p:spPr>
          <a:xfrm>
            <a:off x="7086065" y="3667724"/>
            <a:ext cx="864096" cy="34198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</a:rPr>
              <a:t>Knowledge Base</a:t>
            </a:r>
          </a:p>
        </p:txBody>
      </p:sp>
      <p:cxnSp>
        <p:nvCxnSpPr>
          <p:cNvPr id="297" name="직선 화살표 연결선 296"/>
          <p:cNvCxnSpPr>
            <a:cxnSpLocks noChangeShapeType="1"/>
            <a:stCxn id="296" idx="3"/>
          </p:cNvCxnSpPr>
          <p:nvPr/>
        </p:nvCxnSpPr>
        <p:spPr bwMode="auto">
          <a:xfrm>
            <a:off x="7518113" y="4009708"/>
            <a:ext cx="0" cy="2160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98" name="Shape 144"/>
          <p:cNvCxnSpPr/>
          <p:nvPr/>
        </p:nvCxnSpPr>
        <p:spPr>
          <a:xfrm>
            <a:off x="4968874" y="3143248"/>
            <a:ext cx="3786214" cy="357190"/>
          </a:xfrm>
          <a:prstGeom prst="bentConnector3">
            <a:avLst>
              <a:gd name="adj1" fmla="val -91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4536008" y="4131024"/>
            <a:ext cx="864096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900" b="1" dirty="0" smtClean="0"/>
              <a:t>키워드</a:t>
            </a:r>
            <a:r>
              <a:rPr lang="en-US" altLang="ko-KR" sz="900" b="1" dirty="0" smtClean="0"/>
              <a:t> </a:t>
            </a:r>
          </a:p>
        </p:txBody>
      </p:sp>
      <p:sp>
        <p:nvSpPr>
          <p:cNvPr id="346" name="직사각형 345"/>
          <p:cNvSpPr/>
          <p:nvPr/>
        </p:nvSpPr>
        <p:spPr bwMode="auto">
          <a:xfrm>
            <a:off x="3743920" y="5251900"/>
            <a:ext cx="86409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Video DNA Search Engine</a:t>
            </a:r>
          </a:p>
        </p:txBody>
      </p:sp>
      <p:sp>
        <p:nvSpPr>
          <p:cNvPr id="347" name="직사각형 346"/>
          <p:cNvSpPr/>
          <p:nvPr/>
        </p:nvSpPr>
        <p:spPr bwMode="auto">
          <a:xfrm>
            <a:off x="7056288" y="5251900"/>
            <a:ext cx="86409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Video DNA 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Extractor</a:t>
            </a:r>
          </a:p>
        </p:txBody>
      </p:sp>
      <p:cxnSp>
        <p:nvCxnSpPr>
          <p:cNvPr id="349" name="직선 화살표 연결선 348"/>
          <p:cNvCxnSpPr>
            <a:cxnSpLocks noChangeShapeType="1"/>
            <a:endCxn id="346" idx="1"/>
          </p:cNvCxnSpPr>
          <p:nvPr/>
        </p:nvCxnSpPr>
        <p:spPr bwMode="auto">
          <a:xfrm>
            <a:off x="3088121" y="5430722"/>
            <a:ext cx="655799" cy="119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50" name="직선 화살표 연결선 349"/>
          <p:cNvCxnSpPr>
            <a:cxnSpLocks noChangeShapeType="1"/>
            <a:stCxn id="347" idx="1"/>
            <a:endCxn id="346" idx="3"/>
          </p:cNvCxnSpPr>
          <p:nvPr/>
        </p:nvCxnSpPr>
        <p:spPr bwMode="auto">
          <a:xfrm flipH="1">
            <a:off x="4608016" y="5431920"/>
            <a:ext cx="2448272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351" name="직사각형 350"/>
          <p:cNvSpPr/>
          <p:nvPr/>
        </p:nvSpPr>
        <p:spPr bwMode="auto">
          <a:xfrm>
            <a:off x="8319620" y="5251900"/>
            <a:ext cx="86409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Query Input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(video)</a:t>
            </a:r>
          </a:p>
        </p:txBody>
      </p:sp>
      <p:cxnSp>
        <p:nvCxnSpPr>
          <p:cNvPr id="352" name="직선 화살표 연결선 351"/>
          <p:cNvCxnSpPr>
            <a:cxnSpLocks noChangeShapeType="1"/>
            <a:stCxn id="351" idx="1"/>
            <a:endCxn id="347" idx="3"/>
          </p:cNvCxnSpPr>
          <p:nvPr/>
        </p:nvCxnSpPr>
        <p:spPr bwMode="auto">
          <a:xfrm rot="10800000">
            <a:off x="7920384" y="5431920"/>
            <a:ext cx="399236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353" name="TextBox 352"/>
          <p:cNvSpPr txBox="1"/>
          <p:nvPr/>
        </p:nvSpPr>
        <p:spPr>
          <a:xfrm>
            <a:off x="4536008" y="5179892"/>
            <a:ext cx="864096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900" b="1" dirty="0" smtClean="0"/>
              <a:t>키워드</a:t>
            </a:r>
            <a:r>
              <a:rPr lang="en-US" altLang="ko-KR" sz="900" b="1" dirty="0" smtClean="0"/>
              <a:t> </a:t>
            </a:r>
          </a:p>
        </p:txBody>
      </p:sp>
      <p:sp>
        <p:nvSpPr>
          <p:cNvPr id="359" name="직사각형 358"/>
          <p:cNvSpPr/>
          <p:nvPr/>
        </p:nvSpPr>
        <p:spPr bwMode="auto">
          <a:xfrm>
            <a:off x="5328096" y="5877272"/>
            <a:ext cx="1296144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검색</a:t>
            </a: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결과 </a:t>
            </a: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Mash-up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3239864" y="5971980"/>
            <a:ext cx="208823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900" b="1" dirty="0" smtClean="0"/>
              <a:t>Image, video, Text + </a:t>
            </a:r>
            <a:r>
              <a:rPr lang="ko-KR" altLang="en-US" sz="900" b="1" dirty="0" smtClean="0"/>
              <a:t>메타데이터</a:t>
            </a:r>
            <a:r>
              <a:rPr lang="en-US" altLang="ko-KR" sz="900" b="1" dirty="0" smtClean="0"/>
              <a:t> +</a:t>
            </a:r>
          </a:p>
          <a:p>
            <a:pPr algn="ctr">
              <a:lnSpc>
                <a:spcPct val="80000"/>
              </a:lnSpc>
            </a:pPr>
            <a:r>
              <a:rPr lang="en-US" altLang="ko-KR" sz="900" b="1" dirty="0" smtClean="0"/>
              <a:t>Scoring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Info.</a:t>
            </a:r>
          </a:p>
        </p:txBody>
      </p:sp>
      <p:cxnSp>
        <p:nvCxnSpPr>
          <p:cNvPr id="362" name="직선 화살표 연결선 361"/>
          <p:cNvCxnSpPr>
            <a:cxnSpLocks noChangeShapeType="1"/>
            <a:endCxn id="374" idx="1"/>
          </p:cNvCxnSpPr>
          <p:nvPr/>
        </p:nvCxnSpPr>
        <p:spPr bwMode="auto">
          <a:xfrm>
            <a:off x="6624240" y="5997880"/>
            <a:ext cx="1656184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374" name="직사각형 373"/>
          <p:cNvSpPr/>
          <p:nvPr/>
        </p:nvSpPr>
        <p:spPr bwMode="auto">
          <a:xfrm>
            <a:off x="8280424" y="5853864"/>
            <a:ext cx="864096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Scalable 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Presentation</a:t>
            </a:r>
          </a:p>
        </p:txBody>
      </p:sp>
      <p:sp>
        <p:nvSpPr>
          <p:cNvPr id="375" name="직사각형 374"/>
          <p:cNvSpPr/>
          <p:nvPr/>
        </p:nvSpPr>
        <p:spPr bwMode="auto">
          <a:xfrm>
            <a:off x="8280424" y="6357920"/>
            <a:ext cx="864096" cy="2880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User Feedback </a:t>
            </a:r>
          </a:p>
        </p:txBody>
      </p:sp>
      <p:cxnSp>
        <p:nvCxnSpPr>
          <p:cNvPr id="376" name="Shape 144"/>
          <p:cNvCxnSpPr>
            <a:stCxn id="375" idx="1"/>
            <a:endCxn id="359" idx="2"/>
          </p:cNvCxnSpPr>
          <p:nvPr/>
        </p:nvCxnSpPr>
        <p:spPr>
          <a:xfrm rot="10800000">
            <a:off x="6300424" y="6237312"/>
            <a:ext cx="1980000" cy="26462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/>
          <p:cNvSpPr txBox="1"/>
          <p:nvPr/>
        </p:nvSpPr>
        <p:spPr>
          <a:xfrm>
            <a:off x="6624240" y="5997880"/>
            <a:ext cx="1512168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900" b="1" dirty="0" err="1" smtClean="0"/>
              <a:t>콘텐츠</a:t>
            </a:r>
            <a:r>
              <a:rPr lang="en-US" altLang="ko-KR" sz="900" b="1" dirty="0" smtClean="0"/>
              <a:t> + </a:t>
            </a:r>
            <a:r>
              <a:rPr lang="ko-KR" altLang="en-US" sz="900" b="1" dirty="0" smtClean="0"/>
              <a:t>메타데이터</a:t>
            </a:r>
            <a:endParaRPr lang="en-US" altLang="ko-KR" sz="900" b="1" dirty="0" smtClean="0"/>
          </a:p>
        </p:txBody>
      </p:sp>
      <p:sp>
        <p:nvSpPr>
          <p:cNvPr id="382" name="TextBox 381"/>
          <p:cNvSpPr txBox="1"/>
          <p:nvPr/>
        </p:nvSpPr>
        <p:spPr>
          <a:xfrm>
            <a:off x="5904160" y="2613504"/>
            <a:ext cx="1368152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900" b="1" dirty="0" smtClean="0"/>
              <a:t>Low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level Feature</a:t>
            </a:r>
            <a:endParaRPr lang="ko-KR" altLang="en-US" sz="900" b="1" dirty="0"/>
          </a:p>
        </p:txBody>
      </p:sp>
      <p:sp>
        <p:nvSpPr>
          <p:cNvPr id="383" name="TextBox 382"/>
          <p:cNvSpPr txBox="1"/>
          <p:nvPr/>
        </p:nvSpPr>
        <p:spPr>
          <a:xfrm>
            <a:off x="5400104" y="3503001"/>
            <a:ext cx="1512168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900" b="1" dirty="0" smtClean="0"/>
              <a:t>키워드</a:t>
            </a:r>
            <a:r>
              <a:rPr lang="en-US" altLang="ko-KR" sz="900" b="1" dirty="0" smtClean="0"/>
              <a:t> </a:t>
            </a:r>
          </a:p>
        </p:txBody>
      </p:sp>
      <p:sp>
        <p:nvSpPr>
          <p:cNvPr id="385" name="모서리가 둥근 직사각형 384"/>
          <p:cNvSpPr/>
          <p:nvPr/>
        </p:nvSpPr>
        <p:spPr>
          <a:xfrm>
            <a:off x="575320" y="2708920"/>
            <a:ext cx="1224632" cy="1656184"/>
          </a:xfrm>
          <a:prstGeom prst="roundRect">
            <a:avLst>
              <a:gd name="adj" fmla="val 295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</a:t>
            </a:r>
            <a:endParaRPr lang="ko-KR" altLang="en-US" dirty="0"/>
          </a:p>
        </p:txBody>
      </p:sp>
      <p:cxnSp>
        <p:nvCxnSpPr>
          <p:cNvPr id="389" name="Shape 144"/>
          <p:cNvCxnSpPr>
            <a:stCxn id="278" idx="0"/>
            <a:endCxn id="72" idx="2"/>
          </p:cNvCxnSpPr>
          <p:nvPr/>
        </p:nvCxnSpPr>
        <p:spPr>
          <a:xfrm rot="16200000" flipV="1">
            <a:off x="1755572" y="1764812"/>
            <a:ext cx="457948" cy="1430268"/>
          </a:xfrm>
          <a:prstGeom prst="bentConnector3">
            <a:avLst>
              <a:gd name="adj1" fmla="val 28369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hape 144"/>
          <p:cNvCxnSpPr>
            <a:stCxn id="385" idx="2"/>
            <a:endCxn id="359" idx="2"/>
          </p:cNvCxnSpPr>
          <p:nvPr/>
        </p:nvCxnSpPr>
        <p:spPr>
          <a:xfrm rot="16200000" flipH="1">
            <a:off x="2645798" y="2906942"/>
            <a:ext cx="1872208" cy="4788532"/>
          </a:xfrm>
          <a:prstGeom prst="bentConnector3">
            <a:avLst>
              <a:gd name="adj1" fmla="val 11221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직사각형 410"/>
          <p:cNvSpPr/>
          <p:nvPr/>
        </p:nvSpPr>
        <p:spPr bwMode="auto">
          <a:xfrm>
            <a:off x="647824" y="2852936"/>
            <a:ext cx="1080120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표준 메타데이터 </a:t>
            </a:r>
            <a:endParaRPr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90000"/>
              </a:lnSpc>
              <a:defRPr/>
            </a:pPr>
            <a:r>
              <a:rPr lang="ko-KR" altLang="en-US" sz="900" b="1" dirty="0" err="1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온톨로지</a:t>
            </a:r>
            <a:endParaRPr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21" name="Shape 144"/>
          <p:cNvCxnSpPr/>
          <p:nvPr/>
        </p:nvCxnSpPr>
        <p:spPr>
          <a:xfrm rot="5400000" flipH="1" flipV="1">
            <a:off x="747646" y="2514230"/>
            <a:ext cx="601964" cy="815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직사각형 423"/>
          <p:cNvSpPr/>
          <p:nvPr/>
        </p:nvSpPr>
        <p:spPr bwMode="auto">
          <a:xfrm>
            <a:off x="647824" y="3356992"/>
            <a:ext cx="1080120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ko-KR" altLang="en-US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기계학습 알고리즘</a:t>
            </a:r>
            <a:endParaRPr lang="en-US" altLang="ko-KR" sz="900" b="1" dirty="0" smtClean="0">
              <a:solidFill>
                <a:schemeClr val="accent5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28" name="직사각형 427"/>
          <p:cNvSpPr/>
          <p:nvPr/>
        </p:nvSpPr>
        <p:spPr bwMode="auto">
          <a:xfrm>
            <a:off x="647824" y="3861048"/>
            <a:ext cx="1080120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Smart Media Asset 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Generation</a:t>
            </a:r>
          </a:p>
        </p:txBody>
      </p:sp>
      <p:sp>
        <p:nvSpPr>
          <p:cNvPr id="77" name="설명선 1(테두리 및 강조선) 76"/>
          <p:cNvSpPr/>
          <p:nvPr/>
        </p:nvSpPr>
        <p:spPr>
          <a:xfrm rot="16200000">
            <a:off x="8469337" y="1214421"/>
            <a:ext cx="285752" cy="1857389"/>
          </a:xfrm>
          <a:prstGeom prst="accentBorderCallout1">
            <a:avLst>
              <a:gd name="adj1" fmla="val 25507"/>
              <a:gd name="adj2" fmla="val -8333"/>
              <a:gd name="adj3" fmla="val 57717"/>
              <a:gd name="adj4" fmla="val -149443"/>
            </a:avLst>
          </a:prstGeom>
          <a:solidFill>
            <a:srgbClr val="0070C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397898" y="2000240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Bridge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75" name="직선 연결선 74"/>
          <p:cNvCxnSpPr>
            <a:stCxn id="265" idx="2"/>
            <a:endCxn id="351" idx="0"/>
          </p:cNvCxnSpPr>
          <p:nvPr/>
        </p:nvCxnSpPr>
        <p:spPr>
          <a:xfrm rot="16200000" flipH="1">
            <a:off x="7763500" y="4263732"/>
            <a:ext cx="1966916" cy="94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직사각형 292"/>
          <p:cNvSpPr/>
          <p:nvPr/>
        </p:nvSpPr>
        <p:spPr bwMode="auto">
          <a:xfrm>
            <a:off x="8319620" y="4203032"/>
            <a:ext cx="864096" cy="3600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EA6FE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 anchorCtr="0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Query Input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ko-KR" sz="900" b="1" dirty="0" smtClean="0">
                <a:solidFill>
                  <a:schemeClr val="accent5">
                    <a:lumMod val="25000"/>
                  </a:schemeClr>
                </a:solidFill>
                <a:latin typeface="+mn-ea"/>
                <a:ea typeface="+mn-ea"/>
              </a:rPr>
              <a:t>(Text)</a:t>
            </a:r>
          </a:p>
        </p:txBody>
      </p:sp>
      <p:cxnSp>
        <p:nvCxnSpPr>
          <p:cNvPr id="82" name="Shape 144"/>
          <p:cNvCxnSpPr/>
          <p:nvPr/>
        </p:nvCxnSpPr>
        <p:spPr>
          <a:xfrm>
            <a:off x="4968874" y="4429132"/>
            <a:ext cx="3786214" cy="357190"/>
          </a:xfrm>
          <a:prstGeom prst="bentConnector3">
            <a:avLst>
              <a:gd name="adj1" fmla="val -91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97502" y="4786322"/>
            <a:ext cx="1512168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900" b="1" dirty="0" smtClean="0"/>
              <a:t>키워드</a:t>
            </a:r>
            <a:r>
              <a:rPr lang="en-US" altLang="ko-KR" sz="900" b="1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6595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자동학습 엔진 </a:t>
            </a:r>
            <a:r>
              <a:rPr lang="en-US" altLang="ko-KR" dirty="0" smtClean="0">
                <a:solidFill>
                  <a:srgbClr val="FFFF00"/>
                </a:solidFill>
              </a:rPr>
              <a:t>(3/3)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784" y="980728"/>
            <a:ext cx="583264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자동학습 엔진 요구사항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자동학습 엔진 </a:t>
            </a:r>
            <a:r>
              <a:rPr lang="en-US" altLang="ko-KR" sz="1600" b="1" dirty="0" smtClean="0"/>
              <a:t>vs. Bridge)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68676" y="1684024"/>
            <a:ext cx="1785950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자동학습 엔진</a:t>
            </a:r>
            <a:endParaRPr lang="ko-KR" altLang="en-US" sz="1400" b="1" dirty="0"/>
          </a:p>
        </p:txBody>
      </p:sp>
      <p:cxnSp>
        <p:nvCxnSpPr>
          <p:cNvPr id="6" name="직선 화살표 연결선 5"/>
          <p:cNvCxnSpPr>
            <a:endCxn id="5" idx="1"/>
          </p:cNvCxnSpPr>
          <p:nvPr/>
        </p:nvCxnSpPr>
        <p:spPr>
          <a:xfrm>
            <a:off x="2754296" y="232696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54098" y="2483054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② 질의 이미지 및</a:t>
            </a:r>
            <a:endParaRPr lang="en-US" altLang="ko-KR" sz="1100" dirty="0" smtClean="0"/>
          </a:p>
          <a:p>
            <a:r>
              <a:rPr lang="en-US" altLang="ko-KR" sz="1100" dirty="0" smtClean="0"/>
              <a:t>   </a:t>
            </a:r>
            <a:r>
              <a:rPr lang="ko-KR" altLang="en-US" sz="1100" dirty="0" smtClean="0"/>
              <a:t> 공통 </a:t>
            </a:r>
            <a:r>
              <a:rPr lang="en-US" altLang="ko-KR" sz="1100" dirty="0" smtClean="0"/>
              <a:t>TAG </a:t>
            </a:r>
            <a:r>
              <a:rPr lang="ko-KR" altLang="en-US" sz="1100" dirty="0" smtClean="0"/>
              <a:t>입력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183320" y="2167258"/>
            <a:ext cx="2286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③ </a:t>
            </a:r>
            <a:r>
              <a:rPr lang="en-US" altLang="ko-KR" sz="1100" dirty="0" smtClean="0"/>
              <a:t>Initial DB </a:t>
            </a:r>
            <a:r>
              <a:rPr lang="ko-KR" altLang="en-US" sz="1100" dirty="0" smtClean="0"/>
              <a:t>업데이트</a:t>
            </a:r>
            <a:endParaRPr lang="ko-KR" altLang="en-US" sz="11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254626" y="232696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53966" y="3286124"/>
          <a:ext cx="96441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4643470"/>
                <a:gridCol w="2643206"/>
              </a:tblGrid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Function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참고 사항</a:t>
                      </a:r>
                      <a:endParaRPr lang="ko-KR" altLang="en-US" sz="12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① 질의 이미지 및 </a:t>
                      </a:r>
                      <a:r>
                        <a:rPr lang="en-US" altLang="ko-KR" sz="1100" b="1" dirty="0" smtClean="0"/>
                        <a:t>TAG </a:t>
                      </a:r>
                      <a:r>
                        <a:rPr lang="ko-KR" altLang="en-US" sz="1100" b="1" dirty="0" smtClean="0"/>
                        <a:t>요청</a:t>
                      </a:r>
                      <a:r>
                        <a:rPr lang="en-US" altLang="ko-KR" sz="1100" b="1" dirty="0" smtClean="0"/>
                        <a:t>(</a:t>
                      </a:r>
                      <a:r>
                        <a:rPr lang="ko-KR" altLang="en-US" sz="1100" b="1" dirty="0" smtClean="0"/>
                        <a:t>출력</a:t>
                      </a:r>
                      <a:r>
                        <a:rPr lang="en-US" altLang="ko-KR" sz="1100" b="1" dirty="0" smtClean="0"/>
                        <a:t>)</a:t>
                      </a:r>
                      <a:r>
                        <a:rPr lang="ko-KR" altLang="en-US" sz="1100" b="1" dirty="0" smtClean="0"/>
                        <a:t> </a:t>
                      </a:r>
                      <a:endParaRPr lang="en-US" altLang="ko-KR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" indent="-85725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Bridge</a:t>
                      </a:r>
                      <a:r>
                        <a:rPr lang="ko-KR" altLang="en-US" sz="1100" dirty="0" smtClean="0"/>
                        <a:t>로부터 질의 이미지 및 공통 </a:t>
                      </a:r>
                      <a:r>
                        <a:rPr lang="en-US" altLang="ko-KR" sz="1100" dirty="0" smtClean="0"/>
                        <a:t>TAG</a:t>
                      </a:r>
                      <a:r>
                        <a:rPr lang="ko-KR" altLang="en-US" sz="1100" dirty="0" smtClean="0"/>
                        <a:t>를 가져가기 위한 </a:t>
                      </a:r>
                      <a:r>
                        <a:rPr lang="en-US" altLang="ko-KR" sz="1100" dirty="0" smtClean="0"/>
                        <a:t>Request</a:t>
                      </a:r>
                      <a:r>
                        <a:rPr lang="ko-KR" altLang="en-US" sz="1100" dirty="0" smtClean="0"/>
                        <a:t>를 수행하는 기능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② 질의 이미지 및 </a:t>
                      </a:r>
                      <a:r>
                        <a:rPr lang="en-US" altLang="ko-KR" sz="1100" b="1" dirty="0" smtClean="0"/>
                        <a:t>TAG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smtClean="0"/>
                        <a:t>입력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 smtClean="0"/>
                        <a:t> Bridge</a:t>
                      </a:r>
                      <a:r>
                        <a:rPr lang="ko-KR" altLang="en-US" sz="1100" dirty="0" smtClean="0"/>
                        <a:t>로부터 질의 이미지 및 공통 </a:t>
                      </a:r>
                      <a:r>
                        <a:rPr lang="en-US" altLang="ko-KR" sz="1100" dirty="0" smtClean="0"/>
                        <a:t>TAG</a:t>
                      </a:r>
                      <a:r>
                        <a:rPr lang="ko-KR" altLang="en-US" sz="1100" dirty="0" smtClean="0"/>
                        <a:t>를 입력 받는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66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③ </a:t>
                      </a:r>
                      <a:r>
                        <a:rPr lang="en-US" altLang="ko-KR" sz="1100" b="1" dirty="0" smtClean="0"/>
                        <a:t>Initial DB </a:t>
                      </a:r>
                      <a:r>
                        <a:rPr lang="ko-KR" altLang="en-US" sz="1100" b="1" dirty="0" smtClean="0"/>
                        <a:t>업데이트</a:t>
                      </a:r>
                      <a:endParaRPr lang="en-US" altLang="ko-KR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ko-KR" altLang="en-US" sz="1100" b="0" dirty="0" smtClean="0"/>
                        <a:t>질의 이미지 및 공통 </a:t>
                      </a:r>
                      <a:r>
                        <a:rPr lang="en-US" altLang="ko-KR" sz="1100" b="0" dirty="0" smtClean="0"/>
                        <a:t>TAG</a:t>
                      </a:r>
                      <a:r>
                        <a:rPr lang="ko-KR" altLang="en-US" sz="1100" b="0" dirty="0" smtClean="0"/>
                        <a:t>를 이용하여 자동학습을 수행한 후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0" dirty="0" smtClean="0"/>
                        <a:t>질의 이미지 및 자동학습 결과 </a:t>
                      </a:r>
                      <a:r>
                        <a:rPr lang="en-US" altLang="ko-KR" sz="1100" b="0" dirty="0" smtClean="0"/>
                        <a:t>Data</a:t>
                      </a:r>
                      <a:r>
                        <a:rPr lang="ko-KR" altLang="en-US" sz="1100" b="0" dirty="0" smtClean="0"/>
                        <a:t>를 이용하여 </a:t>
                      </a:r>
                      <a:r>
                        <a:rPr lang="en-US" altLang="ko-KR" sz="1100" b="0" dirty="0" smtClean="0"/>
                        <a:t>Initial DB</a:t>
                      </a:r>
                      <a:r>
                        <a:rPr lang="ko-KR" altLang="en-US" sz="1100" b="0" dirty="0" smtClean="0"/>
                        <a:t>를 업데이트하는 기능</a:t>
                      </a:r>
                      <a:endParaRPr lang="en-US" altLang="ko-KR" sz="1100" b="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indent="-93663" latinLnBrk="1"/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54626" y="207167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To Initial DB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2569085" y="2071678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To Bridge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254098" y="2023859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① 질의 이미지 및</a:t>
            </a:r>
            <a:endParaRPr lang="en-US" altLang="ko-KR" sz="1100" dirty="0" smtClean="0"/>
          </a:p>
          <a:p>
            <a:r>
              <a:rPr lang="en-US" altLang="ko-KR" sz="1100" dirty="0" smtClean="0"/>
              <a:t>   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TAG </a:t>
            </a:r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731389" y="275559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46178" y="2500306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From Bridge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 개발 환경 및 통합 환경 일반사항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3502" y="906274"/>
            <a:ext cx="94313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스마트 자산 관리 시스템을 적용한 관광 정보 검색 서비스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  <a:latin typeface="+mn-ea"/>
                <a:cs typeface="Times New Roman" pitchFamily="18" charset="0"/>
              </a:rPr>
              <a:t>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87784" y="980728"/>
            <a:ext cx="9505056" cy="5601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b="1" dirty="0" smtClean="0"/>
              <a:t>&lt; </a:t>
            </a:r>
            <a:r>
              <a:rPr lang="ko-KR" altLang="en-US" sz="1200" b="1" dirty="0" smtClean="0"/>
              <a:t>개발 환경 </a:t>
            </a:r>
            <a:r>
              <a:rPr lang="en-US" altLang="ko-KR" sz="1200" b="1" dirty="0" smtClean="0"/>
              <a:t>&gt;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/>
              <a:t>- Initial DB: </a:t>
            </a:r>
            <a:r>
              <a:rPr lang="ko-KR" altLang="en-US" sz="1200" dirty="0" smtClean="0"/>
              <a:t>이미지 데이터의 물리적인 양이 부족한 것으로 판단되어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이에 대해 외부 이미지 정보를 </a:t>
            </a:r>
            <a:r>
              <a:rPr lang="en-US" altLang="ko-KR" sz="1200" dirty="0" smtClean="0"/>
              <a:t>crawling </a:t>
            </a:r>
            <a:r>
              <a:rPr lang="ko-KR" altLang="en-US" sz="1200" dirty="0" smtClean="0"/>
              <a:t>하여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보완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건국대</a:t>
            </a:r>
            <a:r>
              <a:rPr lang="en-US" altLang="ko-KR" sz="1200" dirty="0" smtClean="0"/>
              <a:t>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/>
              <a:t>- Initial DB: </a:t>
            </a:r>
            <a:r>
              <a:rPr lang="ko-KR" altLang="en-US" sz="1200" dirty="0" smtClean="0"/>
              <a:t>서강대의 </a:t>
            </a:r>
            <a:r>
              <a:rPr lang="en-US" altLang="ko-KR" sz="1200" dirty="0" smtClean="0"/>
              <a:t>Classifier</a:t>
            </a:r>
            <a:r>
              <a:rPr lang="ko-KR" altLang="en-US" sz="1200" dirty="0" smtClean="0"/>
              <a:t>는 대분류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중분류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소분류의 키워드를 기반으로 오토 </a:t>
            </a:r>
            <a:r>
              <a:rPr lang="ko-KR" altLang="en-US" sz="1200" dirty="0" err="1" smtClean="0"/>
              <a:t>태깅을</a:t>
            </a:r>
            <a:r>
              <a:rPr lang="ko-KR" altLang="en-US" sz="1200" dirty="0" smtClean="0"/>
              <a:t> 수행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각 검색 </a:t>
            </a:r>
            <a:r>
              <a:rPr lang="en-US" altLang="ko-KR" sz="1200" dirty="0" smtClean="0"/>
              <a:t>DB: Initial DB</a:t>
            </a:r>
            <a:r>
              <a:rPr lang="ko-KR" altLang="en-US" sz="1200" dirty="0" smtClean="0"/>
              <a:t>를 사용하여 구성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콘텐츠에 대한 </a:t>
            </a:r>
            <a:r>
              <a:rPr lang="en-US" altLang="ko-KR" sz="1200" dirty="0" smtClean="0"/>
              <a:t>Tagging</a:t>
            </a:r>
            <a:r>
              <a:rPr lang="ko-KR" altLang="en-US" sz="1200" dirty="0" smtClean="0"/>
              <a:t>을 수행할 때에는 대분류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중분류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소분류 정보를 </a:t>
            </a:r>
            <a:r>
              <a:rPr lang="en-US" altLang="ko-KR" sz="1200" dirty="0" smtClean="0"/>
              <a:t>Minimum Set</a:t>
            </a:r>
            <a:r>
              <a:rPr lang="ko-KR" altLang="en-US" sz="1200" dirty="0" smtClean="0"/>
              <a:t>으로 반드시 포함하여야 함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각 검색 </a:t>
            </a:r>
            <a:r>
              <a:rPr lang="en-US" altLang="ko-KR" sz="1200" dirty="0" smtClean="0"/>
              <a:t>DB: TAG</a:t>
            </a:r>
            <a:r>
              <a:rPr lang="ko-KR" altLang="en-US" sz="1200" dirty="0" smtClean="0"/>
              <a:t>에는 대분류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중분류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소분류의</a:t>
            </a:r>
            <a:r>
              <a:rPr lang="en-US" altLang="ko-KR" sz="1200" dirty="0" smtClean="0"/>
              <a:t> Minimum Set</a:t>
            </a:r>
            <a:r>
              <a:rPr lang="ko-KR" altLang="en-US" sz="1200" dirty="0" smtClean="0"/>
              <a:t>에 더하여 개요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제목 등에서 얻을 수 있는 정보를 추가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각 검색 엔진은 원본 콘텐츠를 </a:t>
            </a:r>
            <a:r>
              <a:rPr lang="en-US" altLang="ko-KR" sz="1200" dirty="0" smtClean="0"/>
              <a:t>Return</a:t>
            </a:r>
            <a:r>
              <a:rPr lang="ko-KR" altLang="en-US" sz="1200" dirty="0" smtClean="0"/>
              <a:t>할 수 있는 기능 제공</a:t>
            </a:r>
            <a:r>
              <a:rPr lang="en-US" altLang="ko-KR" sz="1200" dirty="0" smtClean="0"/>
              <a:t>(URL </a:t>
            </a:r>
            <a:r>
              <a:rPr lang="ko-KR" altLang="en-US" sz="1200" dirty="0" smtClean="0"/>
              <a:t>기반 콘텐츠 제공 기능</a:t>
            </a:r>
            <a:r>
              <a:rPr lang="en-US" altLang="ko-KR" sz="1200" dirty="0" smtClean="0"/>
              <a:t>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b="1" dirty="0" smtClean="0"/>
              <a:t>&lt; </a:t>
            </a:r>
            <a:r>
              <a:rPr lang="ko-KR" altLang="en-US" sz="1200" b="1" dirty="0" smtClean="0"/>
              <a:t>개발 조건 </a:t>
            </a:r>
            <a:r>
              <a:rPr lang="en-US" altLang="ko-KR" sz="1200" b="1" dirty="0" smtClean="0"/>
              <a:t>&gt;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/>
              <a:t>- Image </a:t>
            </a:r>
            <a:r>
              <a:rPr lang="ko-KR" altLang="en-US" sz="1200" dirty="0" smtClean="0"/>
              <a:t>검색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엔진은 유사 이미지 검색만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지원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텍스트 기반 관광 콘텐츠 검색 엔진은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위치정보 의미해석 검색</a:t>
            </a:r>
            <a:r>
              <a:rPr lang="en-US" altLang="ko-KR" sz="1200" dirty="0" smtClean="0"/>
              <a:t>,  </a:t>
            </a:r>
            <a:r>
              <a:rPr lang="ko-KR" altLang="en-US" sz="1200" dirty="0" smtClean="0"/>
              <a:t>시간정보기반 의미해석 검색</a:t>
            </a:r>
            <a:r>
              <a:rPr lang="en-US" altLang="ko-KR" sz="1200" dirty="0" smtClean="0"/>
              <a:t>,  </a:t>
            </a:r>
            <a:r>
              <a:rPr lang="ko-KR" altLang="en-US" sz="1200" dirty="0" smtClean="0"/>
              <a:t>특색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제약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정보 기반 검색</a:t>
            </a:r>
            <a:r>
              <a:rPr lang="en-US" altLang="ko-KR" sz="1200" dirty="0" smtClean="0"/>
              <a:t>,              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ko-KR" altLang="en-US" sz="1200" dirty="0" smtClean="0"/>
              <a:t>  특색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제약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정보 기반 통합 검색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가지 형태의 관광 콘텐츠 정보 검색 제공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동영상 검색 엔진은 유사 동영상 검색만 지원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b="1" dirty="0" smtClean="0"/>
              <a:t>&lt; </a:t>
            </a:r>
            <a:r>
              <a:rPr lang="ko-KR" altLang="en-US" sz="1200" b="1" dirty="0" smtClean="0"/>
              <a:t>통합 환경 </a:t>
            </a:r>
            <a:r>
              <a:rPr lang="en-US" altLang="ko-KR" sz="1200" b="1" dirty="0" smtClean="0"/>
              <a:t>&gt;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</a:pPr>
            <a:r>
              <a:rPr lang="en-US" altLang="ko-KR" sz="1200" dirty="0" smtClean="0">
                <a:sym typeface="Wingdings" pitchFamily="2" charset="2"/>
              </a:rPr>
              <a:t>-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각 검색 엔진은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itchFamily="2" charset="2"/>
              </a:rPr>
              <a:t>Bridge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itchFamily="2" charset="2"/>
              </a:rPr>
              <a:t>I/F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를 통해 사전에 정의된 데이터만 전달하면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itchFamily="2" charset="2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전체 시나리오에 대한 구성 및 서비스 형태는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itchFamily="2" charset="2"/>
              </a:rPr>
              <a:t>KETI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에서 구현</a:t>
            </a:r>
            <a:endParaRPr lang="en-US" altLang="ko-KR" sz="12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541338" lvl="1" indent="-261938">
              <a:lnSpc>
                <a:spcPct val="150000"/>
              </a:lnSpc>
              <a:spcAft>
                <a:spcPts val="600"/>
              </a:spcAft>
              <a:buFont typeface="Wingdings"/>
              <a:buChar char="è"/>
            </a:pPr>
            <a:r>
              <a:rPr lang="ko-KR" altLang="en-US" sz="1200" dirty="0" smtClean="0">
                <a:sym typeface="Wingdings" pitchFamily="2" charset="2"/>
              </a:rPr>
              <a:t>관련된 </a:t>
            </a:r>
            <a:r>
              <a:rPr lang="en-US" altLang="ko-KR" sz="1200" dirty="0" smtClean="0">
                <a:sym typeface="Wingdings" pitchFamily="2" charset="2"/>
              </a:rPr>
              <a:t>I/F </a:t>
            </a:r>
            <a:r>
              <a:rPr lang="ko-KR" altLang="en-US" sz="1200" dirty="0" smtClean="0">
                <a:sym typeface="Wingdings" pitchFamily="2" charset="2"/>
              </a:rPr>
              <a:t>및 </a:t>
            </a:r>
            <a:r>
              <a:rPr lang="en-US" altLang="ko-KR" sz="1200" dirty="0" smtClean="0">
                <a:sym typeface="Wingdings" pitchFamily="2" charset="2"/>
              </a:rPr>
              <a:t>API</a:t>
            </a:r>
            <a:r>
              <a:rPr lang="ko-KR" altLang="en-US" sz="1200" dirty="0" smtClean="0">
                <a:sym typeface="Wingdings" pitchFamily="2" charset="2"/>
              </a:rPr>
              <a:t>는 </a:t>
            </a:r>
            <a:r>
              <a:rPr lang="en-US" altLang="ko-KR" sz="1200" dirty="0" smtClean="0">
                <a:sym typeface="Wingdings" pitchFamily="2" charset="2"/>
              </a:rPr>
              <a:t>KETI </a:t>
            </a:r>
            <a:r>
              <a:rPr lang="ko-KR" altLang="en-US" sz="1200" dirty="0" smtClean="0">
                <a:sym typeface="Wingdings" pitchFamily="2" charset="2"/>
              </a:rPr>
              <a:t>에서 우선 정의하고 추후 협의</a:t>
            </a:r>
            <a:endParaRPr lang="en-US" altLang="ko-KR" sz="1200" dirty="0" smtClean="0">
              <a:sym typeface="Wingdings" pitchFamily="2" charset="2"/>
            </a:endParaRPr>
          </a:p>
          <a:p>
            <a:pPr marL="541338" lvl="1" indent="-261938">
              <a:lnSpc>
                <a:spcPct val="150000"/>
              </a:lnSpc>
              <a:spcAft>
                <a:spcPts val="600"/>
              </a:spcAft>
              <a:buFont typeface="Wingdings"/>
              <a:buChar char="è"/>
            </a:pP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각 검색 모듈과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itchFamily="2" charset="2"/>
              </a:rPr>
              <a:t>bridge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 사이의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sym typeface="Wingdings" pitchFamily="2" charset="2"/>
              </a:rPr>
              <a:t>인터페이스는 </a:t>
            </a:r>
            <a:r>
              <a:rPr lang="en-US" altLang="ko-KR" sz="1200" b="1" dirty="0" smtClean="0">
                <a:solidFill>
                  <a:srgbClr val="FF0000"/>
                </a:solidFill>
                <a:sym typeface="Wingdings" pitchFamily="2" charset="2"/>
              </a:rPr>
              <a:t>JSON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으로 구현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(Data Format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은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KETI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에서 초안 마련 후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협의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최종 시연 시나리오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287784" y="980728"/>
            <a:ext cx="9505056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ko-KR" altLang="en-US" sz="1600" b="1" dirty="0" smtClean="0"/>
              <a:t>전체 서비스 형태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</a:pPr>
            <a:r>
              <a:rPr lang="en-US" altLang="ko-KR" sz="1200" dirty="0" smtClean="0"/>
              <a:t>	- </a:t>
            </a:r>
            <a:r>
              <a:rPr lang="ko-KR" altLang="en-US" sz="1200" dirty="0" err="1" smtClean="0"/>
              <a:t>웹기반</a:t>
            </a:r>
            <a:r>
              <a:rPr lang="ko-KR" altLang="en-US" sz="1200" dirty="0" smtClean="0"/>
              <a:t> 관광 </a:t>
            </a:r>
            <a:r>
              <a:rPr lang="ko-KR" altLang="en-US" sz="1200" dirty="0" err="1" smtClean="0"/>
              <a:t>콘텐츠</a:t>
            </a:r>
            <a:r>
              <a:rPr lang="ko-KR" altLang="en-US" sz="1200" dirty="0" smtClean="0"/>
              <a:t> 검색 서비스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</a:pPr>
            <a:r>
              <a:rPr lang="en-US" altLang="ko-KR" sz="1200" dirty="0" smtClean="0"/>
              <a:t>(1) </a:t>
            </a:r>
            <a:r>
              <a:rPr lang="ko-KR" altLang="en-US" sz="1200" dirty="0" smtClean="0"/>
              <a:t>단일 질의 검색 서비스 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</a:pPr>
            <a:r>
              <a:rPr lang="en-US" altLang="ko-KR" sz="1200" dirty="0" smtClean="0"/>
              <a:t>	- </a:t>
            </a:r>
            <a:r>
              <a:rPr lang="ko-KR" altLang="en-US" sz="1200" dirty="0" smtClean="0"/>
              <a:t>특성정보 분석 기반 유사이미지 검색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</a:pPr>
            <a:r>
              <a:rPr lang="en-US" altLang="ko-KR" sz="1200" dirty="0" smtClean="0"/>
              <a:t>	- </a:t>
            </a:r>
            <a:r>
              <a:rPr lang="ko-KR" altLang="en-US" sz="1200" dirty="0" smtClean="0"/>
              <a:t>텍스트 질의의도 분석 기반 관광 </a:t>
            </a:r>
            <a:r>
              <a:rPr lang="ko-KR" altLang="en-US" sz="1200" dirty="0" err="1" smtClean="0"/>
              <a:t>콘텐츠</a:t>
            </a:r>
            <a:r>
              <a:rPr lang="ko-KR" altLang="en-US" sz="1200" dirty="0" smtClean="0"/>
              <a:t> 검색 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</a:pPr>
            <a:r>
              <a:rPr lang="en-US" altLang="ko-KR" sz="1200" dirty="0" smtClean="0"/>
              <a:t>	- </a:t>
            </a:r>
            <a:r>
              <a:rPr lang="ko-KR" altLang="en-US" sz="1200" dirty="0" smtClean="0"/>
              <a:t>특성정보 분석 기반 동영상 검색 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</a:pPr>
            <a:r>
              <a:rPr lang="en-US" altLang="ko-KR" sz="1200" dirty="0" smtClean="0"/>
              <a:t>(2) </a:t>
            </a:r>
            <a:r>
              <a:rPr lang="ko-KR" altLang="en-US" sz="1200" dirty="0" smtClean="0"/>
              <a:t>복합 질의 검색 서비스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</a:pPr>
            <a:r>
              <a:rPr lang="en-US" altLang="ko-KR" sz="1200" dirty="0" smtClean="0"/>
              <a:t>	- </a:t>
            </a:r>
            <a:r>
              <a:rPr lang="ko-KR" altLang="en-US" sz="1200" dirty="0" smtClean="0"/>
              <a:t>통합 관광정보 검색 서비스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텍스트 </a:t>
            </a:r>
            <a:r>
              <a:rPr lang="en-US" altLang="ko-KR" sz="1200" dirty="0" smtClean="0"/>
              <a:t>+ </a:t>
            </a:r>
            <a:r>
              <a:rPr lang="ko-KR" altLang="en-US" sz="1200" dirty="0" smtClean="0"/>
              <a:t>이미지</a:t>
            </a:r>
            <a:r>
              <a:rPr lang="en-US" altLang="ko-KR" sz="1200" dirty="0" smtClean="0"/>
              <a:t>)</a:t>
            </a:r>
          </a:p>
        </p:txBody>
      </p:sp>
      <p:grpSp>
        <p:nvGrpSpPr>
          <p:cNvPr id="5" name="그룹 9"/>
          <p:cNvGrpSpPr/>
          <p:nvPr/>
        </p:nvGrpSpPr>
        <p:grpSpPr>
          <a:xfrm>
            <a:off x="250914" y="3573016"/>
            <a:ext cx="2146577" cy="2952328"/>
            <a:chOff x="189030" y="3429000"/>
            <a:chExt cx="3633113" cy="295232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/>
            <p:cNvSpPr/>
            <p:nvPr/>
          </p:nvSpPr>
          <p:spPr>
            <a:xfrm>
              <a:off x="189030" y="3433658"/>
              <a:ext cx="1376967" cy="360040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18"/>
          <p:cNvGrpSpPr/>
          <p:nvPr/>
        </p:nvGrpSpPr>
        <p:grpSpPr>
          <a:xfrm>
            <a:off x="2714581" y="3563910"/>
            <a:ext cx="2109707" cy="2961434"/>
            <a:chOff x="251435" y="3419894"/>
            <a:chExt cx="3570708" cy="29614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>
              <a:off x="251435" y="3470528"/>
              <a:ext cx="1376967" cy="360040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다리꼴 29"/>
            <p:cNvSpPr/>
            <p:nvPr/>
          </p:nvSpPr>
          <p:spPr>
            <a:xfrm>
              <a:off x="1412545" y="3419894"/>
              <a:ext cx="1376967" cy="360040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22"/>
          <p:cNvGrpSpPr/>
          <p:nvPr/>
        </p:nvGrpSpPr>
        <p:grpSpPr>
          <a:xfrm>
            <a:off x="5234861" y="3573016"/>
            <a:ext cx="2109707" cy="2952328"/>
            <a:chOff x="251435" y="3429000"/>
            <a:chExt cx="3570708" cy="2952328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5" name="직사각형 14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다리꼴 15"/>
            <p:cNvSpPr/>
            <p:nvPr/>
          </p:nvSpPr>
          <p:spPr>
            <a:xfrm>
              <a:off x="251435" y="3470528"/>
              <a:ext cx="1376967" cy="360040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다리꼴 33"/>
            <p:cNvSpPr/>
            <p:nvPr/>
          </p:nvSpPr>
          <p:spPr>
            <a:xfrm>
              <a:off x="1872151" y="3429000"/>
              <a:ext cx="1376967" cy="360040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26"/>
          <p:cNvGrpSpPr/>
          <p:nvPr/>
        </p:nvGrpSpPr>
        <p:grpSpPr>
          <a:xfrm>
            <a:off x="7683133" y="3573016"/>
            <a:ext cx="2116434" cy="2952328"/>
            <a:chOff x="251435" y="3429000"/>
            <a:chExt cx="3582095" cy="2952328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9" name="직사각형 18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251435" y="3470528"/>
              <a:ext cx="1376967" cy="360040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다리꼴 34"/>
            <p:cNvSpPr/>
            <p:nvPr/>
          </p:nvSpPr>
          <p:spPr>
            <a:xfrm>
              <a:off x="2456563" y="3429000"/>
              <a:ext cx="1376967" cy="288032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59792" y="3789040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특성정보 분석 기반 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유사이미지 검색 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36056" y="3789040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텍스트 질의의도 분석 기반 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관광 콘텐츠 검색 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-2)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6336" y="3789040"/>
            <a:ext cx="1462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특성정보 분석 기반 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동영상 검색 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04608" y="3789040"/>
            <a:ext cx="1511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통합 관광정보 검색  </a:t>
            </a:r>
            <a:endParaRPr lang="en-US" altLang="ko-KR" sz="1100" b="1" dirty="0" smtClean="0"/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-4)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1800" y="4437112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ko-KR" altLang="en-US" sz="1050" b="1" dirty="0" smtClean="0"/>
              <a:t>입력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이미지 파일</a:t>
            </a:r>
            <a:r>
              <a:rPr lang="en-US" altLang="ko-KR" sz="1050" b="1" dirty="0" smtClean="0"/>
              <a:t> upload</a:t>
            </a:r>
          </a:p>
          <a:p>
            <a:pPr algn="just"/>
            <a:r>
              <a:rPr lang="ko-KR" altLang="en-US" sz="1050" b="1" dirty="0" smtClean="0"/>
              <a:t>출력</a:t>
            </a:r>
            <a:r>
              <a:rPr lang="en-US" altLang="ko-KR" sz="1050" b="1" dirty="0" smtClean="0"/>
              <a:t> : </a:t>
            </a:r>
            <a:r>
              <a:rPr lang="ko-KR" altLang="en-US" sz="1050" b="1" dirty="0" smtClean="0"/>
              <a:t>유사 이미지 리스트</a:t>
            </a:r>
            <a:endParaRPr lang="ko-KR" altLang="en-US" sz="1050" b="1" dirty="0"/>
          </a:p>
        </p:txBody>
      </p:sp>
      <p:sp>
        <p:nvSpPr>
          <p:cNvPr id="27" name="직사각형 26"/>
          <p:cNvSpPr/>
          <p:nvPr/>
        </p:nvSpPr>
        <p:spPr>
          <a:xfrm>
            <a:off x="2808064" y="4437112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ko-KR" altLang="en-US" sz="1050" b="1" dirty="0" smtClean="0"/>
              <a:t>입력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텍스트 입력</a:t>
            </a:r>
            <a:endParaRPr lang="en-US" altLang="ko-KR" sz="1050" b="1" dirty="0" smtClean="0"/>
          </a:p>
          <a:p>
            <a:pPr algn="just"/>
            <a:r>
              <a:rPr lang="ko-KR" altLang="en-US" sz="1050" b="1" dirty="0" smtClean="0"/>
              <a:t>출력</a:t>
            </a:r>
            <a:r>
              <a:rPr lang="en-US" altLang="ko-KR" sz="1050" b="1" dirty="0" smtClean="0"/>
              <a:t> : </a:t>
            </a:r>
            <a:r>
              <a:rPr lang="ko-KR" altLang="en-US" sz="1050" b="1" dirty="0" smtClean="0"/>
              <a:t>관광 콘텐츠 리스트</a:t>
            </a:r>
            <a:endParaRPr lang="ko-KR" altLang="en-US" sz="1050" b="1" dirty="0"/>
          </a:p>
        </p:txBody>
      </p:sp>
      <p:sp>
        <p:nvSpPr>
          <p:cNvPr id="28" name="직사각형 27"/>
          <p:cNvSpPr/>
          <p:nvPr/>
        </p:nvSpPr>
        <p:spPr>
          <a:xfrm>
            <a:off x="5400352" y="4437112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ko-KR" altLang="en-US" sz="1050" b="1" dirty="0" smtClean="0"/>
              <a:t>입력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동영상 파일 </a:t>
            </a:r>
            <a:r>
              <a:rPr lang="en-US" altLang="ko-KR" sz="1050" b="1" dirty="0" smtClean="0"/>
              <a:t>upload</a:t>
            </a:r>
          </a:p>
          <a:p>
            <a:pPr algn="just"/>
            <a:r>
              <a:rPr lang="ko-KR" altLang="en-US" sz="1050" b="1" dirty="0" smtClean="0"/>
              <a:t>출력</a:t>
            </a:r>
            <a:r>
              <a:rPr lang="en-US" altLang="ko-KR" sz="1050" b="1" dirty="0" smtClean="0"/>
              <a:t> : </a:t>
            </a:r>
            <a:r>
              <a:rPr lang="ko-KR" altLang="en-US" sz="1050" b="1" dirty="0" smtClean="0"/>
              <a:t>유사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동영상 리스트</a:t>
            </a:r>
            <a:endParaRPr lang="ko-KR" altLang="en-US" sz="1050" b="1" dirty="0"/>
          </a:p>
        </p:txBody>
      </p:sp>
      <p:sp>
        <p:nvSpPr>
          <p:cNvPr id="29" name="직사각형 28"/>
          <p:cNvSpPr/>
          <p:nvPr/>
        </p:nvSpPr>
        <p:spPr>
          <a:xfrm>
            <a:off x="7776616" y="4437112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ko-KR" altLang="en-US" sz="1050" b="1" dirty="0" smtClean="0"/>
              <a:t>입력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텍스트 </a:t>
            </a:r>
            <a:r>
              <a:rPr lang="en-US" altLang="ko-KR" sz="1050" b="1" dirty="0" smtClean="0"/>
              <a:t>and/or </a:t>
            </a:r>
            <a:r>
              <a:rPr lang="ko-KR" altLang="en-US" sz="1050" b="1" dirty="0" smtClean="0"/>
              <a:t>이미지</a:t>
            </a:r>
            <a:endParaRPr lang="en-US" altLang="ko-KR" sz="1050" b="1" dirty="0" smtClean="0"/>
          </a:p>
          <a:p>
            <a:pPr algn="just"/>
            <a:r>
              <a:rPr lang="ko-KR" altLang="en-US" sz="1050" b="1" dirty="0" smtClean="0"/>
              <a:t>출력</a:t>
            </a:r>
            <a:r>
              <a:rPr lang="en-US" altLang="ko-KR" sz="1050" b="1" dirty="0" smtClean="0"/>
              <a:t> : </a:t>
            </a:r>
            <a:r>
              <a:rPr lang="ko-KR" altLang="en-US" sz="1050" b="1" dirty="0" smtClean="0"/>
              <a:t>이미지</a:t>
            </a:r>
            <a:r>
              <a:rPr lang="en-US" altLang="ko-KR" sz="1050" b="1" dirty="0" smtClean="0"/>
              <a:t>, </a:t>
            </a:r>
            <a:r>
              <a:rPr lang="ko-KR" altLang="en-US" sz="1050" b="1" dirty="0" smtClean="0"/>
              <a:t>관광 콘텐츠</a:t>
            </a:r>
            <a:r>
              <a:rPr lang="en-US" altLang="ko-KR" sz="1050" b="1" dirty="0" smtClean="0"/>
              <a:t>, </a:t>
            </a:r>
          </a:p>
          <a:p>
            <a:pPr algn="just"/>
            <a:r>
              <a:rPr lang="en-US" altLang="ko-KR" sz="1050" b="1" dirty="0" smtClean="0"/>
              <a:t>         </a:t>
            </a:r>
            <a:r>
              <a:rPr lang="ko-KR" altLang="en-US" sz="1050" b="1" dirty="0" smtClean="0"/>
              <a:t>동영상</a:t>
            </a:r>
            <a:endParaRPr lang="ko-KR" altLang="en-US" sz="1050" b="1" dirty="0"/>
          </a:p>
        </p:txBody>
      </p:sp>
      <p:sp>
        <p:nvSpPr>
          <p:cNvPr id="31" name="직사각형 30"/>
          <p:cNvSpPr/>
          <p:nvPr/>
        </p:nvSpPr>
        <p:spPr>
          <a:xfrm>
            <a:off x="2736056" y="3573016"/>
            <a:ext cx="720080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256336" y="3573016"/>
            <a:ext cx="720080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704608" y="3573016"/>
            <a:ext cx="720080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이미지 검색 서비스 </a:t>
            </a:r>
            <a:r>
              <a:rPr lang="en-US" altLang="ko-KR" dirty="0" smtClean="0">
                <a:solidFill>
                  <a:srgbClr val="FFFF00"/>
                </a:solidFill>
              </a:rPr>
              <a:t>(1/3) </a:t>
            </a:r>
            <a:endParaRPr lang="ko-KR" altLang="en-US" dirty="0">
              <a:solidFill>
                <a:srgbClr val="FFFF00"/>
              </a:solidFill>
            </a:endParaRPr>
          </a:p>
        </p:txBody>
      </p:sp>
      <p:grpSp>
        <p:nvGrpSpPr>
          <p:cNvPr id="3" name="그룹 9"/>
          <p:cNvGrpSpPr/>
          <p:nvPr/>
        </p:nvGrpSpPr>
        <p:grpSpPr>
          <a:xfrm>
            <a:off x="340038" y="1142984"/>
            <a:ext cx="2094323" cy="2956379"/>
            <a:chOff x="277470" y="3424949"/>
            <a:chExt cx="3544673" cy="295637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/>
            <p:cNvSpPr/>
            <p:nvPr/>
          </p:nvSpPr>
          <p:spPr>
            <a:xfrm>
              <a:off x="277470" y="3424949"/>
              <a:ext cx="1376968" cy="283374"/>
            </a:xfrm>
            <a:prstGeom prst="trapezoid">
              <a:avLst>
                <a:gd name="adj" fmla="val 329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96662" y="1363059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특성정보 분석 기반 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유사이미지 검색 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8670" y="2011131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ko-KR" altLang="en-US" sz="1050" b="1" dirty="0" smtClean="0"/>
              <a:t>입력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이미지 파일</a:t>
            </a:r>
            <a:r>
              <a:rPr lang="en-US" altLang="ko-KR" sz="1050" b="1" dirty="0" smtClean="0"/>
              <a:t> upload</a:t>
            </a:r>
          </a:p>
          <a:p>
            <a:pPr algn="just"/>
            <a:r>
              <a:rPr lang="ko-KR" altLang="en-US" sz="1050" b="1" dirty="0" smtClean="0"/>
              <a:t>출력</a:t>
            </a:r>
            <a:r>
              <a:rPr lang="en-US" altLang="ko-KR" sz="1050" b="1" dirty="0" smtClean="0"/>
              <a:t> : </a:t>
            </a:r>
            <a:r>
              <a:rPr lang="ko-KR" altLang="en-US" sz="1050" b="1" dirty="0" smtClean="0"/>
              <a:t>유사 이미지 리스트</a:t>
            </a:r>
            <a:endParaRPr lang="ko-KR" altLang="en-US" sz="105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754296" y="1166985"/>
            <a:ext cx="3512432" cy="2876900"/>
            <a:chOff x="3528144" y="980728"/>
            <a:chExt cx="4536504" cy="2736304"/>
          </a:xfrm>
        </p:grpSpPr>
        <p:grpSp>
          <p:nvGrpSpPr>
            <p:cNvPr id="36" name="그룹 9"/>
            <p:cNvGrpSpPr/>
            <p:nvPr/>
          </p:nvGrpSpPr>
          <p:grpSpPr>
            <a:xfrm>
              <a:off x="3528144" y="980728"/>
              <a:ext cx="4536504" cy="2736304"/>
              <a:chOff x="287784" y="3429000"/>
              <a:chExt cx="3534359" cy="2952328"/>
            </a:xfrm>
          </p:grpSpPr>
          <p:pic>
            <p:nvPicPr>
              <p:cNvPr id="3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7785" y="3429000"/>
                <a:ext cx="3534358" cy="29523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38" name="직사각형 37"/>
              <p:cNvSpPr/>
              <p:nvPr/>
            </p:nvSpPr>
            <p:spPr>
              <a:xfrm>
                <a:off x="287784" y="3645024"/>
                <a:ext cx="3528392" cy="27363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사다리꼴 38"/>
              <p:cNvSpPr/>
              <p:nvPr/>
            </p:nvSpPr>
            <p:spPr>
              <a:xfrm>
                <a:off x="301951" y="3433658"/>
                <a:ext cx="1163953" cy="329568"/>
              </a:xfrm>
              <a:prstGeom prst="trapezoid">
                <a:avLst>
                  <a:gd name="adj" fmla="val 2581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72160" y="1268760"/>
              <a:ext cx="4320480" cy="1062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직사각형 50"/>
            <p:cNvSpPr/>
            <p:nvPr/>
          </p:nvSpPr>
          <p:spPr>
            <a:xfrm>
              <a:off x="3960192" y="980728"/>
              <a:ext cx="72008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/>
                <a:t>질의</a:t>
              </a:r>
              <a:endParaRPr lang="ko-KR" altLang="en-US" sz="1200" b="1"/>
            </a:p>
          </p:txBody>
        </p:sp>
      </p:grpSp>
      <p:grpSp>
        <p:nvGrpSpPr>
          <p:cNvPr id="44" name="그룹 9"/>
          <p:cNvGrpSpPr/>
          <p:nvPr/>
        </p:nvGrpSpPr>
        <p:grpSpPr>
          <a:xfrm>
            <a:off x="5400352" y="2500306"/>
            <a:ext cx="4536504" cy="4169054"/>
            <a:chOff x="287784" y="3429000"/>
            <a:chExt cx="3534359" cy="2952328"/>
          </a:xfrm>
        </p:grpSpPr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사다리꼴 46"/>
            <p:cNvSpPr/>
            <p:nvPr/>
          </p:nvSpPr>
          <p:spPr>
            <a:xfrm>
              <a:off x="301951" y="3433658"/>
              <a:ext cx="1163953" cy="329568"/>
            </a:xfrm>
            <a:prstGeom prst="trapezoid">
              <a:avLst>
                <a:gd name="adj" fmla="val 258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5683254" y="2571744"/>
            <a:ext cx="72008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결과</a:t>
            </a:r>
            <a:endParaRPr lang="ko-KR" altLang="en-US" sz="1200" b="1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4368" y="3293534"/>
            <a:ext cx="424847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>
            <a:off x="5577948" y="3000372"/>
            <a:ext cx="124831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검색 결과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5611816" y="5643578"/>
            <a:ext cx="141182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유사 이미지 </a:t>
            </a:r>
            <a:r>
              <a:rPr lang="ko-KR" altLang="en-US" sz="1000" b="1" dirty="0" err="1" smtClean="0"/>
              <a:t>재검색</a:t>
            </a:r>
            <a:endParaRPr lang="ko-KR" altLang="en-US" sz="1000" b="1" dirty="0"/>
          </a:p>
        </p:txBody>
      </p:sp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1816" y="592933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5753" y="5929330"/>
            <a:ext cx="395999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5950" y="592933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81818" y="5929331"/>
            <a:ext cx="487386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설명선 1(테두리 및 강조선) 42"/>
          <p:cNvSpPr/>
          <p:nvPr/>
        </p:nvSpPr>
        <p:spPr>
          <a:xfrm rot="16200000">
            <a:off x="7433486" y="1107264"/>
            <a:ext cx="500068" cy="1857389"/>
          </a:xfrm>
          <a:prstGeom prst="accentBorderCallout1">
            <a:avLst>
              <a:gd name="adj1" fmla="val 25507"/>
              <a:gd name="adj2" fmla="val -8333"/>
              <a:gd name="adj3" fmla="val 60908"/>
              <a:gd name="adj4" fmla="val -247644"/>
            </a:avLst>
          </a:prstGeom>
          <a:solidFill>
            <a:srgbClr val="0070C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788692" y="1828704"/>
            <a:ext cx="17951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이미지 썸네일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100" b="1" dirty="0" err="1" smtClean="0">
                <a:solidFill>
                  <a:schemeClr val="bg1"/>
                </a:solidFill>
              </a:rPr>
              <a:t>선택시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원본 이미지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Display</a:t>
            </a:r>
          </a:p>
          <a:p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이미지 검색 서비스 </a:t>
            </a:r>
            <a:r>
              <a:rPr lang="en-US" altLang="ko-KR" dirty="0" smtClean="0">
                <a:solidFill>
                  <a:srgbClr val="FFFF00"/>
                </a:solidFill>
              </a:rPr>
              <a:t>(2/3)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3502" y="906274"/>
            <a:ext cx="94313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스마트 자산 관리 시스템을 적용한 관광 정보 검색 서비스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  <a:latin typeface="+mn-ea"/>
                <a:cs typeface="Times New Roman" pitchFamily="18" charset="0"/>
              </a:rPr>
              <a:t>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87784" y="980728"/>
            <a:ext cx="5832648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이미지 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검색 서비스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-1)</a:t>
            </a:r>
          </a:p>
          <a:p>
            <a:endParaRPr lang="en-US" altLang="ko-KR" sz="1600" b="1" dirty="0" smtClean="0"/>
          </a:p>
          <a:p>
            <a:r>
              <a:rPr lang="en-US" altLang="ko-KR" sz="1200" b="1" dirty="0" smtClean="0"/>
              <a:t>1-1. </a:t>
            </a:r>
            <a:r>
              <a:rPr lang="ko-KR" altLang="en-US" sz="1200" b="1" dirty="0" smtClean="0"/>
              <a:t>특성정보 분석기반 유사 이미지 검색 서비스</a:t>
            </a:r>
            <a:endParaRPr lang="en-US" altLang="ko-KR" sz="1200" b="1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이미지 파일을 업로드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업로드된</a:t>
            </a:r>
            <a:r>
              <a:rPr lang="ko-KR" altLang="en-US" sz="1100" dirty="0" smtClean="0"/>
              <a:t> 이미지에서 </a:t>
            </a:r>
            <a:r>
              <a:rPr lang="en-US" altLang="ko-KR" sz="1100" dirty="0" smtClean="0"/>
              <a:t>Law Level Feature(LLF)</a:t>
            </a:r>
            <a:r>
              <a:rPr lang="ko-KR" altLang="en-US" sz="1100" dirty="0" smtClean="0"/>
              <a:t>를 추출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추출된 </a:t>
            </a:r>
            <a:r>
              <a:rPr lang="en-US" altLang="ko-KR" sz="1100" dirty="0" smtClean="0"/>
              <a:t>LLF</a:t>
            </a:r>
            <a:r>
              <a:rPr lang="ko-KR" altLang="en-US" sz="1100" dirty="0" smtClean="0"/>
              <a:t>와 가장 유사한 정보를 갖는 이미지를 </a:t>
            </a:r>
            <a:r>
              <a:rPr lang="en-US" altLang="ko-KR" sz="1100" dirty="0" smtClean="0"/>
              <a:t>Reference DB</a:t>
            </a:r>
            <a:r>
              <a:rPr lang="ko-KR" altLang="en-US" sz="1100" dirty="0" smtClean="0"/>
              <a:t>에서 검색</a:t>
            </a:r>
            <a:r>
              <a:rPr lang="en-US" altLang="ko-KR" sz="1100" dirty="0" smtClean="0"/>
              <a:t> </a:t>
            </a:r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유사 이미지의 썸네일 및 각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썸네일의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r>
              <a:rPr lang="en-US" altLang="ko-KR" sz="1100" dirty="0" smtClean="0"/>
              <a:t>(N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유사 이미지  썸네일 중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첫번째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우선순위가 가장 높은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썸네일의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검색엔진에 전달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전달된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이용하여 텍스트 기반 이미지 검색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검색 결과 이미지 썸네일을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r>
              <a:rPr lang="en-US" altLang="ko-KR" sz="1100" dirty="0" smtClean="0"/>
              <a:t>(M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전달된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검색 결과 이미지 썸네일을 사용자에게 제시</a:t>
            </a:r>
            <a:r>
              <a:rPr lang="en-US" altLang="ko-KR" sz="1100" dirty="0" smtClean="0"/>
              <a:t>(M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), </a:t>
            </a:r>
            <a:r>
              <a:rPr lang="ko-KR" altLang="en-US" sz="1100" dirty="0" err="1" smtClean="0"/>
              <a:t>첫번째를</a:t>
            </a:r>
            <a:r>
              <a:rPr lang="ko-KR" altLang="en-US" sz="1100" dirty="0" smtClean="0"/>
              <a:t> 제외한 유사 이미지 썸네일도 사용자에게 제시</a:t>
            </a:r>
            <a:r>
              <a:rPr lang="en-US" altLang="ko-KR" sz="1100" dirty="0" smtClean="0"/>
              <a:t>(N-1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ea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검색 결과 썸네일 중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하나를 선택하는 경우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사용자에 의해 선택된 썸네일 정보 검색 엔진에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전달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선택된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썸네일의 원본 이미지를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원본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이미지를 사용자에게 제시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ea"/>
              <a:buAutoNum type="arabicParenR"/>
            </a:pPr>
            <a:r>
              <a:rPr lang="en-US" altLang="ko-KR" sz="1100" b="1" dirty="0" smtClean="0"/>
              <a:t>Bridge: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사용자가 유사 이미지 썸네일을 선택하는 경우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재검색</a:t>
            </a:r>
            <a:r>
              <a:rPr lang="ko-KR" altLang="en-US" sz="1100" dirty="0" smtClean="0"/>
              <a:t> 수행</a:t>
            </a:r>
            <a:r>
              <a:rPr lang="en-US" altLang="ko-KR" sz="1100" dirty="0" smtClean="0"/>
              <a:t>)</a:t>
            </a:r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유사 이미지 썸네일의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검색엔진에 전달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1-1-6) ~ 1-1-10) </a:t>
            </a:r>
            <a:r>
              <a:rPr lang="ko-KR" altLang="en-US" sz="1100" b="1" dirty="0" smtClean="0"/>
              <a:t>절차 수행</a:t>
            </a:r>
            <a:endParaRPr lang="en-US" altLang="ko-KR" sz="11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264448" y="2127726"/>
            <a:ext cx="1080120" cy="2658596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856736" y="2127726"/>
            <a:ext cx="1080120" cy="26585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72760" y="1839694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Bridge</a:t>
            </a:r>
            <a:r>
              <a:rPr lang="ko-KR" altLang="en-US" sz="1100" b="1" dirty="0" smtClean="0"/>
              <a:t> </a:t>
            </a:r>
            <a:endParaRPr lang="ko-KR" alt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73060" y="1866116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이미지 검색엔진</a:t>
            </a:r>
            <a:endParaRPr lang="ko-KR" altLang="en-US" sz="1100" b="1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7344568" y="227174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44568" y="2127726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이미지 파일 </a:t>
            </a:r>
            <a:endParaRPr lang="ko-KR" altLang="en-US" sz="9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44568" y="2415758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유사 이미지 </a:t>
            </a:r>
            <a:r>
              <a:rPr lang="ko-KR" altLang="en-US" sz="900" b="1" dirty="0" err="1" smtClean="0"/>
              <a:t>쎔네일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(N)</a:t>
            </a:r>
            <a:endParaRPr lang="ko-KR" altLang="en-US" sz="9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44568" y="2703790"/>
            <a:ext cx="14401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err="1" smtClean="0"/>
              <a:t>첫번째</a:t>
            </a:r>
            <a:r>
              <a:rPr lang="ko-KR" altLang="en-US" sz="900" b="1" dirty="0" smtClean="0"/>
              <a:t> 썸네일의</a:t>
            </a:r>
            <a:r>
              <a:rPr lang="en-US" altLang="ko-KR" sz="900" b="1" dirty="0" smtClean="0"/>
              <a:t> TAG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344568" y="3279854"/>
            <a:ext cx="14401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검색결과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이미지 </a:t>
            </a:r>
            <a:r>
              <a:rPr lang="ko-KR" altLang="en-US" sz="900" b="1" dirty="0" err="1" smtClean="0"/>
              <a:t>쎔네일</a:t>
            </a:r>
            <a:r>
              <a:rPr lang="en-US" altLang="ko-KR" sz="900" b="1" dirty="0" smtClean="0"/>
              <a:t>(M)</a:t>
            </a:r>
            <a:endParaRPr lang="ko-KR" altLang="en-US" sz="900" b="1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7344568" y="255977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7344568" y="284780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7344568" y="342387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44568" y="3567886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 이미지 선택</a:t>
            </a:r>
            <a:endParaRPr lang="ko-KR" altLang="en-US" sz="900" b="1" dirty="0"/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7344568" y="3711902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44568" y="3855918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이미지 </a:t>
            </a:r>
            <a:endParaRPr lang="ko-KR" altLang="en-US" sz="9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344568" y="399993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왼쪽으로 구부러진 화살표 42"/>
          <p:cNvSpPr/>
          <p:nvPr/>
        </p:nvSpPr>
        <p:spPr>
          <a:xfrm>
            <a:off x="6840512" y="2703790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오른쪽으로 구부러진 화살표 43"/>
          <p:cNvSpPr/>
          <p:nvPr/>
        </p:nvSpPr>
        <p:spPr>
          <a:xfrm flipV="1">
            <a:off x="6408464" y="2703790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26328" y="414338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유사 이미지 </a:t>
            </a:r>
            <a:r>
              <a:rPr lang="en-US" altLang="ko-KR" sz="900" b="1" dirty="0" smtClean="0"/>
              <a:t>TAG</a:t>
            </a:r>
            <a:endParaRPr lang="ko-KR" altLang="en-US" sz="900" b="1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7334795" y="428739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7459320" y="5122876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7459320" y="5408628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826394" y="5000636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필수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7822692" y="527421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  <p:cxnSp>
        <p:nvCxnSpPr>
          <p:cNvPr id="32" name="꺾인 연결선 31"/>
          <p:cNvCxnSpPr/>
          <p:nvPr/>
        </p:nvCxnSpPr>
        <p:spPr>
          <a:xfrm rot="10800000" flipH="1">
            <a:off x="7326328" y="3408479"/>
            <a:ext cx="18240" cy="866284"/>
          </a:xfrm>
          <a:prstGeom prst="bentConnector3">
            <a:avLst>
              <a:gd name="adj1" fmla="val -12532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이미지 검색 서비스 </a:t>
            </a:r>
            <a:r>
              <a:rPr lang="en-US" altLang="ko-KR" dirty="0" smtClean="0">
                <a:solidFill>
                  <a:srgbClr val="FFFF00"/>
                </a:solidFill>
              </a:rPr>
              <a:t>(3/3)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784" y="980728"/>
            <a:ext cx="583264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ko-KR" altLang="en-US" sz="1600" b="1" dirty="0" smtClean="0"/>
              <a:t> 이미지 검색엔진 요구사항</a:t>
            </a:r>
            <a:endParaRPr lang="en-US" altLang="ko-KR" sz="1600" b="1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3966" y="3255660"/>
          <a:ext cx="964413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4643470"/>
                <a:gridCol w="2643206"/>
              </a:tblGrid>
              <a:tr h="142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Function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참고 사항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43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① 이미지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ko-KR" altLang="en-US" sz="1100" b="1" dirty="0" smtClean="0"/>
                        <a:t>파일 질의 입력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 Bridge</a:t>
                      </a:r>
                      <a:r>
                        <a:rPr lang="ko-KR" altLang="en-US" sz="1100" dirty="0" smtClean="0"/>
                        <a:t>로부터 검색 질의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이미지 파일을 입력 </a:t>
                      </a:r>
                      <a:r>
                        <a:rPr lang="ko-KR" altLang="en-US" sz="1100" dirty="0" smtClean="0"/>
                        <a:t>받는 기능</a:t>
                      </a:r>
                      <a:endParaRPr lang="en-US" altLang="ko-KR" sz="110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출력되어야 하는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유사 이미지 썸네일 개수 정보</a:t>
                      </a:r>
                      <a:r>
                        <a:rPr lang="ko-KR" altLang="en-US" sz="1100" dirty="0" smtClean="0"/>
                        <a:t>도 함께 전송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57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② 유사 이미지 썸네일 목록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ko-KR" altLang="en-US" sz="1100" b="1" dirty="0" smtClean="0"/>
                        <a:t>출력</a:t>
                      </a:r>
                      <a:endParaRPr lang="en-US" altLang="ko-KR" sz="11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dirty="0" smtClean="0"/>
                        <a:t>①의 입력을 받은 경우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검색된 유사 이미지 썸네일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 목록</a:t>
                      </a:r>
                      <a:r>
                        <a:rPr lang="ko-KR" altLang="en-US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="0" baseline="0" dirty="0" smtClean="0"/>
                        <a:t>및 각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썸네일의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TAG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정보</a:t>
                      </a:r>
                      <a:r>
                        <a:rPr lang="ko-KR" altLang="en-US" sz="1100" b="0" baseline="0" dirty="0" smtClean="0"/>
                        <a:t>를 </a:t>
                      </a:r>
                      <a:r>
                        <a:rPr lang="en-US" altLang="ko-KR" sz="1100" b="0" baseline="0" dirty="0" smtClean="0"/>
                        <a:t>Bridge</a:t>
                      </a:r>
                      <a:r>
                        <a:rPr lang="ko-KR" altLang="en-US" sz="1100" b="0" baseline="0" dirty="0" smtClean="0"/>
                        <a:t>로 전달하는 기능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6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③ </a:t>
                      </a:r>
                      <a:r>
                        <a:rPr lang="en-US" altLang="ko-KR" sz="1100" b="1" dirty="0" smtClean="0"/>
                        <a:t>TAG(</a:t>
                      </a:r>
                      <a:r>
                        <a:rPr lang="ko-KR" altLang="en-US" sz="1100" b="1" dirty="0" smtClean="0"/>
                        <a:t>또는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ko-KR" altLang="en-US" sz="1100" b="1" dirty="0" smtClean="0"/>
                        <a:t>텍스트</a:t>
                      </a:r>
                      <a:r>
                        <a:rPr lang="en-US" altLang="ko-KR" sz="1100" b="1" dirty="0" smtClean="0"/>
                        <a:t>)</a:t>
                      </a:r>
                      <a:r>
                        <a:rPr lang="ko-KR" altLang="en-US" sz="1100" b="1" dirty="0" smtClean="0"/>
                        <a:t> 질의 입력</a:t>
                      </a:r>
                      <a:endParaRPr lang="en-US" altLang="ko-KR" sz="11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en-US" altLang="ko-KR" sz="1100" b="0" dirty="0" smtClean="0"/>
                        <a:t>Bridge</a:t>
                      </a:r>
                      <a:r>
                        <a:rPr lang="ko-KR" altLang="en-US" sz="1100" b="0" dirty="0" smtClean="0"/>
                        <a:t>로부터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검색 질의 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TAG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또는 텍스트를 입력 </a:t>
                      </a:r>
                      <a:r>
                        <a:rPr lang="ko-KR" altLang="en-US" sz="1100" b="0" dirty="0" smtClean="0"/>
                        <a:t>받는 기능</a:t>
                      </a:r>
                      <a:r>
                        <a:rPr lang="en-US" altLang="ko-KR" sz="1100" b="0" dirty="0" smtClean="0"/>
                        <a:t>(</a:t>
                      </a:r>
                      <a:r>
                        <a:rPr lang="ko-KR" altLang="en-US" sz="1100" b="0" dirty="0" smtClean="0"/>
                        <a:t>실질적 검색 수행을 위한 기능</a:t>
                      </a:r>
                      <a:r>
                        <a:rPr lang="en-US" altLang="ko-KR" sz="1100" b="0" dirty="0" smtClean="0"/>
                        <a:t>)</a:t>
                      </a:r>
                    </a:p>
                    <a:p>
                      <a:pPr marL="93663" indent="-93663" latinLnBrk="1">
                        <a:buFontTx/>
                        <a:buChar char="-"/>
                      </a:pPr>
                      <a:r>
                        <a:rPr lang="en-US" altLang="ko-KR" sz="1100" b="0" baseline="0" dirty="0" smtClean="0"/>
                        <a:t>TAG </a:t>
                      </a:r>
                      <a:r>
                        <a:rPr lang="ko-KR" altLang="en-US" sz="1100" b="0" baseline="0" dirty="0" smtClean="0"/>
                        <a:t>또는 텍스트 질의 입력 시</a:t>
                      </a:r>
                      <a:r>
                        <a:rPr lang="en-US" altLang="ko-KR" sz="1100" b="0" baseline="0" dirty="0" smtClean="0"/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출력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Page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번호 </a:t>
                      </a:r>
                      <a:r>
                        <a:rPr lang="ko-KR" altLang="en-US" sz="1100" b="0" baseline="0" dirty="0" smtClean="0"/>
                        <a:t>및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콘텐츠 개수 </a:t>
                      </a:r>
                      <a:r>
                        <a:rPr lang="ko-KR" altLang="en-US" sz="1100" b="0" baseline="0" dirty="0" smtClean="0"/>
                        <a:t>지정</a:t>
                      </a:r>
                      <a:r>
                        <a:rPr lang="en-US" altLang="ko-KR" sz="1100" b="0" baseline="0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indent="-93663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Bridge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‘Next Page’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동작 시에도 본 기능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</a:rPr>
                        <a:t>동작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39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smtClean="0"/>
                        <a:t>④ 검색 결과 썸네일 목록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ko-KR" altLang="en-US" sz="1100" b="1" dirty="0" smtClean="0"/>
                        <a:t>출력</a:t>
                      </a:r>
                      <a:endParaRPr lang="en-US" altLang="ko-KR" sz="11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663" indent="-93663" latinLnBrk="1"/>
                      <a:r>
                        <a:rPr lang="en-US" altLang="ko-KR" sz="1100" b="0" dirty="0" smtClean="0"/>
                        <a:t>- </a:t>
                      </a:r>
                      <a:r>
                        <a:rPr lang="ko-KR" altLang="en-US" sz="1100" b="0" dirty="0" smtClean="0"/>
                        <a:t>③을 통해 입력된 텍스트를 이용하여 검색을 수행한 후</a:t>
                      </a:r>
                      <a:r>
                        <a:rPr lang="en-US" altLang="ko-KR" sz="1100" b="0" dirty="0" smtClean="0"/>
                        <a:t>, 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검색 결과 이미지의 썸네일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 목록</a:t>
                      </a:r>
                      <a:r>
                        <a:rPr lang="en-US" altLang="ko-KR" sz="1100" b="1" baseline="0" dirty="0" smtClean="0"/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각 썸네일에 해당되는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TAG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정보</a:t>
                      </a:r>
                      <a:r>
                        <a:rPr lang="en-US" altLang="ko-KR" sz="1100" b="1" baseline="0" dirty="0" smtClean="0"/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각 썸네일에 해당되는 콘텐츠 제목</a:t>
                      </a:r>
                      <a:r>
                        <a:rPr lang="en-US" altLang="ko-KR" sz="1100" b="1" baseline="0" dirty="0" smtClean="0"/>
                        <a:t>, </a:t>
                      </a:r>
                      <a:r>
                        <a:rPr lang="ko-KR" altLang="en-US" sz="1100" b="1" baseline="0" dirty="0" smtClean="0"/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각 썸네일의 원본 이미지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URL,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출력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Page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현재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Page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의 콘텐츠 개수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총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</a:rPr>
                        <a:t>Page</a:t>
                      </a:r>
                      <a:r>
                        <a:rPr lang="ko-KR" altLang="en-US" sz="1100" b="1" baseline="0" dirty="0" smtClean="0">
                          <a:solidFill>
                            <a:srgbClr val="FF0000"/>
                          </a:solidFill>
                        </a:rPr>
                        <a:t>수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11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0" baseline="0" dirty="0" smtClean="0"/>
                        <a:t>Bridge</a:t>
                      </a:r>
                      <a:r>
                        <a:rPr lang="ko-KR" altLang="en-US" sz="1100" b="0" baseline="0" dirty="0" smtClean="0"/>
                        <a:t>로 전달하는 기능</a:t>
                      </a:r>
                      <a:endParaRPr lang="ko-KR" altLang="en-US" sz="11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718" y="6152397"/>
            <a:ext cx="891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FF"/>
                </a:solidFill>
              </a:rPr>
              <a:t>※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이미지 검색엔진은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URL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을 이용하여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Bridge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가 썸네일 혹은 원본 이미지를 다운로드 받을 수 있는 기능을 반드시 제공해야 함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.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68676" y="1684024"/>
            <a:ext cx="1785950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이미지 검색엔진</a:t>
            </a:r>
            <a:endParaRPr lang="ko-KR" altLang="en-US" sz="1400" b="1" dirty="0"/>
          </a:p>
        </p:txBody>
      </p:sp>
      <p:cxnSp>
        <p:nvCxnSpPr>
          <p:cNvPr id="10" name="직선 화살표 연결선 9"/>
          <p:cNvCxnSpPr>
            <a:endCxn id="6" idx="1"/>
          </p:cNvCxnSpPr>
          <p:nvPr/>
        </p:nvCxnSpPr>
        <p:spPr>
          <a:xfrm>
            <a:off x="2754296" y="232696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5470" y="2110393"/>
            <a:ext cx="1857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① 이미지 파일 질의 입력</a:t>
            </a:r>
            <a:endParaRPr lang="en-US" altLang="ko-KR" sz="1100" dirty="0" smtClean="0"/>
          </a:p>
          <a:p>
            <a:r>
              <a:rPr lang="ko-KR" altLang="en-US" sz="1100" dirty="0" smtClean="0"/>
              <a:t>③ 텍스트 질의 입력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111882" y="2112652"/>
            <a:ext cx="2286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② 유사 이미지 썸네일 목록 출력</a:t>
            </a:r>
            <a:endParaRPr lang="en-US" altLang="ko-KR" sz="1100" dirty="0" smtClean="0"/>
          </a:p>
          <a:p>
            <a:r>
              <a:rPr lang="ko-KR" altLang="en-US" sz="1100" dirty="0" smtClean="0"/>
              <a:t>④ 검색 결과 썸네일 목록 출력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254626" y="232696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9718" y="5929330"/>
            <a:ext cx="6390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FF"/>
                </a:solidFill>
              </a:rPr>
              <a:t>※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검색 결과 이미지 썸네일의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TAG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정보는 기계학습 모듈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(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서강대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)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과의 연계를 위한 정보임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.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4626" y="2071678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To Bridge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569085" y="2071678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From Bridge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텍스트기반 콘텐츠 검색 서비스 </a:t>
            </a:r>
            <a:r>
              <a:rPr lang="en-US" altLang="ko-KR" dirty="0" smtClean="0">
                <a:solidFill>
                  <a:srgbClr val="FFFF00"/>
                </a:solidFill>
              </a:rPr>
              <a:t>(1/4)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grpSp>
        <p:nvGrpSpPr>
          <p:cNvPr id="5" name="그룹 9"/>
          <p:cNvGrpSpPr/>
          <p:nvPr/>
        </p:nvGrpSpPr>
        <p:grpSpPr>
          <a:xfrm>
            <a:off x="5400352" y="1928802"/>
            <a:ext cx="4536504" cy="4740558"/>
            <a:chOff x="287784" y="3429000"/>
            <a:chExt cx="3534359" cy="2952328"/>
          </a:xfrm>
        </p:grpSpPr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사다리꼴 46"/>
            <p:cNvSpPr/>
            <p:nvPr/>
          </p:nvSpPr>
          <p:spPr>
            <a:xfrm>
              <a:off x="301951" y="3433658"/>
              <a:ext cx="1163953" cy="329568"/>
            </a:xfrm>
            <a:prstGeom prst="trapezoid">
              <a:avLst>
                <a:gd name="adj" fmla="val 258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18"/>
          <p:cNvGrpSpPr/>
          <p:nvPr/>
        </p:nvGrpSpPr>
        <p:grpSpPr>
          <a:xfrm>
            <a:off x="359792" y="980728"/>
            <a:ext cx="2109707" cy="2961434"/>
            <a:chOff x="251435" y="3419894"/>
            <a:chExt cx="3570708" cy="2961434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7785" y="3429000"/>
              <a:ext cx="3534358" cy="2952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5" name="직사각형 24"/>
            <p:cNvSpPr/>
            <p:nvPr/>
          </p:nvSpPr>
          <p:spPr>
            <a:xfrm>
              <a:off x="287784" y="3645024"/>
              <a:ext cx="3528392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251435" y="3470528"/>
              <a:ext cx="1376967" cy="360040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1412545" y="3419894"/>
              <a:ext cx="1376967" cy="360040"/>
            </a:xfrm>
            <a:prstGeom prst="trapezoid">
              <a:avLst>
                <a:gd name="adj" fmla="val 421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1267" y="1205858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텍스트 질의의도 분석 기반 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관광 콘텐츠 검색 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-2)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3275" y="1853930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ko-KR" altLang="en-US" sz="1050" b="1" dirty="0" smtClean="0"/>
              <a:t>입력 </a:t>
            </a:r>
            <a:r>
              <a:rPr lang="en-US" altLang="ko-KR" sz="1050" b="1" dirty="0" smtClean="0"/>
              <a:t>: </a:t>
            </a:r>
            <a:r>
              <a:rPr lang="ko-KR" altLang="en-US" sz="1050" b="1" dirty="0" smtClean="0"/>
              <a:t>텍스트 입력</a:t>
            </a:r>
            <a:endParaRPr lang="en-US" altLang="ko-KR" sz="1050" b="1" dirty="0" smtClean="0"/>
          </a:p>
          <a:p>
            <a:pPr algn="just"/>
            <a:r>
              <a:rPr lang="ko-KR" altLang="en-US" sz="1050" b="1" dirty="0" smtClean="0"/>
              <a:t>출력</a:t>
            </a:r>
            <a:r>
              <a:rPr lang="en-US" altLang="ko-KR" sz="1050" b="1" dirty="0" smtClean="0"/>
              <a:t> : </a:t>
            </a:r>
            <a:r>
              <a:rPr lang="ko-KR" altLang="en-US" sz="1050" b="1" dirty="0" smtClean="0"/>
              <a:t>관광 </a:t>
            </a:r>
            <a:r>
              <a:rPr lang="ko-KR" altLang="en-US" sz="1050" b="1" dirty="0" err="1" smtClean="0"/>
              <a:t>콘텐츠</a:t>
            </a:r>
            <a:r>
              <a:rPr lang="ko-KR" altLang="en-US" sz="1050" b="1" dirty="0" smtClean="0"/>
              <a:t> 리스트</a:t>
            </a:r>
            <a:endParaRPr lang="ko-KR" altLang="en-US" sz="1050" b="1" dirty="0"/>
          </a:p>
        </p:txBody>
      </p:sp>
      <p:sp>
        <p:nvSpPr>
          <p:cNvPr id="31" name="직사각형 30"/>
          <p:cNvSpPr/>
          <p:nvPr/>
        </p:nvSpPr>
        <p:spPr>
          <a:xfrm>
            <a:off x="381267" y="989834"/>
            <a:ext cx="720080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4368" y="2714620"/>
            <a:ext cx="4248472" cy="300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1421" y="980728"/>
            <a:ext cx="2214577" cy="294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8" name="직사각형 37"/>
          <p:cNvSpPr/>
          <p:nvPr/>
        </p:nvSpPr>
        <p:spPr>
          <a:xfrm>
            <a:off x="2611421" y="1180945"/>
            <a:ext cx="2214578" cy="2748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다리꼴 38"/>
          <p:cNvSpPr/>
          <p:nvPr/>
        </p:nvSpPr>
        <p:spPr>
          <a:xfrm>
            <a:off x="2629604" y="985045"/>
            <a:ext cx="1493984" cy="305453"/>
          </a:xfrm>
          <a:prstGeom prst="trapezoid">
            <a:avLst>
              <a:gd name="adj" fmla="val 258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067408" y="980728"/>
            <a:ext cx="72008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질의</a:t>
            </a:r>
            <a:endParaRPr lang="ko-KR" altLang="en-US" sz="1200" b="1"/>
          </a:p>
        </p:txBody>
      </p:sp>
      <p:sp>
        <p:nvSpPr>
          <p:cNvPr id="52" name="직사각형 51"/>
          <p:cNvSpPr/>
          <p:nvPr/>
        </p:nvSpPr>
        <p:spPr>
          <a:xfrm>
            <a:off x="5826130" y="2000240"/>
            <a:ext cx="72008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결과</a:t>
            </a:r>
            <a:endParaRPr lang="ko-KR" altLang="en-US" sz="1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9376" y="1700808"/>
            <a:ext cx="190374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2923392" y="1844824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제주도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유아 동반 </a:t>
            </a:r>
            <a:r>
              <a:rPr lang="en-US" altLang="ko-KR" sz="1100" dirty="0" smtClean="0"/>
              <a:t>….</a:t>
            </a:r>
            <a:endParaRPr lang="ko-KR" altLang="en-US" sz="1100" dirty="0"/>
          </a:p>
        </p:txBody>
      </p:sp>
      <p:sp>
        <p:nvSpPr>
          <p:cNvPr id="44" name="직사각형 43"/>
          <p:cNvSpPr/>
          <p:nvPr/>
        </p:nvSpPr>
        <p:spPr>
          <a:xfrm>
            <a:off x="4254494" y="1785926"/>
            <a:ext cx="50006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검색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5544080" y="2386090"/>
            <a:ext cx="124831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검색 결과</a:t>
            </a:r>
            <a:endParaRPr lang="ko-KR" altLang="en-US" sz="1000" b="1" dirty="0"/>
          </a:p>
        </p:txBody>
      </p:sp>
      <p:sp>
        <p:nvSpPr>
          <p:cNvPr id="49" name="직사각형 48"/>
          <p:cNvSpPr/>
          <p:nvPr/>
        </p:nvSpPr>
        <p:spPr>
          <a:xfrm>
            <a:off x="5577948" y="5884842"/>
            <a:ext cx="141182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질의 의도 </a:t>
            </a:r>
            <a:r>
              <a:rPr lang="ko-KR" altLang="en-US" sz="1000" b="1" dirty="0" err="1" smtClean="0"/>
              <a:t>재검색</a:t>
            </a:r>
            <a:endParaRPr lang="ko-KR" altLang="en-US" sz="1000" b="1" dirty="0"/>
          </a:p>
        </p:txBody>
      </p:sp>
      <p:sp>
        <p:nvSpPr>
          <p:cNvPr id="64" name="직사각형 63"/>
          <p:cNvSpPr/>
          <p:nvPr/>
        </p:nvSpPr>
        <p:spPr>
          <a:xfrm>
            <a:off x="5569481" y="6215082"/>
            <a:ext cx="936104" cy="2160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질의의도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05585" y="6215082"/>
            <a:ext cx="2736304" cy="21602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질의 의도분석 내용</a:t>
            </a:r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2" name="이등변 삼각형 71"/>
          <p:cNvSpPr/>
          <p:nvPr/>
        </p:nvSpPr>
        <p:spPr>
          <a:xfrm rot="10636169">
            <a:off x="8957084" y="6272771"/>
            <a:ext cx="209572" cy="105328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설명선 1(테두리 및 강조선) 75"/>
          <p:cNvSpPr/>
          <p:nvPr/>
        </p:nvSpPr>
        <p:spPr>
          <a:xfrm rot="16200000">
            <a:off x="7433486" y="392886"/>
            <a:ext cx="500068" cy="1857389"/>
          </a:xfrm>
          <a:prstGeom prst="accentBorderCallout1">
            <a:avLst>
              <a:gd name="adj1" fmla="val 25507"/>
              <a:gd name="adj2" fmla="val -8333"/>
              <a:gd name="adj3" fmla="val 60908"/>
              <a:gd name="adj4" fmla="val -247644"/>
            </a:avLst>
          </a:prstGeom>
          <a:solidFill>
            <a:srgbClr val="0070C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788692" y="1214422"/>
            <a:ext cx="1795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>
                <a:solidFill>
                  <a:schemeClr val="bg1"/>
                </a:solidFill>
              </a:rPr>
              <a:t>선택시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상세정보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Display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텍스트기반 콘텐츠 검색 서비스 </a:t>
            </a:r>
            <a:r>
              <a:rPr lang="en-US" altLang="ko-KR" dirty="0" smtClean="0">
                <a:solidFill>
                  <a:srgbClr val="FFFF00"/>
                </a:solidFill>
              </a:rPr>
              <a:t>(2/4)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3502" y="906274"/>
            <a:ext cx="943134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 스마트 자산 관리 시스템을 적용한 관광 정보 검색 서비스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  <a:latin typeface="+mn-ea"/>
                <a:cs typeface="Times New Roman" pitchFamily="18" charset="0"/>
              </a:rPr>
              <a:t>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87784" y="980728"/>
            <a:ext cx="5832648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텍스트 질의의도 분석 기반 관광 콘텐츠 검색 서비스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-2)</a:t>
            </a:r>
            <a:endParaRPr lang="en-US" altLang="ko-KR" sz="1600" b="1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텍스트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단어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문장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질의를 입력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입력된 텍스트 질의에서 질의 의도 분석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분석된 질의의도 목록</a:t>
            </a:r>
            <a:r>
              <a:rPr lang="en-US" altLang="ko-KR" sz="1100" dirty="0" smtClean="0"/>
              <a:t>(N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및 각 질의의도의 </a:t>
            </a:r>
            <a:r>
              <a:rPr lang="en-US" altLang="ko-KR" sz="1100" dirty="0" smtClean="0"/>
              <a:t>TAG(</a:t>
            </a:r>
            <a:r>
              <a:rPr lang="ko-KR" altLang="en-US" sz="1100" dirty="0" smtClean="0"/>
              <a:t>텍스트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Bridge </a:t>
            </a:r>
            <a:r>
              <a:rPr lang="ko-KR" altLang="en-US" sz="1100" dirty="0" smtClean="0"/>
              <a:t>전달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전달받은 질의의도 목록 중 </a:t>
            </a:r>
            <a:r>
              <a:rPr lang="ko-KR" altLang="en-US" sz="1100" dirty="0" err="1" smtClean="0"/>
              <a:t>첫번째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우선순위가 가장 높은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질의의도의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검색엔진에 전달 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TAG </a:t>
            </a:r>
            <a:r>
              <a:rPr lang="ko-KR" altLang="en-US" sz="1100" dirty="0" smtClean="0"/>
              <a:t>기반 관광 콘텐츠 검색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검색된 결과 목록을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로 전달</a:t>
            </a:r>
            <a:r>
              <a:rPr lang="en-US" altLang="ko-KR" sz="1100" dirty="0" smtClean="0"/>
              <a:t>(L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검색결과 목록을 사용자에게 제공</a:t>
            </a:r>
            <a:r>
              <a:rPr lang="en-US" altLang="ko-KR" sz="1100" dirty="0" smtClean="0"/>
              <a:t>(L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질의의도 중 </a:t>
            </a:r>
            <a:r>
              <a:rPr lang="ko-KR" altLang="en-US" sz="1100" dirty="0" err="1" smtClean="0"/>
              <a:t>첫번째를</a:t>
            </a:r>
            <a:r>
              <a:rPr lang="ko-KR" altLang="en-US" sz="1100" dirty="0" smtClean="0"/>
              <a:t> 제외한 나머지 질의의도를 사용자에게 제시</a:t>
            </a:r>
            <a:r>
              <a:rPr lang="en-US" altLang="ko-KR" sz="1100" dirty="0" smtClean="0"/>
              <a:t>(N-1</a:t>
            </a:r>
            <a:r>
              <a:rPr lang="ko-KR" altLang="en-US" sz="1100" dirty="0" smtClean="0"/>
              <a:t>개</a:t>
            </a:r>
            <a:r>
              <a:rPr lang="en-US" altLang="ko-KR" sz="1100" dirty="0" smtClean="0"/>
              <a:t>)</a:t>
            </a:r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검색결과에서 원하는 콘텐츠 선택하는 경우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선택한 콘텐츠 정보를 검색엔진에 전달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ko-KR" altLang="en-US" sz="1100" b="1" dirty="0" smtClean="0"/>
              <a:t>검색엔진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전달받은 콘텐츠 정보의 원본 콘텐츠를 </a:t>
            </a:r>
            <a:r>
              <a:rPr lang="en-US" altLang="ko-KR" sz="1100" dirty="0" smtClean="0"/>
              <a:t>Bridge</a:t>
            </a:r>
            <a:r>
              <a:rPr lang="ko-KR" altLang="en-US" sz="1100" dirty="0" smtClean="0"/>
              <a:t>에 전달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전달받은 원본 콘텐츠를 사용자에게 제공</a:t>
            </a:r>
            <a:endParaRPr lang="en-US" altLang="ko-KR" sz="1100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질의의도를 선택하는 경우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Bridge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사용자가 선택한 질의의도의 </a:t>
            </a:r>
            <a:r>
              <a:rPr lang="en-US" altLang="ko-KR" sz="1100" dirty="0" smtClean="0"/>
              <a:t>TAG</a:t>
            </a:r>
            <a:r>
              <a:rPr lang="ko-KR" altLang="en-US" sz="1100" dirty="0" smtClean="0"/>
              <a:t>를 검색엔진에 전달</a:t>
            </a:r>
            <a:endParaRPr lang="en-US" altLang="ko-KR" sz="1100" dirty="0" smtClean="0"/>
          </a:p>
          <a:p>
            <a:pPr marL="906463" lvl="2" indent="-228600"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100" b="1" dirty="0" smtClean="0"/>
              <a:t>2-1-5)~2-1-9) </a:t>
            </a:r>
            <a:r>
              <a:rPr lang="ko-KR" altLang="en-US" sz="1100" b="1" dirty="0" smtClean="0"/>
              <a:t>절차 수행</a:t>
            </a:r>
            <a:endParaRPr lang="en-US" altLang="ko-KR" sz="1100" b="1" dirty="0" smtClean="0"/>
          </a:p>
          <a:p>
            <a:pPr marL="449263" lvl="1" indent="-228600">
              <a:spcBef>
                <a:spcPts val="600"/>
              </a:spcBef>
              <a:buFont typeface="+mj-lt"/>
              <a:buAutoNum type="arabicParenR"/>
            </a:pPr>
            <a:endParaRPr lang="en-US" altLang="ko-KR" sz="600" dirty="0" smtClean="0"/>
          </a:p>
          <a:p>
            <a:pPr marL="449263" lvl="1" indent="-228600">
              <a:spcBef>
                <a:spcPts val="600"/>
              </a:spcBef>
            </a:pPr>
            <a:r>
              <a:rPr lang="ko-KR" altLang="ko-KR" sz="1100" dirty="0" smtClean="0"/>
              <a:t>※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콘텐츠 검색의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범위</a:t>
            </a:r>
            <a:endParaRPr lang="en-US" altLang="ko-KR" sz="1100" dirty="0" smtClean="0"/>
          </a:p>
          <a:p>
            <a:pPr marL="285750" indent="-285750">
              <a:lnSpc>
                <a:spcPct val="150000"/>
              </a:lnSpc>
            </a:pPr>
            <a:r>
              <a:rPr lang="en-US" altLang="ko-KR" sz="1100" dirty="0" smtClean="0"/>
              <a:t>	</a:t>
            </a:r>
            <a:r>
              <a:rPr lang="en-US" altLang="ko-KR" sz="1100" dirty="0" smtClean="0">
                <a:sym typeface="Wingdings" pitchFamily="2" charset="2"/>
              </a:rPr>
              <a:t> </a:t>
            </a:r>
            <a:r>
              <a:rPr lang="ko-KR" altLang="en-US" sz="1100" dirty="0" smtClean="0"/>
              <a:t>위치정보 의미해석 검색</a:t>
            </a:r>
            <a:endParaRPr lang="en-US" altLang="ko-KR" sz="1100" dirty="0" smtClean="0"/>
          </a:p>
          <a:p>
            <a:pPr marL="285750" indent="-285750">
              <a:lnSpc>
                <a:spcPct val="150000"/>
              </a:lnSpc>
            </a:pPr>
            <a:r>
              <a:rPr lang="en-US" altLang="ko-KR" sz="1100" dirty="0" smtClean="0"/>
              <a:t>	</a:t>
            </a:r>
            <a:r>
              <a:rPr lang="en-US" altLang="ko-KR" sz="1100" dirty="0" smtClean="0">
                <a:sym typeface="Wingdings" pitchFamily="2" charset="2"/>
              </a:rPr>
              <a:t>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시간정보기반 의미해석 검색</a:t>
            </a:r>
            <a:endParaRPr lang="en-US" altLang="ko-KR" sz="1100" dirty="0" smtClean="0"/>
          </a:p>
          <a:p>
            <a:pPr marL="285750" indent="-285750">
              <a:lnSpc>
                <a:spcPct val="150000"/>
              </a:lnSpc>
            </a:pPr>
            <a:r>
              <a:rPr lang="en-US" altLang="ko-KR" sz="1100" dirty="0" smtClean="0"/>
              <a:t>	</a:t>
            </a:r>
            <a:r>
              <a:rPr lang="en-US" altLang="ko-KR" sz="1100" dirty="0" smtClean="0">
                <a:sym typeface="Wingdings" pitchFamily="2" charset="2"/>
              </a:rPr>
              <a:t> </a:t>
            </a:r>
            <a:r>
              <a:rPr lang="ko-KR" altLang="en-US" sz="1100" dirty="0" smtClean="0"/>
              <a:t>특색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제약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정보 기반 검색</a:t>
            </a:r>
            <a:endParaRPr lang="en-US" altLang="ko-KR" sz="1100" dirty="0" smtClean="0"/>
          </a:p>
          <a:p>
            <a:pPr marL="285750" indent="-285750">
              <a:lnSpc>
                <a:spcPct val="150000"/>
              </a:lnSpc>
            </a:pPr>
            <a:r>
              <a:rPr lang="en-US" altLang="ko-KR" sz="1100" dirty="0" smtClean="0"/>
              <a:t>	</a:t>
            </a:r>
            <a:r>
              <a:rPr lang="en-US" altLang="ko-KR" sz="1100" dirty="0" smtClean="0">
                <a:sym typeface="Wingdings" pitchFamily="2" charset="2"/>
              </a:rPr>
              <a:t> </a:t>
            </a:r>
            <a:r>
              <a:rPr lang="ko-KR" altLang="en-US" sz="1100" dirty="0" smtClean="0"/>
              <a:t>특색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제약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정보 기반 통합 검색</a:t>
            </a:r>
            <a:endParaRPr lang="en-US" altLang="ko-KR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264448" y="1988840"/>
            <a:ext cx="1080120" cy="2654606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856736" y="1988840"/>
            <a:ext cx="1080120" cy="26546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72760" y="1700808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Bridge</a:t>
            </a:r>
            <a:r>
              <a:rPr lang="ko-KR" altLang="en-US" sz="1100" b="1" dirty="0" smtClean="0"/>
              <a:t> </a:t>
            </a:r>
            <a:endParaRPr lang="ko-KR" alt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20432" y="1727230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텍스트 검색엔진</a:t>
            </a:r>
            <a:endParaRPr lang="ko-KR" altLang="en-US" sz="1100" b="1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7344568" y="213285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44568" y="198884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텍스트 질의 </a:t>
            </a:r>
            <a:endParaRPr lang="ko-KR" altLang="en-US" sz="9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44568" y="2276872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질의의도 정보 </a:t>
            </a:r>
            <a:r>
              <a:rPr lang="en-US" altLang="ko-KR" sz="900" b="1" dirty="0" smtClean="0"/>
              <a:t>(N)</a:t>
            </a:r>
            <a:endParaRPr lang="ko-KR" altLang="en-US" sz="9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44568" y="2564904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err="1" smtClean="0"/>
              <a:t>첫번째</a:t>
            </a:r>
            <a:r>
              <a:rPr lang="ko-KR" altLang="en-US" sz="900" b="1" dirty="0" smtClean="0"/>
              <a:t> 질의의도 </a:t>
            </a:r>
            <a:r>
              <a:rPr lang="en-US" altLang="ko-KR" sz="900" b="1" dirty="0" smtClean="0"/>
              <a:t>TAG</a:t>
            </a:r>
            <a:endParaRPr lang="ko-KR" altLang="en-US" sz="9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344568" y="3140968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 결과 목록</a:t>
            </a:r>
            <a:r>
              <a:rPr lang="en-US" altLang="ko-KR" sz="900" b="1" dirty="0" smtClean="0"/>
              <a:t>(M)</a:t>
            </a:r>
            <a:endParaRPr lang="ko-KR" altLang="en-US" sz="900" b="1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7344568" y="242088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7344568" y="2708920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7344568" y="3284984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44568" y="3429000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검색 결과 선택</a:t>
            </a:r>
            <a:endParaRPr lang="ko-KR" altLang="en-US" sz="900" b="1" dirty="0"/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7344568" y="3573016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44568" y="3717032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원본</a:t>
            </a:r>
            <a:r>
              <a:rPr lang="en-US" altLang="ko-KR" sz="900" b="1" dirty="0" smtClean="0"/>
              <a:t> </a:t>
            </a:r>
            <a:r>
              <a:rPr lang="ko-KR" altLang="en-US" sz="900" b="1" dirty="0" err="1" smtClean="0"/>
              <a:t>콘텐츠</a:t>
            </a:r>
            <a:endParaRPr lang="ko-KR" altLang="en-US" sz="9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344568" y="386104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왼쪽으로 구부러진 화살표 22"/>
          <p:cNvSpPr/>
          <p:nvPr/>
        </p:nvSpPr>
        <p:spPr>
          <a:xfrm>
            <a:off x="6840512" y="2564904"/>
            <a:ext cx="360040" cy="5760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오른쪽으로 구부러진 화살표 23"/>
          <p:cNvSpPr/>
          <p:nvPr/>
        </p:nvSpPr>
        <p:spPr>
          <a:xfrm flipV="1">
            <a:off x="6408464" y="2564904"/>
            <a:ext cx="360040" cy="576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673634" y="4960262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673634" y="5246014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40708" y="4838022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필수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8037006" y="5111605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: </a:t>
            </a:r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326328" y="4068522"/>
            <a:ext cx="1440160" cy="144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b="1" dirty="0" smtClean="0"/>
              <a:t>질의 의도 </a:t>
            </a:r>
            <a:r>
              <a:rPr lang="en-US" altLang="ko-KR" sz="900" b="1" dirty="0" smtClean="0"/>
              <a:t>TAG</a:t>
            </a:r>
            <a:endParaRPr lang="ko-KR" altLang="en-US" sz="900" b="1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7334795" y="4212538"/>
            <a:ext cx="1512168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/>
          <p:nvPr/>
        </p:nvCxnSpPr>
        <p:spPr>
          <a:xfrm rot="10800000" flipH="1">
            <a:off x="7326328" y="3272351"/>
            <a:ext cx="18240" cy="927554"/>
          </a:xfrm>
          <a:prstGeom prst="bentConnector3">
            <a:avLst>
              <a:gd name="adj1" fmla="val -12532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032" y="130622"/>
            <a:ext cx="9576595" cy="490066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텍스트기반 콘텐츠 검색 서비스 </a:t>
            </a:r>
            <a:r>
              <a:rPr lang="en-US" altLang="ko-KR" dirty="0" smtClean="0">
                <a:solidFill>
                  <a:srgbClr val="FFFF00"/>
                </a:solidFill>
              </a:rPr>
              <a:t>(3/4)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87784" y="980728"/>
          <a:ext cx="9577064" cy="444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1584176"/>
                <a:gridCol w="2808312"/>
                <a:gridCol w="4752528"/>
              </a:tblGrid>
              <a:tr h="415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1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서비스명</a:t>
                      </a:r>
                      <a:r>
                        <a:rPr lang="en-US" altLang="ko-KR" sz="11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1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예제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754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위치 정보 기반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의미해석 검색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목적지를 가려고 정한 상황에서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 목적지 인근의 관광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콘텐츠를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검색하는 경우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해운대 인근 숙박 </a:t>
                      </a:r>
                    </a:p>
                    <a:p>
                      <a:pPr algn="just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월미도 근처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맛집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just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부산 조선호텔 인근 휴양림 </a:t>
                      </a:r>
                    </a:p>
                    <a:p>
                      <a:pPr algn="just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설악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한화리조트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근처 승마장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7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 정보 기반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의미해석 검색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위치기반 관광정보 조회 	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휘닉스파크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개장기간 인근 지역 행사 </a:t>
                      </a:r>
                    </a:p>
                    <a:p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대전 와인축제 축제기간 주변 뮤지컬 	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7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특색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제약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 기반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검색 	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관광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콘텐츠를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검색하는 사용자의 특색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제약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정보에 따른 관광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콘텐츠를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검색하는 경우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부산 유모차 대여 가능한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수목원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대전 애완견 동반 가능한 호텔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82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특색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제약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 기반 </a:t>
                      </a:r>
                    </a:p>
                    <a:p>
                      <a:pPr algn="ctr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통합 검색 	</a:t>
                      </a:r>
                    </a:p>
                    <a:p>
                      <a:pPr algn="ctr" latinLnBrk="1"/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관광 </a:t>
                      </a:r>
                      <a:r>
                        <a:rPr lang="ko-KR" altLang="en-US" sz="11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콘텐츠를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검색하는 사용자의 특색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제약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정보에 따른 여행 목적지를 통합적으로 검색하는 경우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-7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 여아 동반 부산 여행 </a:t>
                      </a:r>
                    </a:p>
                    <a:p>
                      <a:pPr marL="93663" indent="0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(7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 여아와 부산으로 동반여행을 하기 알맞은 음식점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관광지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공연 등을 통합적으로 검색하여 결과를 제공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제주도 효도 관광 </a:t>
                      </a:r>
                    </a:p>
                    <a:p>
                      <a:pPr marL="93663" indent="0"/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연세가 있으신 부모님과 동반여행을 하기 알맞은 음식점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호텔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관광지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공연 등을 통합적으로 검색하여 결과를 제공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	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2594" y="5643578"/>
            <a:ext cx="48237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※ ETRI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차 회의자료에서 발췌</a:t>
            </a:r>
            <a:r>
              <a:rPr lang="en-US" altLang="ko-KR" sz="1100" dirty="0" smtClean="0"/>
              <a:t>(2014.2.18)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– </a:t>
            </a:r>
            <a:r>
              <a:rPr lang="ko-KR" altLang="en-US" sz="1100" dirty="0" smtClean="0"/>
              <a:t>서비스 시나리오 예시 기반</a:t>
            </a:r>
            <a:endParaRPr lang="ko-KR" alt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22361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36386</TotalTime>
  <Words>2608</Words>
  <Application>Microsoft Office PowerPoint</Application>
  <PresentationFormat>Custom</PresentationFormat>
  <Paragraphs>541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테마</vt:lpstr>
      <vt:lpstr>Slide 1</vt:lpstr>
      <vt:lpstr>전체 시스템 구조도</vt:lpstr>
      <vt:lpstr>최종 시연 시나리오</vt:lpstr>
      <vt:lpstr>이미지 검색 서비스 (1/3) </vt:lpstr>
      <vt:lpstr>이미지 검색 서비스 (2/3)</vt:lpstr>
      <vt:lpstr>이미지 검색 서비스 (3/3)</vt:lpstr>
      <vt:lpstr>텍스트기반 콘텐츠 검색 서비스 (1/4)</vt:lpstr>
      <vt:lpstr>텍스트기반 콘텐츠 검색 서비스 (2/4)</vt:lpstr>
      <vt:lpstr>텍스트기반 콘텐츠 검색 서비스 (3/4)</vt:lpstr>
      <vt:lpstr>텍스트기반 콘텐츠 검색 서비스 (4/4)</vt:lpstr>
      <vt:lpstr>동영상 검색 서비스 (1/3)</vt:lpstr>
      <vt:lpstr>동영상 검색 서비스 (2/3)</vt:lpstr>
      <vt:lpstr>동영상 검색 서비스 (3/3)</vt:lpstr>
      <vt:lpstr>통합 서비스 (1/4) </vt:lpstr>
      <vt:lpstr>통합 서비스 (2/4)</vt:lpstr>
      <vt:lpstr>통합 서비스 (3/4)</vt:lpstr>
      <vt:lpstr>통합 서비스 (4/4)</vt:lpstr>
      <vt:lpstr>자동학습 엔진 (1/3)</vt:lpstr>
      <vt:lpstr>자동학습 엔진 (2/3)</vt:lpstr>
      <vt:lpstr>자동학습 엔진 (3/3)</vt:lpstr>
      <vt:lpstr> 개발 환경 및 통합 환경 일반사항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김태훈</dc:creator>
  <cp:lastModifiedBy>willee</cp:lastModifiedBy>
  <cp:revision>4436</cp:revision>
  <cp:lastPrinted>2013-08-21T07:45:10Z</cp:lastPrinted>
  <dcterms:created xsi:type="dcterms:W3CDTF">2011-11-05T05:09:40Z</dcterms:created>
  <dcterms:modified xsi:type="dcterms:W3CDTF">2014-04-07T07:59:41Z</dcterms:modified>
</cp:coreProperties>
</file>