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9" autoAdjust="0"/>
  </p:normalViewPr>
  <p:slideViewPr>
    <p:cSldViewPr>
      <p:cViewPr varScale="1">
        <p:scale>
          <a:sx n="92" d="100"/>
          <a:sy n="92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</a:t>
            </a:r>
            <a:r>
              <a:rPr lang="ko-KR" altLang="en-US" dirty="0" smtClean="0"/>
              <a:t>를 통한 인증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방식은</a:t>
            </a:r>
            <a:r>
              <a:rPr lang="en-US" altLang="ko-KR" baseline="0" dirty="0" smtClean="0"/>
              <a:t>?(</a:t>
            </a:r>
            <a:r>
              <a:rPr lang="ko-KR" altLang="en-US" baseline="0" dirty="0" smtClean="0"/>
              <a:t>근거리통신지원</a:t>
            </a:r>
            <a:r>
              <a:rPr lang="en-US" altLang="ko-KR" baseline="0" dirty="0" smtClean="0"/>
              <a:t>), NFC?(</a:t>
            </a:r>
            <a:r>
              <a:rPr lang="ko-KR" altLang="en-US" baseline="0" dirty="0" smtClean="0"/>
              <a:t>근거리통신지원</a:t>
            </a:r>
            <a:r>
              <a:rPr lang="en-US" altLang="ko-KR" baseline="0" dirty="0" smtClean="0"/>
              <a:t>),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WiFi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테더링</a:t>
            </a:r>
            <a:r>
              <a:rPr lang="en-US" altLang="ko-KR" baseline="0" dirty="0" smtClean="0"/>
              <a:t>?(</a:t>
            </a:r>
            <a:r>
              <a:rPr lang="ko-KR" altLang="en-US" baseline="0" dirty="0" smtClean="0"/>
              <a:t>무선에 대한 매력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배터리</a:t>
            </a:r>
            <a:r>
              <a:rPr lang="en-US" altLang="ko-KR" baseline="0" dirty="0" smtClean="0"/>
              <a:t>?(</a:t>
            </a:r>
            <a:r>
              <a:rPr lang="ko-KR" altLang="en-US" baseline="0" dirty="0" smtClean="0"/>
              <a:t>무선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smtClean="0"/>
              <a:t>랜포트</a:t>
            </a:r>
            <a:r>
              <a:rPr lang="en-US" altLang="ko-KR" baseline="0" dirty="0" smtClean="0"/>
              <a:t>?(</a:t>
            </a:r>
            <a:r>
              <a:rPr lang="ko-KR" altLang="en-US" baseline="0" dirty="0" smtClean="0"/>
              <a:t>성능극대화</a:t>
            </a:r>
            <a:r>
              <a:rPr lang="en-US" altLang="ko-KR" baseline="0" dirty="0" smtClean="0"/>
              <a:t>),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22528"/>
          </a:xfrm>
          <a:prstGeom prst="rect">
            <a:avLst/>
          </a:prstGeom>
        </p:spPr>
        <p:txBody>
          <a:bodyPr/>
          <a:lstStyle>
            <a:lvl1pPr algn="l">
              <a:defRPr sz="4000" b="1"/>
            </a:lvl1pPr>
          </a:lstStyle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gradFill flip="none" rotWithShape="1">
          <a:gsLst>
            <a:gs pos="5000">
              <a:srgbClr val="FFFFFF"/>
            </a:gs>
            <a:gs pos="26000">
              <a:srgbClr val="D9D9D9"/>
            </a:gs>
            <a:gs pos="5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97942"/>
            <a:ext cx="21336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12658" y="124845"/>
            <a:ext cx="34217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b="1" dirty="0">
                <a:solidFill>
                  <a:srgbClr val="595959"/>
                </a:solidFill>
              </a:rPr>
              <a:t>The Lean Canvas </a:t>
            </a:r>
            <a:r>
              <a:rPr sz="1400" b="1" dirty="0">
                <a:solidFill>
                  <a:srgbClr val="595959"/>
                </a:solidFill>
              </a:rPr>
              <a:t>| </a:t>
            </a:r>
            <a:r>
              <a:rPr lang="en-US" sz="1400" b="1" dirty="0" smtClean="0">
                <a:solidFill>
                  <a:srgbClr val="595959"/>
                </a:solidFill>
              </a:rPr>
              <a:t>Before </a:t>
            </a:r>
            <a:r>
              <a:rPr lang="en-US" sz="1400" b="1" dirty="0" err="1" smtClean="0">
                <a:solidFill>
                  <a:srgbClr val="595959"/>
                </a:solidFill>
              </a:rPr>
              <a:t>DriveS</a:t>
            </a:r>
            <a:endParaRPr sz="1400" b="1" dirty="0">
              <a:solidFill>
                <a:srgbClr val="595959"/>
              </a:solidFill>
            </a:endParaRPr>
          </a:p>
        </p:txBody>
      </p:sp>
      <p:grpSp>
        <p:nvGrpSpPr>
          <p:cNvPr id="93" name="Group 93"/>
          <p:cNvGrpSpPr/>
          <p:nvPr/>
        </p:nvGrpSpPr>
        <p:grpSpPr>
          <a:xfrm>
            <a:off x="7239000" y="114682"/>
            <a:ext cx="1752600" cy="201170"/>
            <a:chOff x="0" y="34035"/>
            <a:chExt cx="1752600" cy="201169"/>
          </a:xfrm>
        </p:grpSpPr>
        <p:sp>
          <p:nvSpPr>
            <p:cNvPr id="91" name="Shape 91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2287"/>
              <a:ext cx="17526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2014/ </a:t>
              </a:r>
              <a:r>
                <a:rPr sz="1200" dirty="0" smtClean="0"/>
                <a:t>0</a:t>
              </a:r>
              <a:r>
                <a:rPr lang="en-US" sz="1200" dirty="0" smtClean="0"/>
                <a:t>6</a:t>
              </a:r>
              <a:r>
                <a:rPr sz="1200" dirty="0" smtClean="0"/>
                <a:t>/ </a:t>
              </a:r>
              <a:r>
                <a:rPr lang="en-US" sz="1200" dirty="0" smtClean="0"/>
                <a:t>19</a:t>
              </a:r>
              <a:endParaRPr sz="1200" dirty="0"/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7239000" y="341145"/>
            <a:ext cx="1752600" cy="269241"/>
            <a:chOff x="0" y="0"/>
            <a:chExt cx="1752600" cy="269240"/>
          </a:xfrm>
        </p:grpSpPr>
        <p:sp>
          <p:nvSpPr>
            <p:cNvPr id="94" name="Shape 94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7526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Iteration </a:t>
              </a:r>
              <a:r>
                <a:rPr sz="1200" dirty="0" smtClean="0"/>
                <a:t>#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152400" y="4639983"/>
            <a:ext cx="4398042" cy="1338412"/>
            <a:chOff x="0" y="-1"/>
            <a:chExt cx="4398041" cy="133841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Cost Structure 비용구조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4550440" y="4639983"/>
            <a:ext cx="4398043" cy="1338412"/>
            <a:chOff x="0" y="-1"/>
            <a:chExt cx="4398041" cy="133841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Revenue Streams 수익원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152398" y="664123"/>
            <a:ext cx="1764796" cy="3975862"/>
            <a:chOff x="-1" y="-1"/>
            <a:chExt cx="1764794" cy="397586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Problem 문제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1905141" y="664123"/>
            <a:ext cx="1764795" cy="1987933"/>
            <a:chOff x="-1" y="-1"/>
            <a:chExt cx="1764794" cy="1987931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Solution 솔루션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1905141" y="2641892"/>
            <a:ext cx="1764795" cy="1998093"/>
            <a:chOff x="-1" y="-10161"/>
            <a:chExt cx="1764794" cy="19980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-10161"/>
              <a:ext cx="1764794" cy="49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Key Metrics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핵심지표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3657884" y="653965"/>
            <a:ext cx="1764795" cy="3975860"/>
            <a:chOff x="-1" y="0"/>
            <a:chExt cx="1764794" cy="397585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-1" y="10159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Unique Value Proposition 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고유의 가치 제안</a:t>
              </a:r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5418897" y="664123"/>
            <a:ext cx="1764795" cy="1987933"/>
            <a:chOff x="0" y="-1"/>
            <a:chExt cx="1764793" cy="198793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-1"/>
              <a:ext cx="1764793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Unfair Advantage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경쟁우위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5420786" y="2652053"/>
            <a:ext cx="1764795" cy="1987933"/>
            <a:chOff x="-1" y="-1"/>
            <a:chExt cx="1764794" cy="1987931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-1"/>
              <a:ext cx="17647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Channels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채널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7173529" y="664123"/>
            <a:ext cx="1764795" cy="3975862"/>
            <a:chOff x="-10161" y="-1"/>
            <a:chExt cx="1764794" cy="3975860"/>
          </a:xfrm>
        </p:grpSpPr>
        <p:sp>
          <p:nvSpPr>
            <p:cNvPr id="121" name="Shape 121"/>
            <p:cNvSpPr/>
            <p:nvPr/>
          </p:nvSpPr>
          <p:spPr>
            <a:xfrm>
              <a:off x="-10161" y="0"/>
              <a:ext cx="1764794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161" y="-1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Customer Segments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고객군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52400" y="664125"/>
            <a:ext cx="8796082" cy="5314268"/>
          </a:xfrm>
          <a:prstGeom prst="roundRect">
            <a:avLst>
              <a:gd name="adj" fmla="val 0"/>
            </a:avLst>
          </a:prstGeom>
          <a:ln w="38100">
            <a:solidFill>
              <a:srgbClr val="808080"/>
            </a:solidFill>
          </a:ln>
        </p:spPr>
        <p:txBody>
          <a:bodyPr lIns="0" tIns="0" rIns="0" bIns="0"/>
          <a:lstStyle/>
          <a:p>
            <a:pPr lvl="0">
              <a:defRPr sz="2000"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052736"/>
            <a:ext cx="1728192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dirty="0" smtClean="0">
                <a:solidFill>
                  <a:schemeClr val="tx1"/>
                </a:solidFill>
              </a:rPr>
              <a:t>드라이브  분실의 위험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 정보 및 회사 정보 노출에 대한 불안함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항상 더 많은 용량의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드라이브가 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Dropbox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사용하려면 반드시 인터넷에 연결 가능해야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7704" y="1052736"/>
            <a:ext cx="172819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스마트폰과 케이블 휴대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USB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드라이브를 별도로 휴대</a:t>
            </a:r>
            <a:endParaRPr kumimoji="0" lang="en-US" altLang="ko-KR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err="1" smtClean="0">
                <a:solidFill>
                  <a:schemeClr val="tx1"/>
                </a:solidFill>
              </a:rPr>
              <a:t>Dropbox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err="1" smtClean="0">
                <a:solidFill>
                  <a:schemeClr val="tx1"/>
                </a:solidFill>
              </a:rPr>
              <a:t>DriveS</a:t>
            </a:r>
            <a:r>
              <a:rPr lang="ko-KR" altLang="en-US" sz="1200" dirty="0" smtClean="0">
                <a:solidFill>
                  <a:schemeClr val="tx1"/>
                </a:solidFill>
              </a:rPr>
              <a:t>와 유사한 앱 사용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1124744"/>
            <a:ext cx="18002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항상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를 가지고 다니는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전문직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엔지니어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영업인력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학생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12658" y="124845"/>
            <a:ext cx="33063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b="1" dirty="0">
                <a:solidFill>
                  <a:srgbClr val="595959"/>
                </a:solidFill>
              </a:rPr>
              <a:t>The Lean Canvas </a:t>
            </a:r>
            <a:r>
              <a:rPr sz="1400" b="1" dirty="0">
                <a:solidFill>
                  <a:srgbClr val="595959"/>
                </a:solidFill>
              </a:rPr>
              <a:t>| </a:t>
            </a:r>
            <a:r>
              <a:rPr lang="en-US" sz="1400" b="1" dirty="0" smtClean="0">
                <a:solidFill>
                  <a:srgbClr val="595959"/>
                </a:solidFill>
              </a:rPr>
              <a:t>After </a:t>
            </a:r>
            <a:r>
              <a:rPr lang="en-US" sz="1400" b="1" dirty="0" err="1" smtClean="0">
                <a:solidFill>
                  <a:srgbClr val="595959"/>
                </a:solidFill>
              </a:rPr>
              <a:t>DriveS</a:t>
            </a:r>
            <a:endParaRPr sz="1400" b="1" dirty="0">
              <a:solidFill>
                <a:srgbClr val="595959"/>
              </a:solidFill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7239000" y="114682"/>
            <a:ext cx="1752600" cy="201170"/>
            <a:chOff x="0" y="34035"/>
            <a:chExt cx="1752600" cy="201169"/>
          </a:xfrm>
        </p:grpSpPr>
        <p:sp>
          <p:nvSpPr>
            <p:cNvPr id="91" name="Shape 91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2287"/>
              <a:ext cx="17526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2014/ 05/ </a:t>
              </a:r>
              <a:r>
                <a:rPr lang="en-US" sz="1200" dirty="0" smtClean="0"/>
                <a:t>30</a:t>
              </a:r>
              <a:endParaRPr sz="1200" dirty="0"/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7239000" y="341145"/>
            <a:ext cx="1752600" cy="269241"/>
            <a:chOff x="0" y="0"/>
            <a:chExt cx="1752600" cy="269240"/>
          </a:xfrm>
        </p:grpSpPr>
        <p:sp>
          <p:nvSpPr>
            <p:cNvPr id="94" name="Shape 94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7526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Iteration </a:t>
              </a:r>
              <a:r>
                <a:rPr sz="1200" dirty="0" smtClean="0"/>
                <a:t>#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52400" y="4639983"/>
            <a:ext cx="4398042" cy="1338412"/>
            <a:chOff x="0" y="-1"/>
            <a:chExt cx="4398041" cy="133841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Cost Structure 비용구조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4550440" y="4639983"/>
            <a:ext cx="4398043" cy="1338412"/>
            <a:chOff x="0" y="-1"/>
            <a:chExt cx="4398041" cy="133841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Revenue Streams 수익원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05"/>
          <p:cNvGrpSpPr/>
          <p:nvPr/>
        </p:nvGrpSpPr>
        <p:grpSpPr>
          <a:xfrm>
            <a:off x="152398" y="664123"/>
            <a:ext cx="1764796" cy="3975862"/>
            <a:chOff x="-1" y="-1"/>
            <a:chExt cx="1764794" cy="397586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Problem 문제</a:t>
              </a: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1905141" y="664123"/>
            <a:ext cx="1764795" cy="1987933"/>
            <a:chOff x="-1" y="-1"/>
            <a:chExt cx="1764794" cy="1987931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Solution 솔루션</a:t>
              </a:r>
            </a:p>
          </p:txBody>
        </p:sp>
      </p:grpSp>
      <p:grpSp>
        <p:nvGrpSpPr>
          <p:cNvPr id="8" name="Group 111"/>
          <p:cNvGrpSpPr/>
          <p:nvPr/>
        </p:nvGrpSpPr>
        <p:grpSpPr>
          <a:xfrm>
            <a:off x="1905141" y="2641892"/>
            <a:ext cx="1764795" cy="1998093"/>
            <a:chOff x="-1" y="-10161"/>
            <a:chExt cx="1764794" cy="19980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-10161"/>
              <a:ext cx="1764794" cy="49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Key Metrics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핵심지표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114"/>
          <p:cNvGrpSpPr/>
          <p:nvPr/>
        </p:nvGrpSpPr>
        <p:grpSpPr>
          <a:xfrm>
            <a:off x="3657884" y="653965"/>
            <a:ext cx="1764795" cy="3975860"/>
            <a:chOff x="-1" y="0"/>
            <a:chExt cx="1764794" cy="397585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-1" y="10159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Unique Value Proposition 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고유의 가치 제안</a:t>
              </a:r>
            </a:p>
          </p:txBody>
        </p:sp>
      </p:grpSp>
      <p:grpSp>
        <p:nvGrpSpPr>
          <p:cNvPr id="10" name="Group 117"/>
          <p:cNvGrpSpPr/>
          <p:nvPr/>
        </p:nvGrpSpPr>
        <p:grpSpPr>
          <a:xfrm>
            <a:off x="5418897" y="664123"/>
            <a:ext cx="1764795" cy="1987933"/>
            <a:chOff x="0" y="-1"/>
            <a:chExt cx="1764793" cy="198793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-1"/>
              <a:ext cx="1764793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Unfair Advantage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경쟁우위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20"/>
          <p:cNvGrpSpPr/>
          <p:nvPr/>
        </p:nvGrpSpPr>
        <p:grpSpPr>
          <a:xfrm>
            <a:off x="5420786" y="2652053"/>
            <a:ext cx="1764795" cy="1987933"/>
            <a:chOff x="-1" y="-1"/>
            <a:chExt cx="1764794" cy="1987931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-1"/>
              <a:ext cx="17647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 dirty="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Channels </a:t>
              </a:r>
              <a:r>
                <a:rPr sz="1200" dirty="0" err="1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채널</a:t>
              </a:r>
              <a:endParaRPr sz="120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23"/>
          <p:cNvGrpSpPr/>
          <p:nvPr/>
        </p:nvGrpSpPr>
        <p:grpSpPr>
          <a:xfrm>
            <a:off x="7173529" y="664123"/>
            <a:ext cx="1764795" cy="3975862"/>
            <a:chOff x="-10161" y="-1"/>
            <a:chExt cx="1764794" cy="3975860"/>
          </a:xfrm>
        </p:grpSpPr>
        <p:sp>
          <p:nvSpPr>
            <p:cNvPr id="121" name="Shape 121"/>
            <p:cNvSpPr/>
            <p:nvPr/>
          </p:nvSpPr>
          <p:spPr>
            <a:xfrm>
              <a:off x="-10161" y="0"/>
              <a:ext cx="1764794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161" y="-1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Customer Segments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고객군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52400" y="664125"/>
            <a:ext cx="8796082" cy="5314268"/>
          </a:xfrm>
          <a:prstGeom prst="roundRect">
            <a:avLst>
              <a:gd name="adj" fmla="val 0"/>
            </a:avLst>
          </a:prstGeom>
          <a:ln w="38100">
            <a:solidFill>
              <a:srgbClr val="808080"/>
            </a:solidFill>
          </a:ln>
        </p:spPr>
        <p:txBody>
          <a:bodyPr lIns="0" tIns="0" rIns="0" bIns="0"/>
          <a:lstStyle/>
          <a:p>
            <a:pPr lvl="0">
              <a:defRPr sz="2000"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052736"/>
            <a:ext cx="17281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dirty="0" smtClean="0">
                <a:solidFill>
                  <a:schemeClr val="tx1"/>
                </a:solidFill>
              </a:rPr>
              <a:t>드라이브  분실의 위험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 정보 및 회사 정보 노출에 대한 불안함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항상 새로운 더 많은 용량의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드라이브를 구매해야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Dropbox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사용하려면 반드시 인터넷에 연결 가능해야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7704" y="908720"/>
            <a:ext cx="172819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WiFi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환경에서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처럼 동작하는 앱 제공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간편하게 앱을 실행해서 </a:t>
            </a:r>
            <a:r>
              <a:rPr lang="en-US" altLang="ko-KR" sz="1200" dirty="0" smtClean="0">
                <a:solidFill>
                  <a:schemeClr val="tx1"/>
                </a:solidFill>
              </a:rPr>
              <a:t>ON </a:t>
            </a:r>
            <a:r>
              <a:rPr lang="ko-KR" altLang="en-US" sz="1200" dirty="0" smtClean="0">
                <a:solidFill>
                  <a:schemeClr val="tx1"/>
                </a:solidFill>
              </a:rPr>
              <a:t>하면 </a:t>
            </a:r>
            <a:r>
              <a:rPr lang="ko-KR" altLang="en-US" sz="1200" dirty="0" smtClean="0">
                <a:solidFill>
                  <a:schemeClr val="tx1"/>
                </a:solidFill>
              </a:rPr>
              <a:t>동작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가장 빠른 무선 </a:t>
            </a:r>
            <a:r>
              <a:rPr lang="en-US" altLang="ko-KR" sz="1200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dirty="0" smtClean="0">
                <a:solidFill>
                  <a:schemeClr val="tx1"/>
                </a:solidFill>
              </a:rPr>
              <a:t>드라이브</a:t>
            </a:r>
            <a:r>
              <a:rPr lang="en-US" altLang="ko-KR" sz="1200" dirty="0" smtClean="0">
                <a:solidFill>
                  <a:schemeClr val="tx1"/>
                </a:solidFill>
              </a:rPr>
              <a:t> (over 50Mbps in Galaxy S4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1124744"/>
            <a:ext cx="18002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항상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를 가지고 다니는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전문직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엔지니어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영업인력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학생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Early 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Adapter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유틸리티 관련 </a:t>
            </a:r>
            <a:r>
              <a:rPr lang="ko-KR" altLang="en-US" sz="1200" dirty="0" smtClean="0">
                <a:solidFill>
                  <a:schemeClr val="tx1"/>
                </a:solidFill>
              </a:rPr>
              <a:t>커뮤니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블로거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07904" y="1364577"/>
            <a:ext cx="172819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휴대폰을 저장장치로 사용하는 가장 편하고 안전한 방법</a:t>
            </a:r>
            <a:endParaRPr kumimoji="0" lang="en-US" altLang="ko-KR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항상 새로운</a:t>
            </a:r>
            <a:r>
              <a:rPr lang="en-US" sz="1200" dirty="0" smtClean="0"/>
              <a:t> USB </a:t>
            </a:r>
            <a:r>
              <a:rPr lang="ko-KR" altLang="en-US" sz="1200" dirty="0" smtClean="0"/>
              <a:t>드라이브가 </a:t>
            </a:r>
            <a:r>
              <a:rPr lang="ko-KR" altLang="en-US" sz="1200" dirty="0" smtClean="0"/>
              <a:t>공짜</a:t>
            </a:r>
            <a:endParaRPr lang="en-US" altLang="ko-KR" sz="12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07704" y="3068960"/>
            <a:ext cx="172819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유치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페북로그인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이메일가입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ko-KR" altLang="en-US" sz="1200" dirty="0" smtClean="0">
                <a:solidFill>
                  <a:schemeClr val="tx1"/>
                </a:solidFill>
              </a:rPr>
              <a:t>활성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첫접속성공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유지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지속적인 접속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R</a:t>
            </a:r>
            <a:r>
              <a:rPr lang="ko-KR" altLang="en-US" sz="1200" dirty="0" smtClean="0">
                <a:solidFill>
                  <a:schemeClr val="tx1"/>
                </a:solidFill>
              </a:rPr>
              <a:t>매출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유료전환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추천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가족과친구의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초대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6096" y="3068960"/>
            <a:ext cx="172819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친구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구글 애드 워즈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페이스북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입소문</a:t>
            </a:r>
            <a:endParaRPr lang="en-US" altLang="ko-KR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36096" y="1196752"/>
            <a:ext cx="17281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커뮤니티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0" y="4983561"/>
            <a:ext cx="41764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유료버전 </a:t>
            </a:r>
            <a:r>
              <a:rPr lang="en-US" altLang="ko-KR" sz="1200" dirty="0" smtClean="0"/>
              <a:t>($7.99): </a:t>
            </a:r>
            <a:r>
              <a:rPr lang="ko-KR" altLang="en-US" sz="1200" dirty="0" smtClean="0"/>
              <a:t>평생 </a:t>
            </a:r>
            <a:r>
              <a:rPr lang="en-US" altLang="ko-KR" sz="1200" dirty="0" smtClean="0"/>
              <a:t>USB 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?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 유료화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광고 제거 </a:t>
            </a:r>
            <a:r>
              <a:rPr lang="en-US" altLang="ko-KR" sz="1200" dirty="0" smtClean="0"/>
              <a:t>$2.99, </a:t>
            </a:r>
            <a:r>
              <a:rPr lang="ko-KR" altLang="en-US" sz="1200" dirty="0" smtClean="0"/>
              <a:t>보안 암호화 </a:t>
            </a:r>
            <a:r>
              <a:rPr lang="en-US" altLang="ko-KR" sz="1200" dirty="0" smtClean="0"/>
              <a:t>$2.99, </a:t>
            </a:r>
            <a:r>
              <a:rPr lang="ko-KR" altLang="en-US" sz="1200" dirty="0" smtClean="0"/>
              <a:t>접속 </a:t>
            </a:r>
            <a:r>
              <a:rPr lang="en-US" altLang="ko-KR" sz="1200" dirty="0" smtClean="0"/>
              <a:t>PC </a:t>
            </a:r>
            <a:r>
              <a:rPr lang="ko-KR" altLang="en-US" sz="1200" dirty="0" smtClean="0"/>
              <a:t>댓수 </a:t>
            </a:r>
            <a:r>
              <a:rPr lang="en-US" altLang="ko-KR" sz="1200" dirty="0" smtClean="0"/>
              <a:t>$2.99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손익분기점</a:t>
            </a:r>
            <a:r>
              <a:rPr lang="en-US" altLang="ko-KR" sz="1200" dirty="0" smtClean="0"/>
              <a:t>: $2.99 </a:t>
            </a:r>
            <a:r>
              <a:rPr lang="ko-KR" altLang="en-US" sz="1200" dirty="0" smtClean="0"/>
              <a:t>짜리 </a:t>
            </a:r>
            <a:r>
              <a:rPr lang="en-US" altLang="ko-KR" sz="1200" dirty="0" smtClean="0"/>
              <a:t>2</a:t>
            </a:r>
            <a:r>
              <a:rPr lang="en-US" altLang="ko-KR" sz="1200" dirty="0" smtClean="0"/>
              <a:t>00,000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79512" y="5013176"/>
            <a:ext cx="41764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인건비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디자인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라이센스 비용 등</a:t>
            </a:r>
            <a:endParaRPr lang="en-US" altLang="ko-KR" sz="1200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12658" y="124845"/>
            <a:ext cx="395877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b="1" dirty="0">
                <a:solidFill>
                  <a:srgbClr val="595959"/>
                </a:solidFill>
              </a:rPr>
              <a:t>The Lean Canvas </a:t>
            </a:r>
            <a:r>
              <a:rPr sz="1400" b="1" dirty="0">
                <a:solidFill>
                  <a:srgbClr val="595959"/>
                </a:solidFill>
              </a:rPr>
              <a:t>| </a:t>
            </a:r>
            <a:r>
              <a:rPr lang="en-US" sz="1400" b="1" dirty="0" smtClean="0">
                <a:solidFill>
                  <a:srgbClr val="595959"/>
                </a:solidFill>
              </a:rPr>
              <a:t>Before </a:t>
            </a:r>
            <a:r>
              <a:rPr lang="en-US" sz="1400" b="1" dirty="0" err="1" smtClean="0">
                <a:solidFill>
                  <a:srgbClr val="595959"/>
                </a:solidFill>
              </a:rPr>
              <a:t>FamilyPicture</a:t>
            </a:r>
            <a:endParaRPr sz="1400" b="1" dirty="0">
              <a:solidFill>
                <a:srgbClr val="595959"/>
              </a:solidFill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7239000" y="114682"/>
            <a:ext cx="1752600" cy="201170"/>
            <a:chOff x="0" y="34035"/>
            <a:chExt cx="1752600" cy="201169"/>
          </a:xfrm>
        </p:grpSpPr>
        <p:sp>
          <p:nvSpPr>
            <p:cNvPr id="91" name="Shape 91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2287"/>
              <a:ext cx="17526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2014/ 05/ </a:t>
              </a:r>
              <a:r>
                <a:rPr lang="en-US" sz="1200" dirty="0" smtClean="0"/>
                <a:t>30</a:t>
              </a:r>
              <a:endParaRPr sz="1200" dirty="0"/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7239000" y="341145"/>
            <a:ext cx="1752600" cy="269241"/>
            <a:chOff x="0" y="0"/>
            <a:chExt cx="1752600" cy="269240"/>
          </a:xfrm>
        </p:grpSpPr>
        <p:sp>
          <p:nvSpPr>
            <p:cNvPr id="94" name="Shape 94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7526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Iteration </a:t>
              </a:r>
              <a:r>
                <a:rPr sz="1200" dirty="0" smtClean="0"/>
                <a:t>#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52400" y="4639983"/>
            <a:ext cx="4398042" cy="1338412"/>
            <a:chOff x="0" y="-1"/>
            <a:chExt cx="4398041" cy="133841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Cost Structure 비용구조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4550440" y="4639983"/>
            <a:ext cx="4398043" cy="1338412"/>
            <a:chOff x="0" y="-1"/>
            <a:chExt cx="4398041" cy="133841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Revenue Streams 수익원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05"/>
          <p:cNvGrpSpPr/>
          <p:nvPr/>
        </p:nvGrpSpPr>
        <p:grpSpPr>
          <a:xfrm>
            <a:off x="152398" y="664123"/>
            <a:ext cx="1764796" cy="3975862"/>
            <a:chOff x="-1" y="-1"/>
            <a:chExt cx="1764794" cy="397586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Problem 문제</a:t>
              </a: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1905141" y="664123"/>
            <a:ext cx="1764795" cy="1987933"/>
            <a:chOff x="-1" y="-1"/>
            <a:chExt cx="1764794" cy="1987931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Solution 솔루션</a:t>
              </a:r>
            </a:p>
          </p:txBody>
        </p:sp>
      </p:grpSp>
      <p:grpSp>
        <p:nvGrpSpPr>
          <p:cNvPr id="8" name="Group 111"/>
          <p:cNvGrpSpPr/>
          <p:nvPr/>
        </p:nvGrpSpPr>
        <p:grpSpPr>
          <a:xfrm>
            <a:off x="1905141" y="2641892"/>
            <a:ext cx="1764795" cy="1998093"/>
            <a:chOff x="-1" y="-10161"/>
            <a:chExt cx="1764794" cy="19980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-10161"/>
              <a:ext cx="1764794" cy="49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Key Metrics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핵심지표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114"/>
          <p:cNvGrpSpPr/>
          <p:nvPr/>
        </p:nvGrpSpPr>
        <p:grpSpPr>
          <a:xfrm>
            <a:off x="3657884" y="653965"/>
            <a:ext cx="1764795" cy="3975860"/>
            <a:chOff x="-1" y="0"/>
            <a:chExt cx="1764794" cy="397585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-1" y="10159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Unique Value Proposition 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고유의 가치 제안</a:t>
              </a:r>
            </a:p>
          </p:txBody>
        </p:sp>
      </p:grpSp>
      <p:grpSp>
        <p:nvGrpSpPr>
          <p:cNvPr id="10" name="Group 117"/>
          <p:cNvGrpSpPr/>
          <p:nvPr/>
        </p:nvGrpSpPr>
        <p:grpSpPr>
          <a:xfrm>
            <a:off x="5418897" y="664123"/>
            <a:ext cx="1764795" cy="1987933"/>
            <a:chOff x="0" y="-1"/>
            <a:chExt cx="1764793" cy="198793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-1"/>
              <a:ext cx="1764793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Unfair Advantage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경쟁우위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20"/>
          <p:cNvGrpSpPr/>
          <p:nvPr/>
        </p:nvGrpSpPr>
        <p:grpSpPr>
          <a:xfrm>
            <a:off x="5420786" y="2652053"/>
            <a:ext cx="1764795" cy="1987933"/>
            <a:chOff x="-1" y="-1"/>
            <a:chExt cx="1764794" cy="1987931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-1"/>
              <a:ext cx="17647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Channels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채널</a:t>
              </a:r>
            </a:p>
          </p:txBody>
        </p:sp>
      </p:grpSp>
      <p:grpSp>
        <p:nvGrpSpPr>
          <p:cNvPr id="12" name="Group 123"/>
          <p:cNvGrpSpPr/>
          <p:nvPr/>
        </p:nvGrpSpPr>
        <p:grpSpPr>
          <a:xfrm>
            <a:off x="7173529" y="664123"/>
            <a:ext cx="1764795" cy="3975862"/>
            <a:chOff x="-10161" y="-1"/>
            <a:chExt cx="1764794" cy="3975860"/>
          </a:xfrm>
        </p:grpSpPr>
        <p:sp>
          <p:nvSpPr>
            <p:cNvPr id="121" name="Shape 121"/>
            <p:cNvSpPr/>
            <p:nvPr/>
          </p:nvSpPr>
          <p:spPr>
            <a:xfrm>
              <a:off x="-10161" y="0"/>
              <a:ext cx="1764794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161" y="-1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Customer Segments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고객군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52400" y="664125"/>
            <a:ext cx="8796082" cy="5314268"/>
          </a:xfrm>
          <a:prstGeom prst="roundRect">
            <a:avLst>
              <a:gd name="adj" fmla="val 0"/>
            </a:avLst>
          </a:prstGeom>
          <a:ln w="38100">
            <a:solidFill>
              <a:srgbClr val="808080"/>
            </a:solidFill>
          </a:ln>
        </p:spPr>
        <p:txBody>
          <a:bodyPr lIns="0" tIns="0" rIns="0" bIns="0"/>
          <a:lstStyle/>
          <a:p>
            <a:pPr lvl="0">
              <a:defRPr sz="2000"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052736"/>
            <a:ext cx="1728192" cy="3600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휴대폰 사진을 </a:t>
            </a:r>
            <a:r>
              <a:rPr lang="en-US" altLang="ko-KR" sz="1200" dirty="0" smtClean="0">
                <a:solidFill>
                  <a:schemeClr val="tx1"/>
                </a:solidFill>
              </a:rPr>
              <a:t>PC</a:t>
            </a:r>
            <a:r>
              <a:rPr lang="ko-KR" altLang="en-US" sz="1200" dirty="0" smtClean="0">
                <a:solidFill>
                  <a:schemeClr val="tx1"/>
                </a:solidFill>
              </a:rPr>
              <a:t>로 옮기려면 항상 연결을 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</a:t>
            </a:r>
            <a:r>
              <a:rPr lang="ko-KR" altLang="en-US" sz="1200" dirty="0" smtClean="0">
                <a:solidFill>
                  <a:schemeClr val="tx1"/>
                </a:solidFill>
              </a:rPr>
              <a:t>연결할 때마다 사진 백업을 물어보는 큰 창이 뜨면 계속 무시하게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.)</a:t>
            </a:r>
          </a:p>
          <a:p>
            <a:pPr algn="l" rtl="0" latinLnBrk="1" hangingPunct="0"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스마트폰으로 사진찍는 것은 편한데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내 아이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가족이 찍은 사진을 편집하고 싶은데 불편하다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아이의 관심사를 알고 싶다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내 사진을 무조건 </a:t>
            </a:r>
            <a:r>
              <a:rPr lang="en-US" altLang="ko-KR" sz="1200" dirty="0" smtClean="0">
                <a:solidFill>
                  <a:schemeClr val="tx1"/>
                </a:solidFill>
              </a:rPr>
              <a:t>PC</a:t>
            </a:r>
            <a:r>
              <a:rPr lang="ko-KR" altLang="en-US" sz="1200" dirty="0" smtClean="0">
                <a:solidFill>
                  <a:schemeClr val="tx1"/>
                </a:solidFill>
              </a:rPr>
              <a:t>로 옮기고 싶다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1052736"/>
            <a:ext cx="172819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아이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가족의 휴대폰 사진을 보거나 데스크탑으로 복사해서 보고 좋은 사진만 편집함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1124744"/>
            <a:ext cx="18002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Early Adapter: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유료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Dropbox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용량 제한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느림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12658" y="124845"/>
            <a:ext cx="384335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b="1" dirty="0">
                <a:solidFill>
                  <a:srgbClr val="595959"/>
                </a:solidFill>
              </a:rPr>
              <a:t>The Lean Canvas </a:t>
            </a:r>
            <a:r>
              <a:rPr sz="1400" b="1" dirty="0">
                <a:solidFill>
                  <a:srgbClr val="595959"/>
                </a:solidFill>
              </a:rPr>
              <a:t>| </a:t>
            </a:r>
            <a:r>
              <a:rPr lang="en-US" sz="1400" b="1" dirty="0" smtClean="0">
                <a:solidFill>
                  <a:srgbClr val="595959"/>
                </a:solidFill>
              </a:rPr>
              <a:t>After </a:t>
            </a:r>
            <a:r>
              <a:rPr lang="en-US" sz="1400" b="1" dirty="0" err="1" smtClean="0">
                <a:solidFill>
                  <a:srgbClr val="595959"/>
                </a:solidFill>
              </a:rPr>
              <a:t>FamilyPicture</a:t>
            </a:r>
            <a:endParaRPr sz="1400" b="1" dirty="0">
              <a:solidFill>
                <a:srgbClr val="595959"/>
              </a:solidFill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7239000" y="114682"/>
            <a:ext cx="1752600" cy="201170"/>
            <a:chOff x="0" y="34035"/>
            <a:chExt cx="1752600" cy="201169"/>
          </a:xfrm>
        </p:grpSpPr>
        <p:sp>
          <p:nvSpPr>
            <p:cNvPr id="91" name="Shape 91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2287"/>
              <a:ext cx="17526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2014/ 05/ </a:t>
              </a:r>
              <a:r>
                <a:rPr lang="en-US" sz="1200" dirty="0" smtClean="0"/>
                <a:t>30</a:t>
              </a:r>
              <a:endParaRPr sz="1200" dirty="0"/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7239000" y="341145"/>
            <a:ext cx="1752600" cy="269241"/>
            <a:chOff x="0" y="0"/>
            <a:chExt cx="1752600" cy="269240"/>
          </a:xfrm>
        </p:grpSpPr>
        <p:sp>
          <p:nvSpPr>
            <p:cNvPr id="94" name="Shape 94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7526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Iteration </a:t>
              </a:r>
              <a:r>
                <a:rPr sz="1200" dirty="0" smtClean="0"/>
                <a:t>#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52400" y="4639983"/>
            <a:ext cx="4398042" cy="1338412"/>
            <a:chOff x="0" y="-1"/>
            <a:chExt cx="4398041" cy="133841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Cost Structure 비용구조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4550440" y="4639983"/>
            <a:ext cx="4398043" cy="1338412"/>
            <a:chOff x="0" y="-1"/>
            <a:chExt cx="4398041" cy="133841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Revenue Streams 수익원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05"/>
          <p:cNvGrpSpPr/>
          <p:nvPr/>
        </p:nvGrpSpPr>
        <p:grpSpPr>
          <a:xfrm>
            <a:off x="152398" y="664123"/>
            <a:ext cx="1764796" cy="3975862"/>
            <a:chOff x="-1" y="-1"/>
            <a:chExt cx="1764794" cy="397586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Problem 문제</a:t>
              </a: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1905141" y="664123"/>
            <a:ext cx="1764795" cy="1987933"/>
            <a:chOff x="-1" y="-1"/>
            <a:chExt cx="1764794" cy="1987931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Solution 솔루션</a:t>
              </a:r>
            </a:p>
          </p:txBody>
        </p:sp>
      </p:grpSp>
      <p:grpSp>
        <p:nvGrpSpPr>
          <p:cNvPr id="8" name="Group 111"/>
          <p:cNvGrpSpPr/>
          <p:nvPr/>
        </p:nvGrpSpPr>
        <p:grpSpPr>
          <a:xfrm>
            <a:off x="1905141" y="2641892"/>
            <a:ext cx="1764795" cy="1998093"/>
            <a:chOff x="-1" y="-10161"/>
            <a:chExt cx="1764794" cy="19980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-10161"/>
              <a:ext cx="1764794" cy="49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Key Metrics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핵심지표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114"/>
          <p:cNvGrpSpPr/>
          <p:nvPr/>
        </p:nvGrpSpPr>
        <p:grpSpPr>
          <a:xfrm>
            <a:off x="3657884" y="653965"/>
            <a:ext cx="1764795" cy="3975860"/>
            <a:chOff x="-1" y="0"/>
            <a:chExt cx="1764794" cy="397585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-1" y="10159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Unique Value Proposition 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고유의 가치 제안</a:t>
              </a:r>
            </a:p>
          </p:txBody>
        </p:sp>
      </p:grpSp>
      <p:grpSp>
        <p:nvGrpSpPr>
          <p:cNvPr id="10" name="Group 117"/>
          <p:cNvGrpSpPr/>
          <p:nvPr/>
        </p:nvGrpSpPr>
        <p:grpSpPr>
          <a:xfrm>
            <a:off x="5418897" y="664123"/>
            <a:ext cx="1764795" cy="1987933"/>
            <a:chOff x="0" y="-1"/>
            <a:chExt cx="1764793" cy="198793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-1"/>
              <a:ext cx="1764793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Unfair Advantage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경쟁우위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20"/>
          <p:cNvGrpSpPr/>
          <p:nvPr/>
        </p:nvGrpSpPr>
        <p:grpSpPr>
          <a:xfrm>
            <a:off x="5420786" y="2652053"/>
            <a:ext cx="1764795" cy="1987933"/>
            <a:chOff x="-1" y="-1"/>
            <a:chExt cx="1764794" cy="1987931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-1"/>
              <a:ext cx="17647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Channels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채널</a:t>
              </a:r>
            </a:p>
          </p:txBody>
        </p:sp>
      </p:grpSp>
      <p:grpSp>
        <p:nvGrpSpPr>
          <p:cNvPr id="12" name="Group 123"/>
          <p:cNvGrpSpPr/>
          <p:nvPr/>
        </p:nvGrpSpPr>
        <p:grpSpPr>
          <a:xfrm>
            <a:off x="7173529" y="664123"/>
            <a:ext cx="1764795" cy="3975862"/>
            <a:chOff x="-10161" y="-1"/>
            <a:chExt cx="1764794" cy="3975860"/>
          </a:xfrm>
        </p:grpSpPr>
        <p:sp>
          <p:nvSpPr>
            <p:cNvPr id="121" name="Shape 121"/>
            <p:cNvSpPr/>
            <p:nvPr/>
          </p:nvSpPr>
          <p:spPr>
            <a:xfrm>
              <a:off x="-10161" y="0"/>
              <a:ext cx="1764794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161" y="-1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Customer Segments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고객군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52400" y="664125"/>
            <a:ext cx="8796082" cy="5314268"/>
          </a:xfrm>
          <a:prstGeom prst="roundRect">
            <a:avLst>
              <a:gd name="adj" fmla="val 0"/>
            </a:avLst>
          </a:prstGeom>
          <a:ln w="38100">
            <a:solidFill>
              <a:srgbClr val="808080"/>
            </a:solidFill>
          </a:ln>
        </p:spPr>
        <p:txBody>
          <a:bodyPr lIns="0" tIns="0" rIns="0" bIns="0"/>
          <a:lstStyle/>
          <a:p>
            <a:pPr lvl="0">
              <a:defRPr sz="2000"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052736"/>
            <a:ext cx="172819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사진 찍기를 좋아하지만 찍은 잘 보지 않는다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</a:t>
            </a:r>
            <a:r>
              <a:rPr lang="ko-KR" altLang="en-US" sz="1200" dirty="0" smtClean="0">
                <a:solidFill>
                  <a:schemeClr val="tx1"/>
                </a:solidFill>
              </a:rPr>
              <a:t>사진을 가져오기 불편함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사이즈가 작아 사진을 보기 힘듦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내 아이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가족이 찍은 사진을 편집하고 싶은데 불편하다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아이의 관심사를 알고 싶다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내 사진을 무조건 </a:t>
            </a:r>
            <a:r>
              <a:rPr lang="en-US" altLang="ko-KR" sz="1200" dirty="0" smtClean="0">
                <a:solidFill>
                  <a:schemeClr val="tx1"/>
                </a:solidFill>
              </a:rPr>
              <a:t>PC</a:t>
            </a:r>
            <a:r>
              <a:rPr lang="ko-KR" altLang="en-US" sz="1200" dirty="0" smtClean="0">
                <a:solidFill>
                  <a:schemeClr val="tx1"/>
                </a:solidFill>
              </a:rPr>
              <a:t>로 옮기고 싶다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1052736"/>
            <a:ext cx="172819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사진을 찍자마자 서버를 통해 정해진 데스크탑으로  전송함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네트워크가 안되면 대기하다가 발송함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1124744"/>
            <a:ext cx="180020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Early Adapter: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세 미만의 아이를 가진 부모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휴대폰으로 찍은 사진을 실시간으로 백업하고 싶은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. (</a:t>
            </a:r>
            <a:r>
              <a:rPr lang="ko-KR" altLang="en-US" sz="1200" dirty="0" smtClean="0">
                <a:solidFill>
                  <a:schemeClr val="tx1"/>
                </a:solidFill>
              </a:rPr>
              <a:t>방송 프로그램에서</a:t>
            </a:r>
            <a:r>
              <a:rPr lang="en-US" altLang="ko-KR" sz="1200" dirty="0" smtClean="0">
                <a:solidFill>
                  <a:schemeClr val="tx1"/>
                </a:solidFill>
              </a:rPr>
              <a:t>???)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예를들어 꽃보다할배 같은 프로그램에 제휴해서 주인공이 촬영한 휴대폰 사진을 실시간으로 모아 주는 서비스를 제공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. 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35896" y="1340768"/>
            <a:ext cx="1800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찍은 사진을 보관하고 감상할 수 있는 가장 빠르고 편한 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4941168"/>
            <a:ext cx="43204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처음에 앱을 </a:t>
            </a:r>
            <a:r>
              <a:rPr lang="en-US" altLang="ko-KR" sz="1200" dirty="0" smtClean="0">
                <a:solidFill>
                  <a:schemeClr val="tx1"/>
                </a:solidFill>
              </a:rPr>
              <a:t>1$</a:t>
            </a:r>
            <a:r>
              <a:rPr lang="ko-KR" altLang="en-US" sz="1200" dirty="0" smtClean="0">
                <a:solidFill>
                  <a:schemeClr val="tx1"/>
                </a:solidFill>
              </a:rPr>
              <a:t>에 구매한다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1$ </a:t>
            </a:r>
            <a:r>
              <a:rPr lang="ko-KR" altLang="en-US" sz="1200" dirty="0" smtClean="0">
                <a:solidFill>
                  <a:schemeClr val="tx1"/>
                </a:solidFill>
              </a:rPr>
              <a:t>충전 후 파일 전송시마다 차감하는 방식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다 사용한 뒤에는 재충전 가능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자동 재충전 방식도 고려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9512" y="4941168"/>
            <a:ext cx="432048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무료앱인 경우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센트 정도의 비용까지는 감수함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드랍박스 유료화 비율인 </a:t>
            </a:r>
            <a:r>
              <a:rPr lang="en-US" altLang="ko-KR" sz="1200" dirty="0" smtClean="0">
                <a:solidFill>
                  <a:schemeClr val="tx1"/>
                </a:solidFill>
              </a:rPr>
              <a:t>4%</a:t>
            </a:r>
            <a:r>
              <a:rPr lang="ko-KR" altLang="en-US" sz="1200" dirty="0" smtClean="0">
                <a:solidFill>
                  <a:schemeClr val="tx1"/>
                </a:solidFill>
              </a:rPr>
              <a:t>를 고려해서 제공가능한 수준까지 제공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서버 유지 비용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아마존 비용 등을 유저 베이스에 맞추어 고려함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마케팅 비용 고려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12658" y="124845"/>
            <a:ext cx="392190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b="1" dirty="0">
                <a:solidFill>
                  <a:srgbClr val="595959"/>
                </a:solidFill>
              </a:rPr>
              <a:t>The Lean Canvas </a:t>
            </a:r>
            <a:r>
              <a:rPr sz="1400" b="1" dirty="0">
                <a:solidFill>
                  <a:srgbClr val="595959"/>
                </a:solidFill>
              </a:rPr>
              <a:t>| </a:t>
            </a:r>
            <a:r>
              <a:rPr lang="en-US" sz="1400" b="1" dirty="0" smtClean="0">
                <a:solidFill>
                  <a:srgbClr val="595959"/>
                </a:solidFill>
              </a:rPr>
              <a:t>Before </a:t>
            </a:r>
            <a:r>
              <a:rPr lang="en-US" sz="1400" b="1" dirty="0" err="1" smtClean="0">
                <a:solidFill>
                  <a:srgbClr val="595959"/>
                </a:solidFill>
              </a:rPr>
              <a:t>SecureDrive</a:t>
            </a:r>
            <a:endParaRPr sz="1400" b="1" dirty="0">
              <a:solidFill>
                <a:srgbClr val="595959"/>
              </a:solidFill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7239000" y="114682"/>
            <a:ext cx="1752600" cy="201170"/>
            <a:chOff x="0" y="34035"/>
            <a:chExt cx="1752600" cy="201169"/>
          </a:xfrm>
        </p:grpSpPr>
        <p:sp>
          <p:nvSpPr>
            <p:cNvPr id="91" name="Shape 91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2287"/>
              <a:ext cx="17526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2014/ </a:t>
              </a:r>
              <a:r>
                <a:rPr sz="1200" dirty="0" smtClean="0"/>
                <a:t>0</a:t>
              </a:r>
              <a:r>
                <a:rPr lang="en-US" sz="1200" dirty="0" smtClean="0"/>
                <a:t>6</a:t>
              </a:r>
              <a:r>
                <a:rPr sz="1200" dirty="0" smtClean="0"/>
                <a:t>/ </a:t>
              </a:r>
              <a:r>
                <a:rPr lang="en-US" sz="1200" dirty="0" smtClean="0"/>
                <a:t>19</a:t>
              </a:r>
              <a:endParaRPr sz="1200" dirty="0"/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7239000" y="341145"/>
            <a:ext cx="1752600" cy="269241"/>
            <a:chOff x="0" y="0"/>
            <a:chExt cx="1752600" cy="269240"/>
          </a:xfrm>
        </p:grpSpPr>
        <p:sp>
          <p:nvSpPr>
            <p:cNvPr id="94" name="Shape 94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7526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Iteration </a:t>
              </a:r>
              <a:r>
                <a:rPr sz="1200" dirty="0" smtClean="0"/>
                <a:t>#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52400" y="4639983"/>
            <a:ext cx="4398042" cy="1338412"/>
            <a:chOff x="0" y="-1"/>
            <a:chExt cx="4398041" cy="133841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Cost Structure 비용구조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4550440" y="4639983"/>
            <a:ext cx="4398043" cy="1338412"/>
            <a:chOff x="0" y="-1"/>
            <a:chExt cx="4398041" cy="133841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Revenue Streams 수익원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05"/>
          <p:cNvGrpSpPr/>
          <p:nvPr/>
        </p:nvGrpSpPr>
        <p:grpSpPr>
          <a:xfrm>
            <a:off x="152398" y="664123"/>
            <a:ext cx="1764796" cy="3975862"/>
            <a:chOff x="-1" y="-1"/>
            <a:chExt cx="1764794" cy="397586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Problem 문제</a:t>
              </a: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1905141" y="664123"/>
            <a:ext cx="1764795" cy="1987933"/>
            <a:chOff x="-1" y="-1"/>
            <a:chExt cx="1764794" cy="1987931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Solution 솔루션</a:t>
              </a:r>
            </a:p>
          </p:txBody>
        </p:sp>
      </p:grpSp>
      <p:grpSp>
        <p:nvGrpSpPr>
          <p:cNvPr id="8" name="Group 111"/>
          <p:cNvGrpSpPr/>
          <p:nvPr/>
        </p:nvGrpSpPr>
        <p:grpSpPr>
          <a:xfrm>
            <a:off x="1905141" y="2641892"/>
            <a:ext cx="1764795" cy="1998093"/>
            <a:chOff x="-1" y="-10161"/>
            <a:chExt cx="1764794" cy="19980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-10161"/>
              <a:ext cx="1764794" cy="49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Key Metrics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핵심지표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114"/>
          <p:cNvGrpSpPr/>
          <p:nvPr/>
        </p:nvGrpSpPr>
        <p:grpSpPr>
          <a:xfrm>
            <a:off x="3657884" y="653965"/>
            <a:ext cx="1764795" cy="3975860"/>
            <a:chOff x="-1" y="0"/>
            <a:chExt cx="1764794" cy="397585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-1" y="10159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Unique Value Proposition 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고유의 가치 제안</a:t>
              </a:r>
            </a:p>
          </p:txBody>
        </p:sp>
      </p:grpSp>
      <p:grpSp>
        <p:nvGrpSpPr>
          <p:cNvPr id="10" name="Group 117"/>
          <p:cNvGrpSpPr/>
          <p:nvPr/>
        </p:nvGrpSpPr>
        <p:grpSpPr>
          <a:xfrm>
            <a:off x="5418897" y="664123"/>
            <a:ext cx="1764795" cy="1987933"/>
            <a:chOff x="0" y="-1"/>
            <a:chExt cx="1764793" cy="198793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-1"/>
              <a:ext cx="1764793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Unfair Advantage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경쟁우위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20"/>
          <p:cNvGrpSpPr/>
          <p:nvPr/>
        </p:nvGrpSpPr>
        <p:grpSpPr>
          <a:xfrm>
            <a:off x="5420786" y="2652053"/>
            <a:ext cx="1764795" cy="1987933"/>
            <a:chOff x="-1" y="-1"/>
            <a:chExt cx="1764794" cy="1987931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-1"/>
              <a:ext cx="17647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Channels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채널</a:t>
              </a:r>
            </a:p>
          </p:txBody>
        </p:sp>
      </p:grpSp>
      <p:grpSp>
        <p:nvGrpSpPr>
          <p:cNvPr id="12" name="Group 123"/>
          <p:cNvGrpSpPr/>
          <p:nvPr/>
        </p:nvGrpSpPr>
        <p:grpSpPr>
          <a:xfrm>
            <a:off x="7173529" y="664123"/>
            <a:ext cx="1764795" cy="3975862"/>
            <a:chOff x="-10161" y="-1"/>
            <a:chExt cx="1764794" cy="3975860"/>
          </a:xfrm>
        </p:grpSpPr>
        <p:sp>
          <p:nvSpPr>
            <p:cNvPr id="121" name="Shape 121"/>
            <p:cNvSpPr/>
            <p:nvPr/>
          </p:nvSpPr>
          <p:spPr>
            <a:xfrm>
              <a:off x="-10161" y="0"/>
              <a:ext cx="1764794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161" y="-1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Customer Segments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고객군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52400" y="664125"/>
            <a:ext cx="8796082" cy="5314268"/>
          </a:xfrm>
          <a:prstGeom prst="roundRect">
            <a:avLst>
              <a:gd name="adj" fmla="val 0"/>
            </a:avLst>
          </a:prstGeom>
          <a:ln w="38100">
            <a:solidFill>
              <a:srgbClr val="808080"/>
            </a:solidFill>
          </a:ln>
        </p:spPr>
        <p:txBody>
          <a:bodyPr lIns="0" tIns="0" rIns="0" bIns="0"/>
          <a:lstStyle/>
          <a:p>
            <a:pPr lvl="0">
              <a:defRPr sz="2000"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052736"/>
            <a:ext cx="172819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외장하드  </a:t>
            </a:r>
            <a:r>
              <a:rPr lang="ko-KR" altLang="en-US" sz="1200" dirty="0" smtClean="0">
                <a:solidFill>
                  <a:schemeClr val="tx1"/>
                </a:solidFill>
              </a:rPr>
              <a:t>분실의 위험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 정보 및 회사 정보 노출에 대한 </a:t>
            </a:r>
            <a:r>
              <a:rPr lang="ko-KR" altLang="en-US" sz="1200" dirty="0" smtClean="0">
                <a:solidFill>
                  <a:schemeClr val="tx1"/>
                </a:solidFill>
              </a:rPr>
              <a:t>불안함</a:t>
            </a:r>
            <a:r>
              <a:rPr lang="ko-KR" altLang="en-US" sz="1200" dirty="0" smtClean="0">
                <a:solidFill>
                  <a:schemeClr val="tx1"/>
                </a:solidFill>
              </a:rPr>
              <a:t>을 극복함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7704" y="1052736"/>
            <a:ext cx="172819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 RFID </a:t>
            </a:r>
            <a:r>
              <a:rPr lang="ko-KR" altLang="en-US" sz="1200" dirty="0" smtClean="0">
                <a:solidFill>
                  <a:schemeClr val="tx1"/>
                </a:solidFill>
              </a:rPr>
              <a:t>기반 스토리지 제품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번호키 암호화 제품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1124744"/>
            <a:ext cx="180020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항상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를 가지고 다니는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전문직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엔지니어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영업인력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학생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보안이 절대적으로 필요한 대기업 임직원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기밀문서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군인 보안 담당자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12658" y="124845"/>
            <a:ext cx="37215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b="1" dirty="0">
                <a:solidFill>
                  <a:srgbClr val="595959"/>
                </a:solidFill>
              </a:rPr>
              <a:t>The Lean Canvas </a:t>
            </a:r>
            <a:r>
              <a:rPr sz="1400" b="1" dirty="0" smtClean="0">
                <a:solidFill>
                  <a:srgbClr val="595959"/>
                </a:solidFill>
              </a:rPr>
              <a:t>| </a:t>
            </a:r>
            <a:r>
              <a:rPr lang="en-US" sz="1400" b="1" dirty="0" smtClean="0">
                <a:solidFill>
                  <a:srgbClr val="595959"/>
                </a:solidFill>
              </a:rPr>
              <a:t>After </a:t>
            </a:r>
            <a:r>
              <a:rPr lang="en-US" sz="1400" b="1" dirty="0" err="1" smtClean="0">
                <a:solidFill>
                  <a:srgbClr val="595959"/>
                </a:solidFill>
              </a:rPr>
              <a:t>SecureDrive</a:t>
            </a:r>
            <a:endParaRPr sz="1400" b="1" dirty="0">
              <a:solidFill>
                <a:srgbClr val="595959"/>
              </a:solidFill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7239000" y="114682"/>
            <a:ext cx="1752600" cy="201170"/>
            <a:chOff x="0" y="34035"/>
            <a:chExt cx="1752600" cy="201169"/>
          </a:xfrm>
        </p:grpSpPr>
        <p:sp>
          <p:nvSpPr>
            <p:cNvPr id="91" name="Shape 91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2287"/>
              <a:ext cx="17526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2014/ </a:t>
              </a:r>
              <a:r>
                <a:rPr sz="1200" dirty="0" smtClean="0"/>
                <a:t>0</a:t>
              </a:r>
              <a:r>
                <a:rPr lang="en-US" sz="1200" dirty="0" smtClean="0"/>
                <a:t>6</a:t>
              </a:r>
              <a:r>
                <a:rPr sz="1200" dirty="0" smtClean="0"/>
                <a:t>/ </a:t>
              </a:r>
              <a:r>
                <a:rPr lang="en-US" sz="1200" dirty="0" smtClean="0"/>
                <a:t>19</a:t>
              </a:r>
              <a:endParaRPr sz="1200" dirty="0"/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7239000" y="341145"/>
            <a:ext cx="1752600" cy="269241"/>
            <a:chOff x="0" y="0"/>
            <a:chExt cx="1752600" cy="269240"/>
          </a:xfrm>
        </p:grpSpPr>
        <p:sp>
          <p:nvSpPr>
            <p:cNvPr id="94" name="Shape 94"/>
            <p:cNvSpPr/>
            <p:nvPr/>
          </p:nvSpPr>
          <p:spPr>
            <a:xfrm>
              <a:off x="0" y="34035"/>
              <a:ext cx="1752600" cy="2011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7526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Iteration </a:t>
              </a:r>
              <a:r>
                <a:rPr sz="1200" dirty="0" smtClean="0"/>
                <a:t>#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52400" y="4639983"/>
            <a:ext cx="4398042" cy="1338412"/>
            <a:chOff x="0" y="-1"/>
            <a:chExt cx="4398041" cy="133841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Cost Structure 비용구조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4550440" y="4639983"/>
            <a:ext cx="4398043" cy="1338412"/>
            <a:chOff x="0" y="-1"/>
            <a:chExt cx="4398041" cy="133841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4398041" cy="13384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439804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Revenue Streams 수익원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05"/>
          <p:cNvGrpSpPr/>
          <p:nvPr/>
        </p:nvGrpSpPr>
        <p:grpSpPr>
          <a:xfrm>
            <a:off x="152398" y="664123"/>
            <a:ext cx="1764796" cy="3975862"/>
            <a:chOff x="-1" y="-1"/>
            <a:chExt cx="1764794" cy="397586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Problem 문제</a:t>
              </a: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1905141" y="664123"/>
            <a:ext cx="1764795" cy="1987933"/>
            <a:chOff x="-1" y="-1"/>
            <a:chExt cx="1764794" cy="1987931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-1"/>
              <a:ext cx="176479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6">
                      <a:lumMod val="75000"/>
                    </a:schemeClr>
                  </a:solidFill>
                </a:rPr>
                <a:t>Solution 솔루션</a:t>
              </a:r>
            </a:p>
          </p:txBody>
        </p:sp>
      </p:grpSp>
      <p:grpSp>
        <p:nvGrpSpPr>
          <p:cNvPr id="8" name="Group 111"/>
          <p:cNvGrpSpPr/>
          <p:nvPr/>
        </p:nvGrpSpPr>
        <p:grpSpPr>
          <a:xfrm>
            <a:off x="1905141" y="2641892"/>
            <a:ext cx="1764795" cy="1998093"/>
            <a:chOff x="-1" y="-10161"/>
            <a:chExt cx="1764794" cy="19980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-10161"/>
              <a:ext cx="1764794" cy="49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Key Metrics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핵심지표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114"/>
          <p:cNvGrpSpPr/>
          <p:nvPr/>
        </p:nvGrpSpPr>
        <p:grpSpPr>
          <a:xfrm>
            <a:off x="3657884" y="653965"/>
            <a:ext cx="1764795" cy="3975860"/>
            <a:chOff x="-1" y="0"/>
            <a:chExt cx="1764794" cy="397585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764793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-1" y="10159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Unique Value Proposition 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고유의 가치 제안</a:t>
              </a:r>
            </a:p>
          </p:txBody>
        </p:sp>
      </p:grpSp>
      <p:grpSp>
        <p:nvGrpSpPr>
          <p:cNvPr id="10" name="Group 117"/>
          <p:cNvGrpSpPr/>
          <p:nvPr/>
        </p:nvGrpSpPr>
        <p:grpSpPr>
          <a:xfrm>
            <a:off x="5418897" y="664123"/>
            <a:ext cx="1764795" cy="1987933"/>
            <a:chOff x="0" y="-1"/>
            <a:chExt cx="1764793" cy="198793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-1"/>
              <a:ext cx="1764793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Unfair Advantage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경쟁우위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20"/>
          <p:cNvGrpSpPr/>
          <p:nvPr/>
        </p:nvGrpSpPr>
        <p:grpSpPr>
          <a:xfrm>
            <a:off x="5420786" y="2652053"/>
            <a:ext cx="1764795" cy="1987933"/>
            <a:chOff x="-1" y="-1"/>
            <a:chExt cx="1764794" cy="1987931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764793" cy="198793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-1"/>
              <a:ext cx="17647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4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Channels </a:t>
              </a:r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채널</a:t>
              </a:r>
            </a:p>
          </p:txBody>
        </p:sp>
      </p:grpSp>
      <p:grpSp>
        <p:nvGrpSpPr>
          <p:cNvPr id="12" name="Group 123"/>
          <p:cNvGrpSpPr/>
          <p:nvPr/>
        </p:nvGrpSpPr>
        <p:grpSpPr>
          <a:xfrm>
            <a:off x="7173529" y="664123"/>
            <a:ext cx="1764795" cy="3975862"/>
            <a:chOff x="-10161" y="-1"/>
            <a:chExt cx="1764794" cy="3975860"/>
          </a:xfrm>
        </p:grpSpPr>
        <p:sp>
          <p:nvSpPr>
            <p:cNvPr id="121" name="Shape 121"/>
            <p:cNvSpPr/>
            <p:nvPr/>
          </p:nvSpPr>
          <p:spPr>
            <a:xfrm>
              <a:off x="-10161" y="0"/>
              <a:ext cx="1764794" cy="397585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solidFill>
                <a:srgbClr val="80808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161" y="-1"/>
              <a:ext cx="176479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Customer Segments</a:t>
              </a:r>
            </a:p>
            <a:p>
              <a:pPr lvl="0"/>
              <a:r>
                <a:rPr sz="12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고객군</a:t>
              </a:r>
            </a:p>
            <a:p>
              <a:pPr lvl="0"/>
              <a:endParaRPr sz="12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52400" y="664125"/>
            <a:ext cx="8796082" cy="5314268"/>
          </a:xfrm>
          <a:prstGeom prst="roundRect">
            <a:avLst>
              <a:gd name="adj" fmla="val 0"/>
            </a:avLst>
          </a:prstGeom>
          <a:ln w="38100">
            <a:solidFill>
              <a:srgbClr val="808080"/>
            </a:solidFill>
          </a:ln>
        </p:spPr>
        <p:txBody>
          <a:bodyPr lIns="0" tIns="0" rIns="0" bIns="0"/>
          <a:lstStyle/>
          <a:p>
            <a:pPr lvl="0">
              <a:defRPr sz="2000"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052736"/>
            <a:ext cx="172819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외장하드  </a:t>
            </a:r>
            <a:r>
              <a:rPr lang="ko-KR" altLang="en-US" sz="1200" dirty="0" smtClean="0">
                <a:solidFill>
                  <a:schemeClr val="tx1"/>
                </a:solidFill>
              </a:rPr>
              <a:t>분실의 위험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 정보 및 회사 정보 노출에 대한 </a:t>
            </a:r>
            <a:r>
              <a:rPr lang="ko-KR" altLang="en-US" sz="1200" dirty="0" smtClean="0">
                <a:solidFill>
                  <a:schemeClr val="tx1"/>
                </a:solidFill>
              </a:rPr>
              <a:t>불안함</a:t>
            </a:r>
            <a:r>
              <a:rPr lang="ko-KR" altLang="en-US" sz="1200" dirty="0" smtClean="0">
                <a:solidFill>
                  <a:schemeClr val="tx1"/>
                </a:solidFill>
              </a:rPr>
              <a:t>을 극복함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외장하드 보안 제품은 다루기가 불편함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7704" y="1052736"/>
            <a:ext cx="172819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스마트폰으로 </a:t>
            </a:r>
            <a:r>
              <a:rPr lang="en-US" altLang="ko-KR" sz="1200" dirty="0" smtClean="0">
                <a:solidFill>
                  <a:schemeClr val="tx1"/>
                </a:solidFill>
              </a:rPr>
              <a:t>ON/OFF/</a:t>
            </a:r>
            <a:r>
              <a:rPr lang="ko-KR" altLang="en-US" sz="1200" dirty="0" smtClean="0">
                <a:solidFill>
                  <a:schemeClr val="tx1"/>
                </a:solidFill>
              </a:rPr>
              <a:t>파괴가 가능한 외장하드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스마트폰 연결시에만 동작함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내부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WiFi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망 혹은 네트워크 서버와 통신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스마트폰 지문인식 지원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1124744"/>
            <a:ext cx="180020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항상 </a:t>
            </a:r>
            <a:r>
              <a:rPr lang="en-US" altLang="ko-KR" sz="1200" dirty="0" smtClean="0">
                <a:solidFill>
                  <a:schemeClr val="tx1"/>
                </a:solidFill>
              </a:rPr>
              <a:t>USB</a:t>
            </a:r>
            <a:r>
              <a:rPr lang="ko-KR" altLang="en-US" sz="1200" dirty="0" smtClean="0">
                <a:solidFill>
                  <a:schemeClr val="tx1"/>
                </a:solidFill>
              </a:rPr>
              <a:t>를 가지고 다니는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전문직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엔지니어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영업인력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학생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보안이 절대적으로 필요한 대기업 임직원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기밀문서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군인 보안 담당자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07904" y="1364577"/>
            <a:ext cx="172819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chemeClr val="tx1"/>
                </a:solidFill>
              </a:rPr>
              <a:t>가장 안전하고 스마트한 외장 하드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시큐어하고 스마트해 보이는 외관 디자인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7704" y="3068960"/>
            <a:ext cx="172819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유치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영업맨 영입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ko-KR" altLang="en-US" sz="1200" dirty="0" smtClean="0">
                <a:solidFill>
                  <a:schemeClr val="tx1"/>
                </a:solidFill>
              </a:rPr>
              <a:t>활성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유지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영업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R</a:t>
            </a:r>
            <a:r>
              <a:rPr lang="ko-KR" altLang="en-US" sz="1200" dirty="0" smtClean="0">
                <a:solidFill>
                  <a:schemeClr val="tx1"/>
                </a:solidFill>
              </a:rPr>
              <a:t>매출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제품판매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추천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할인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6096" y="3068960"/>
            <a:ext cx="172819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친구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구글 애드 워즈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페이스북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입소문</a:t>
            </a: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436096" y="1196752"/>
            <a:ext cx="17281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기술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특허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 경쟁기술우위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983561"/>
            <a:ext cx="4176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제품 판매</a:t>
            </a:r>
            <a:endParaRPr lang="en-US" altLang="ko-KR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79512" y="5013176"/>
            <a:ext cx="41764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 인건비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영업비 포함</a:t>
            </a:r>
            <a:r>
              <a:rPr lang="en-US" altLang="ko-KR" sz="1200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하드웨어 제작비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디자인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라이센스 비용 등</a:t>
            </a:r>
            <a:endParaRPr lang="en-US" altLang="ko-KR" sz="1200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물류비용</a:t>
            </a:r>
            <a:endParaRPr lang="en-US" altLang="ko-KR" sz="1200" dirty="0" smtClean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945</Words>
  <Application>Microsoft Office PowerPoint</Application>
  <PresentationFormat>On-screen Show (4:3)</PresentationFormat>
  <Paragraphs>208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willkim</dc:creator>
  <cp:lastModifiedBy>Will Kim</cp:lastModifiedBy>
  <cp:revision>213</cp:revision>
  <dcterms:modified xsi:type="dcterms:W3CDTF">2014-07-01T00:30:07Z</dcterms:modified>
</cp:coreProperties>
</file>