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2EE8F-6683-507A-73BA-485097DC8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34C84-30B7-94EC-B7AA-026EB1E14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500F2-C98C-9C57-2078-833EAF75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95-2EAF-4D12-81F5-5E2CB7794246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BF0A9-05EB-6C5B-E191-3F895F41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C9CA7-E46C-D407-97D4-E52D7450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04B-737A-4B43-9549-8A5F478C3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9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24772-DB11-E24E-1CAA-9819028B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6BB0D1-90BE-BFAD-2B73-3FB059D99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203DD-A0C2-B6FC-3990-D141F25C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95-2EAF-4D12-81F5-5E2CB7794246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3F424-4CD9-3374-6957-F8FA62BC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1B4B8-F1E3-4471-DBF3-CABE47B5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04B-737A-4B43-9549-8A5F478C3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6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C8DDF5-5C6B-D314-5263-73C0E27CF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592A6-5975-2000-D4D6-15462B465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FBC68-F81B-860C-72BB-5E5784BA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95-2EAF-4D12-81F5-5E2CB7794246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299C3-A77B-CEB7-E107-856CF6DE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AB13F-B680-F11A-E8DA-DCAED7BC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04B-737A-4B43-9549-8A5F478C3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5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1F6EE-61E3-EBFE-02DE-C2291E26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FF9C9-D2EC-8F4D-E3FF-BF2A48C15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B4FDB-DD3D-3E1C-EE66-3BBD0D70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95-2EAF-4D12-81F5-5E2CB7794246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A0D00-6E1E-2C5D-1C5A-675E40B2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731AA-369A-794C-1B56-F5F3F66F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04B-737A-4B43-9549-8A5F478C3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4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3F043-1BB7-F360-8AA2-3D795263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DB554-4ED7-AAF5-5D40-961793FD4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FE317-B446-82E8-BB87-A8198C0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95-2EAF-4D12-81F5-5E2CB7794246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E289B-EA0A-4DA9-AEA1-11C1BB20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AA131-19D3-8DFD-FACB-0938ECC8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04B-737A-4B43-9549-8A5F478C3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3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5AE47-548F-F8EB-FEE9-EE7AE29A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2B6ED-78E7-98BF-4B70-CCE62BFA2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3EBFA3-446A-1C71-844F-AB5C711A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95102-8ADD-E7B4-D4C5-D0AFB69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95-2EAF-4D12-81F5-5E2CB7794246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B35E66-63C1-2798-676B-414F42F6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E9C8E-4813-6C6F-E352-2DB87109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04B-737A-4B43-9549-8A5F478C3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7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CD3E-5C35-8D67-A0B8-AD92EEBD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BCD71-8FFF-BA33-5ED1-688C5BBAC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ADB01-28C5-B7AB-488C-2AD680A03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77045D-3382-A060-5805-C980DE414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E09358-A6CD-1922-89F1-53529D9AB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1C91D3-B3E4-29E9-63AB-55B2CF45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95-2EAF-4D12-81F5-5E2CB7794246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D4FC87-2347-98F0-324B-49731A13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F4BC76-46F0-0F41-0E22-67B56EAA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04B-737A-4B43-9549-8A5F478C3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9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5FC81-16CB-46EA-8F57-BE6A4221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AA35A4-157C-C2F7-2CD7-94D0B2F5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95-2EAF-4D12-81F5-5E2CB7794246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592116-90A8-1170-E870-090ADDDF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62272B-C8AA-4318-7678-3AC2C11A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04B-737A-4B43-9549-8A5F478C3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5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7E513-5C41-B4A7-5EB2-3EB53A49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95-2EAF-4D12-81F5-5E2CB7794246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BFAAD1-31D3-966F-2DC0-F20BE3BF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EF4F48-41C5-50AD-A51A-5DB199CD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04B-737A-4B43-9549-8A5F478C3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2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A550-10B0-48E1-3E85-7904C599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1DBEC-593D-DBFF-7794-565AD65A4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0340A4-78B3-16CD-C0BE-876E297CD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34ED3E-3E6B-6D46-0B01-D56E10F7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95-2EAF-4D12-81F5-5E2CB7794246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FC740-6F6D-A9CC-4028-920EEB61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7AB11-465F-A890-E5CA-5F3A5805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04B-737A-4B43-9549-8A5F478C3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7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B0ACD-674E-AB1D-8EF7-42AD72C6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09E47C-2893-E827-7933-92709097F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B4EA56-3E2E-A4E3-F9A4-426DD6F53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7C04D-8B7A-F1CD-4B71-8012B81D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E095-2EAF-4D12-81F5-5E2CB7794246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5888-9042-A866-7CA9-F1AB3CD6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E3937-29ED-027E-61E9-62B603D5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04B-737A-4B43-9549-8A5F478C3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7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FD58BD-DF61-2B63-508E-7D062E17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7F6B4-4864-056E-ADF7-33732A88D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24B7-CFAA-6067-710E-75FFBEE46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E095-2EAF-4D12-81F5-5E2CB7794246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13D2F-5ADF-B943-EB75-611D1078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032D8-E715-E295-35FC-58B613377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904B-737A-4B43-9549-8A5F478C3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1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creat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09B1F-45E3-0EBD-1B13-F8A34CEF4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라라벨</a:t>
            </a:r>
            <a:r>
              <a:rPr lang="ko-KR" altLang="en-US" dirty="0"/>
              <a:t> 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0BF6C1-50B3-3934-95E4-8B117FBA4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 성 철</a:t>
            </a:r>
            <a:endParaRPr lang="en-US" altLang="ko-KR" dirty="0"/>
          </a:p>
          <a:p>
            <a:r>
              <a:rPr lang="en-US" altLang="ko-KR" dirty="0"/>
              <a:t>scpark@yju.ac.kr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69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1C663-7B8F-EA85-08BA-1B69C3A2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E8EAA-5495-3D7D-3559-9B58BD39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Route::get(…)</a:t>
            </a:r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방식의 요청 처리</a:t>
            </a:r>
            <a:endParaRPr lang="en-US" altLang="ko-KR" dirty="0"/>
          </a:p>
          <a:p>
            <a:pPr lvl="1"/>
            <a:r>
              <a:rPr lang="ko-KR" altLang="en-US" dirty="0"/>
              <a:t>일반적으로 읽기 요청</a:t>
            </a:r>
            <a:endParaRPr lang="en-US" altLang="ko-KR" dirty="0"/>
          </a:p>
          <a:p>
            <a:pPr lvl="2"/>
            <a:r>
              <a:rPr lang="en-US" altLang="ko-KR" dirty="0"/>
              <a:t>Ex: </a:t>
            </a:r>
            <a:r>
              <a:rPr lang="ko-KR" altLang="en-US" dirty="0"/>
              <a:t>게시글 리스트 보기</a:t>
            </a:r>
            <a:r>
              <a:rPr lang="en-US" altLang="ko-KR" dirty="0"/>
              <a:t>, </a:t>
            </a:r>
            <a:r>
              <a:rPr lang="ko-KR" altLang="en-US" dirty="0"/>
              <a:t>게시글 상세보기</a:t>
            </a:r>
            <a:r>
              <a:rPr lang="en-US" altLang="ko-KR" dirty="0"/>
              <a:t>, </a:t>
            </a:r>
            <a:r>
              <a:rPr lang="ko-KR" altLang="en-US" dirty="0"/>
              <a:t>게시글 작성 폼 페이지 요청</a:t>
            </a:r>
            <a:r>
              <a:rPr lang="en-US" altLang="ko-KR" dirty="0"/>
              <a:t>, </a:t>
            </a:r>
            <a:r>
              <a:rPr lang="ko-KR" altLang="en-US" dirty="0"/>
              <a:t>게시글 수정 폼 페이지 요청</a:t>
            </a:r>
            <a:endParaRPr lang="en-US" altLang="ko-KR" dirty="0"/>
          </a:p>
          <a:p>
            <a:r>
              <a:rPr lang="en-US" altLang="ko-KR" dirty="0"/>
              <a:t>Route::post(…)</a:t>
            </a:r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방식의 요청 처리</a:t>
            </a:r>
            <a:endParaRPr lang="en-US" altLang="ko-KR" dirty="0"/>
          </a:p>
          <a:p>
            <a:pPr lvl="1"/>
            <a:r>
              <a:rPr lang="ko-KR" altLang="en-US" dirty="0"/>
              <a:t>생성요청</a:t>
            </a:r>
            <a:endParaRPr lang="en-US" altLang="ko-KR" dirty="0"/>
          </a:p>
          <a:p>
            <a:pPr lvl="2"/>
            <a:r>
              <a:rPr lang="en-US" altLang="ko-KR" dirty="0"/>
              <a:t>Ex: </a:t>
            </a:r>
            <a:r>
              <a:rPr lang="ko-KR" altLang="en-US" dirty="0"/>
              <a:t>게시글 등록요청</a:t>
            </a:r>
            <a:endParaRPr lang="en-US" altLang="ko-KR" dirty="0"/>
          </a:p>
          <a:p>
            <a:r>
              <a:rPr lang="en-US" altLang="ko-KR" dirty="0"/>
              <a:t>Route::patch(…), Route::put(…)</a:t>
            </a:r>
          </a:p>
          <a:p>
            <a:pPr lvl="1"/>
            <a:r>
              <a:rPr lang="en-US" altLang="ko-KR" dirty="0"/>
              <a:t>Patch </a:t>
            </a:r>
            <a:r>
              <a:rPr lang="ko-KR" altLang="en-US" dirty="0"/>
              <a:t>방식</a:t>
            </a:r>
            <a:r>
              <a:rPr lang="en-US" altLang="ko-KR" dirty="0"/>
              <a:t>, put </a:t>
            </a:r>
            <a:r>
              <a:rPr lang="ko-KR" altLang="en-US" dirty="0"/>
              <a:t>방식의 요청 처리</a:t>
            </a:r>
            <a:endParaRPr lang="en-US" altLang="ko-KR" dirty="0"/>
          </a:p>
          <a:p>
            <a:pPr lvl="1"/>
            <a:r>
              <a:rPr lang="ko-KR" altLang="en-US" dirty="0"/>
              <a:t>변경요청</a:t>
            </a:r>
            <a:endParaRPr lang="en-US" altLang="ko-KR" dirty="0"/>
          </a:p>
          <a:p>
            <a:pPr lvl="2"/>
            <a:r>
              <a:rPr lang="en-US" altLang="ko-KR" dirty="0"/>
              <a:t>Ex: </a:t>
            </a:r>
            <a:r>
              <a:rPr lang="ko-KR" altLang="en-US" dirty="0"/>
              <a:t>게시글 수정 요청</a:t>
            </a:r>
            <a:endParaRPr lang="en-US" altLang="ko-KR" dirty="0"/>
          </a:p>
          <a:p>
            <a:r>
              <a:rPr lang="en-US" altLang="ko-KR" dirty="0"/>
              <a:t>Route::delete(…)</a:t>
            </a:r>
          </a:p>
          <a:p>
            <a:pPr lvl="1"/>
            <a:r>
              <a:rPr lang="en-US" altLang="ko-KR" dirty="0"/>
              <a:t>Delete </a:t>
            </a:r>
            <a:r>
              <a:rPr lang="ko-KR" altLang="en-US" dirty="0"/>
              <a:t>방식의 요청</a:t>
            </a:r>
            <a:endParaRPr lang="en-US" altLang="ko-KR" dirty="0"/>
          </a:p>
          <a:p>
            <a:pPr lvl="1"/>
            <a:r>
              <a:rPr lang="ko-KR" altLang="en-US" dirty="0"/>
              <a:t>삭제요청</a:t>
            </a:r>
            <a:endParaRPr lang="en-US" altLang="ko-KR" dirty="0"/>
          </a:p>
          <a:p>
            <a:pPr lvl="2"/>
            <a:r>
              <a:rPr lang="en-US" altLang="ko-KR" dirty="0"/>
              <a:t>Ex: </a:t>
            </a:r>
            <a:r>
              <a:rPr lang="ko-KR" altLang="en-US" dirty="0"/>
              <a:t>게시글 삭제 요청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71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B7A3D-3B03-493B-C211-6B7BFC6D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920C8-ED14-1024-669A-97DDED41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요청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WEB BROWSER </a:t>
            </a:r>
            <a:r>
              <a:rPr lang="ko-KR" altLang="en-US" dirty="0"/>
              <a:t>주소줄을 이용해 요청하면 이 요청은 무조건 </a:t>
            </a:r>
            <a:r>
              <a:rPr lang="en-US" altLang="ko-KR" dirty="0"/>
              <a:t>GET </a:t>
            </a:r>
            <a:r>
              <a:rPr lang="ko-KR" altLang="en-US" dirty="0"/>
              <a:t>방식의 요청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WEB BROWSER </a:t>
            </a:r>
            <a:r>
              <a:rPr lang="ko-KR" altLang="en-US" dirty="0"/>
              <a:t>주소줄을 사용해서는 </a:t>
            </a:r>
            <a:r>
              <a:rPr lang="en-US" altLang="ko-KR" dirty="0"/>
              <a:t>POST, PATCH, PUT, DELETE </a:t>
            </a:r>
            <a:r>
              <a:rPr lang="ko-KR" altLang="en-US" dirty="0"/>
              <a:t>방식의 요청을 서버에 보낼 수 없다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Postman, </a:t>
            </a:r>
            <a:r>
              <a:rPr lang="ko-KR" altLang="en-US" dirty="0"/>
              <a:t>크롬 </a:t>
            </a:r>
            <a:r>
              <a:rPr lang="en-US" altLang="ko-KR" dirty="0"/>
              <a:t>ARC </a:t>
            </a:r>
            <a:r>
              <a:rPr lang="ko-KR" altLang="en-US" dirty="0" err="1"/>
              <a:t>플로그인</a:t>
            </a:r>
            <a:r>
              <a:rPr lang="ko-KR" altLang="en-US" dirty="0"/>
              <a:t> 등을 이용해야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E3EA80-F455-0948-C022-9DA846061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53" y="2349427"/>
            <a:ext cx="8746402" cy="14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5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F3561-3BF0-9A18-9A52-F37FDE65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C225B-68ED-2D5A-AD8B-EDC29D27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라라벨은 </a:t>
            </a:r>
            <a:r>
              <a:rPr lang="en-US" altLang="ko-KR" dirty="0"/>
              <a:t>GET </a:t>
            </a:r>
            <a:r>
              <a:rPr lang="ko-KR" altLang="en-US" dirty="0"/>
              <a:t>방식의 요청을 제외한 다른 모든 방식의 요청에는 </a:t>
            </a:r>
            <a:r>
              <a:rPr lang="en-US" altLang="ko-KR" dirty="0"/>
              <a:t>CSRF </a:t>
            </a:r>
            <a:r>
              <a:rPr lang="ko-KR" altLang="en-US" dirty="0"/>
              <a:t>토큰을 요구한다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CSRF(Cross Site Request Forgery) </a:t>
            </a:r>
            <a:r>
              <a:rPr lang="ko-KR" altLang="en-US" dirty="0"/>
              <a:t>토큰</a:t>
            </a:r>
            <a:endParaRPr lang="en-US" altLang="ko-KR" dirty="0"/>
          </a:p>
          <a:p>
            <a:pPr lvl="2"/>
            <a:r>
              <a:rPr lang="ko-KR" altLang="en-US" dirty="0"/>
              <a:t>보안을 위해 사용</a:t>
            </a:r>
            <a:endParaRPr lang="en-US" altLang="ko-KR" dirty="0"/>
          </a:p>
          <a:p>
            <a:pPr lvl="2"/>
            <a:r>
              <a:rPr lang="ko-KR" altLang="en-US" dirty="0"/>
              <a:t>서버가 만들어준 인터페이스 페이지를 통하지 않고</a:t>
            </a:r>
            <a:r>
              <a:rPr lang="en-US" altLang="ko-KR" dirty="0"/>
              <a:t>, </a:t>
            </a:r>
            <a:r>
              <a:rPr lang="ko-KR" altLang="en-US" dirty="0"/>
              <a:t>서버 자원에 영향을 줄 수 있는 요청을 보내는 것을 막기 위함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59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3254F1-B19F-F8D8-4975-2D4FAD06B54F}"/>
              </a:ext>
            </a:extLst>
          </p:cNvPr>
          <p:cNvCxnSpPr/>
          <p:nvPr/>
        </p:nvCxnSpPr>
        <p:spPr>
          <a:xfrm>
            <a:off x="5341545" y="443620"/>
            <a:ext cx="0" cy="593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폭발: 14pt 4">
            <a:extLst>
              <a:ext uri="{FF2B5EF4-FFF2-40B4-BE49-F238E27FC236}">
                <a16:creationId xmlns:a16="http://schemas.microsoft.com/office/drawing/2014/main" id="{714780C8-B2E1-1AD0-EBD6-8CA70DA8F0FC}"/>
              </a:ext>
            </a:extLst>
          </p:cNvPr>
          <p:cNvSpPr/>
          <p:nvPr/>
        </p:nvSpPr>
        <p:spPr>
          <a:xfrm>
            <a:off x="4593077" y="-110195"/>
            <a:ext cx="2156280" cy="2064190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5184BFC-8400-0BEE-79D4-8DECC6FA0346}"/>
              </a:ext>
            </a:extLst>
          </p:cNvPr>
          <p:cNvSpPr/>
          <p:nvPr/>
        </p:nvSpPr>
        <p:spPr>
          <a:xfrm>
            <a:off x="778601" y="1158844"/>
            <a:ext cx="3576116" cy="4526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D9F1F8-7595-2E46-F042-A23377606C1A}"/>
              </a:ext>
            </a:extLst>
          </p:cNvPr>
          <p:cNvSpPr/>
          <p:nvPr/>
        </p:nvSpPr>
        <p:spPr>
          <a:xfrm>
            <a:off x="6850455" y="1449315"/>
            <a:ext cx="4991477" cy="38658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9892D-73E3-C717-0DB7-51131EF4810E}"/>
              </a:ext>
            </a:extLst>
          </p:cNvPr>
          <p:cNvSpPr/>
          <p:nvPr/>
        </p:nvSpPr>
        <p:spPr>
          <a:xfrm>
            <a:off x="1065292" y="190123"/>
            <a:ext cx="2574201" cy="50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Client</a:t>
            </a:r>
          </a:p>
          <a:p>
            <a:pPr algn="ctr"/>
            <a:r>
              <a:rPr lang="en-US" altLang="ko-KR" dirty="0"/>
              <a:t>(Web Browser)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64F72-D19A-D6A9-7FF7-C23E0154FD7A}"/>
              </a:ext>
            </a:extLst>
          </p:cNvPr>
          <p:cNvSpPr/>
          <p:nvPr/>
        </p:nvSpPr>
        <p:spPr>
          <a:xfrm>
            <a:off x="7244329" y="272489"/>
            <a:ext cx="2574201" cy="1001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</a:p>
          <a:p>
            <a:pPr algn="ctr"/>
            <a:r>
              <a:rPr lang="en-US" altLang="ko-KR" dirty="0"/>
              <a:t>(Laravel Framework </a:t>
            </a:r>
          </a:p>
          <a:p>
            <a:pPr algn="ctr"/>
            <a:r>
              <a:rPr lang="ko-KR" altLang="en-US" dirty="0"/>
              <a:t>내장 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998C3D-A905-BF42-E3A0-63048C38DD49}"/>
              </a:ext>
            </a:extLst>
          </p:cNvPr>
          <p:cNvCxnSpPr/>
          <p:nvPr/>
        </p:nvCxnSpPr>
        <p:spPr>
          <a:xfrm>
            <a:off x="3938257" y="2299580"/>
            <a:ext cx="291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6A77042-DB04-ABE2-62EC-B18F6CE565AD}"/>
              </a:ext>
            </a:extLst>
          </p:cNvPr>
          <p:cNvCxnSpPr>
            <a:cxnSpLocks/>
          </p:cNvCxnSpPr>
          <p:nvPr/>
        </p:nvCxnSpPr>
        <p:spPr>
          <a:xfrm flipH="1">
            <a:off x="4354717" y="2942376"/>
            <a:ext cx="24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141045-4F72-6299-56C1-EDCD593754E0}"/>
              </a:ext>
            </a:extLst>
          </p:cNvPr>
          <p:cNvSpPr txBox="1"/>
          <p:nvPr/>
        </p:nvSpPr>
        <p:spPr>
          <a:xfrm>
            <a:off x="4455816" y="2053359"/>
            <a:ext cx="22075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(1) </a:t>
            </a:r>
            <a:r>
              <a:rPr lang="ko-KR" altLang="en-US" sz="1000" b="1" dirty="0"/>
              <a:t>게시글 </a:t>
            </a:r>
            <a:r>
              <a:rPr lang="ko-KR" altLang="en-US" sz="1000" b="1" dirty="0" err="1"/>
              <a:t>등록폼</a:t>
            </a:r>
            <a:r>
              <a:rPr lang="ko-KR" altLang="en-US" sz="1000" b="1" dirty="0"/>
              <a:t> 페이지 요청</a:t>
            </a:r>
            <a:r>
              <a:rPr lang="en-US" altLang="ko-KR" sz="1000" b="1" dirty="0"/>
              <a:t>(GET)</a:t>
            </a:r>
            <a:endParaRPr lang="ko-KR" alt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3CFC01-592B-16DA-2F4E-32D071D27A11}"/>
              </a:ext>
            </a:extLst>
          </p:cNvPr>
          <p:cNvSpPr txBox="1"/>
          <p:nvPr/>
        </p:nvSpPr>
        <p:spPr>
          <a:xfrm>
            <a:off x="4580252" y="2645471"/>
            <a:ext cx="20830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(2) </a:t>
            </a:r>
            <a:r>
              <a:rPr lang="ko-KR" altLang="en-US" sz="1000" b="1" dirty="0"/>
              <a:t>게시글 </a:t>
            </a:r>
            <a:r>
              <a:rPr lang="ko-KR" altLang="en-US" sz="1000" b="1" dirty="0" err="1"/>
              <a:t>등록폼</a:t>
            </a:r>
            <a:r>
              <a:rPr lang="ko-KR" altLang="en-US" sz="1000" b="1" dirty="0"/>
              <a:t> 응답 </a:t>
            </a:r>
            <a:r>
              <a:rPr lang="en-US" altLang="ko-KR" sz="1000" b="1" dirty="0"/>
              <a:t>(HTML)</a:t>
            </a:r>
            <a:endParaRPr lang="ko-KR" altLang="en-US" sz="1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8D29F1-E056-8EF5-1036-05EDD43C7D3F}"/>
              </a:ext>
            </a:extLst>
          </p:cNvPr>
          <p:cNvSpPr/>
          <p:nvPr/>
        </p:nvSpPr>
        <p:spPr>
          <a:xfrm>
            <a:off x="1421398" y="2891692"/>
            <a:ext cx="2635968" cy="1526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93BCC9D-797C-DAAD-E72B-3AEB4771F7E4}"/>
              </a:ext>
            </a:extLst>
          </p:cNvPr>
          <p:cNvSpPr/>
          <p:nvPr/>
        </p:nvSpPr>
        <p:spPr>
          <a:xfrm>
            <a:off x="1989501" y="3060071"/>
            <a:ext cx="959665" cy="2353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AE61D-5636-BE56-D1F5-63D9688DE6B5}"/>
              </a:ext>
            </a:extLst>
          </p:cNvPr>
          <p:cNvSpPr txBox="1"/>
          <p:nvPr/>
        </p:nvSpPr>
        <p:spPr>
          <a:xfrm>
            <a:off x="1511929" y="3060071"/>
            <a:ext cx="477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제목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29BB96-6156-E3F3-C9FA-1039A1B20072}"/>
              </a:ext>
            </a:extLst>
          </p:cNvPr>
          <p:cNvSpPr txBox="1"/>
          <p:nvPr/>
        </p:nvSpPr>
        <p:spPr>
          <a:xfrm>
            <a:off x="1509668" y="3461577"/>
            <a:ext cx="477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내용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A60EE20-F91C-1735-162D-FB1F2DAF35E6}"/>
              </a:ext>
            </a:extLst>
          </p:cNvPr>
          <p:cNvSpPr/>
          <p:nvPr/>
        </p:nvSpPr>
        <p:spPr>
          <a:xfrm>
            <a:off x="1982765" y="3466991"/>
            <a:ext cx="959665" cy="5527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C729E6-2D8D-D4F6-2B24-6BD4E0D53985}"/>
              </a:ext>
            </a:extLst>
          </p:cNvPr>
          <p:cNvSpPr/>
          <p:nvPr/>
        </p:nvSpPr>
        <p:spPr>
          <a:xfrm>
            <a:off x="2580238" y="4169525"/>
            <a:ext cx="760491" cy="1670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F79567E-E715-C640-777C-10D75C3ECE83}"/>
              </a:ext>
            </a:extLst>
          </p:cNvPr>
          <p:cNvSpPr/>
          <p:nvPr/>
        </p:nvSpPr>
        <p:spPr>
          <a:xfrm>
            <a:off x="3050265" y="3060071"/>
            <a:ext cx="878993" cy="5527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CSRF </a:t>
            </a:r>
            <a:r>
              <a:rPr lang="ko-KR" altLang="en-US" sz="900" b="1" dirty="0"/>
              <a:t>토큰 숨겨져 있음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255A33-2996-A0F6-01D6-2950CEF1E17D}"/>
              </a:ext>
            </a:extLst>
          </p:cNvPr>
          <p:cNvSpPr/>
          <p:nvPr/>
        </p:nvSpPr>
        <p:spPr>
          <a:xfrm>
            <a:off x="1065292" y="1273702"/>
            <a:ext cx="2992074" cy="273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hlinkClick r:id="rId2"/>
              </a:rPr>
              <a:t>http://localhost:8000/create</a:t>
            </a:r>
            <a:r>
              <a:rPr lang="en-US" altLang="ko-KR" sz="1100" b="1" dirty="0">
                <a:solidFill>
                  <a:schemeClr val="tx1"/>
                </a:solidFill>
              </a:rPr>
              <a:t> (enter</a:t>
            </a:r>
            <a:r>
              <a:rPr lang="ko-KR" altLang="en-US" sz="1100" b="1" dirty="0">
                <a:solidFill>
                  <a:schemeClr val="tx1"/>
                </a:solidFill>
              </a:rPr>
              <a:t>치면</a:t>
            </a:r>
            <a:r>
              <a:rPr lang="en-US" altLang="ko-KR" sz="1100" b="1" dirty="0">
                <a:solidFill>
                  <a:schemeClr val="tx1"/>
                </a:solidFill>
              </a:rPr>
              <a:t>_)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22760-A7FE-5CA4-3D6C-5E243A40DDC7}"/>
              </a:ext>
            </a:extLst>
          </p:cNvPr>
          <p:cNvSpPr txBox="1"/>
          <p:nvPr/>
        </p:nvSpPr>
        <p:spPr>
          <a:xfrm>
            <a:off x="4541824" y="3949576"/>
            <a:ext cx="22075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(3) </a:t>
            </a:r>
            <a:r>
              <a:rPr lang="ko-KR" altLang="en-US" sz="1000" b="1" dirty="0"/>
              <a:t>게시글 등록요청</a:t>
            </a:r>
            <a:r>
              <a:rPr lang="en-US" altLang="ko-KR" sz="1000" b="1" dirty="0"/>
              <a:t>(POST)</a:t>
            </a:r>
            <a:endParaRPr lang="ko-KR" altLang="en-US" sz="10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45FC62-18B1-A0D9-B43B-920C6150DDA5}"/>
              </a:ext>
            </a:extLst>
          </p:cNvPr>
          <p:cNvCxnSpPr>
            <a:cxnSpLocks/>
          </p:cNvCxnSpPr>
          <p:nvPr/>
        </p:nvCxnSpPr>
        <p:spPr>
          <a:xfrm flipH="1">
            <a:off x="4354717" y="4952246"/>
            <a:ext cx="24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8E9BD4-86B0-7F6E-6E5E-F7EBD32E6EFF}"/>
              </a:ext>
            </a:extLst>
          </p:cNvPr>
          <p:cNvSpPr txBox="1"/>
          <p:nvPr/>
        </p:nvSpPr>
        <p:spPr>
          <a:xfrm>
            <a:off x="4580252" y="4656037"/>
            <a:ext cx="22075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(4) </a:t>
            </a:r>
            <a:r>
              <a:rPr lang="ko-KR" altLang="en-US" sz="1000" b="1" dirty="0"/>
              <a:t>게시글 등록성공 응답 </a:t>
            </a:r>
            <a:r>
              <a:rPr lang="en-US" altLang="ko-KR" sz="1000" b="1" dirty="0"/>
              <a:t>(HTML)</a:t>
            </a:r>
            <a:endParaRPr lang="ko-KR" alt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927AD-1F4F-C4BA-CAC9-C4E57DDA8093}"/>
              </a:ext>
            </a:extLst>
          </p:cNvPr>
          <p:cNvSpPr txBox="1"/>
          <p:nvPr/>
        </p:nvSpPr>
        <p:spPr>
          <a:xfrm>
            <a:off x="7007381" y="4093354"/>
            <a:ext cx="143950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등록요청에 포함된 </a:t>
            </a:r>
            <a:r>
              <a:rPr lang="en-US" altLang="ko-KR" sz="1100" dirty="0"/>
              <a:t>CSRF </a:t>
            </a:r>
            <a:r>
              <a:rPr lang="ko-KR" altLang="en-US" sz="1100" dirty="0"/>
              <a:t>토큰 검증 후 요청처리 </a:t>
            </a:r>
            <a:r>
              <a:rPr lang="ko-KR" altLang="en-US" sz="1100" dirty="0" err="1"/>
              <a:t>해줌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07531-B593-586F-1FBB-8335A4DBA761}"/>
              </a:ext>
            </a:extLst>
          </p:cNvPr>
          <p:cNvSpPr txBox="1"/>
          <p:nvPr/>
        </p:nvSpPr>
        <p:spPr>
          <a:xfrm>
            <a:off x="8633989" y="4093354"/>
            <a:ext cx="2779410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CSRF </a:t>
            </a:r>
            <a:r>
              <a:rPr lang="ko-KR" altLang="en-US" sz="1100" dirty="0"/>
              <a:t>토큰 검증은 라라벨에서 자동으로 동작하도록 설정되어 있는 미들웨어</a:t>
            </a:r>
            <a:r>
              <a:rPr lang="en-US" altLang="ko-KR" sz="1100" dirty="0"/>
              <a:t>(</a:t>
            </a:r>
            <a:r>
              <a:rPr lang="en-US" altLang="ko-KR" sz="1100" dirty="0" err="1"/>
              <a:t>VerifyCsrfToken</a:t>
            </a:r>
            <a:r>
              <a:rPr lang="en-US" altLang="ko-KR" sz="1100" dirty="0"/>
              <a:t>)</a:t>
            </a:r>
            <a:r>
              <a:rPr lang="ko-KR" altLang="en-US" sz="1100" dirty="0"/>
              <a:t>가 해준다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004921-6357-5A8A-DE36-4F51FE8F2A13}"/>
              </a:ext>
            </a:extLst>
          </p:cNvPr>
          <p:cNvSpPr txBox="1"/>
          <p:nvPr/>
        </p:nvSpPr>
        <p:spPr>
          <a:xfrm>
            <a:off x="7016434" y="2342212"/>
            <a:ext cx="350369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CSRF </a:t>
            </a:r>
            <a:r>
              <a:rPr lang="ko-KR" altLang="en-US" sz="1100" dirty="0"/>
              <a:t>토큰을 포함하도록 </a:t>
            </a:r>
            <a:r>
              <a:rPr lang="ko-KR" altLang="en-US" sz="1100" dirty="0" err="1"/>
              <a:t>등록폼</a:t>
            </a:r>
            <a:r>
              <a:rPr lang="ko-KR" altLang="en-US" sz="1100" dirty="0"/>
              <a:t> 페이지를 만들도록 </a:t>
            </a:r>
            <a:endParaRPr lang="en-US" altLang="ko-KR" sz="1100" dirty="0"/>
          </a:p>
          <a:p>
            <a:r>
              <a:rPr lang="en-US" altLang="ko-KR" sz="1100" dirty="0"/>
              <a:t>Blade </a:t>
            </a:r>
            <a:r>
              <a:rPr lang="ko-KR" altLang="en-US" sz="1100" dirty="0"/>
              <a:t>파일을 작성해야 한다</a:t>
            </a:r>
            <a:r>
              <a:rPr lang="en-US" altLang="ko-KR" sz="1100" dirty="0"/>
              <a:t>. @csrf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25A344D-5707-E29E-BBFD-D80844C3FA36}"/>
              </a:ext>
            </a:extLst>
          </p:cNvPr>
          <p:cNvCxnSpPr>
            <a:cxnSpLocks/>
          </p:cNvCxnSpPr>
          <p:nvPr/>
        </p:nvCxnSpPr>
        <p:spPr>
          <a:xfrm>
            <a:off x="3340729" y="4318502"/>
            <a:ext cx="3509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9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3254F1-B19F-F8D8-4975-2D4FAD06B54F}"/>
              </a:ext>
            </a:extLst>
          </p:cNvPr>
          <p:cNvCxnSpPr/>
          <p:nvPr/>
        </p:nvCxnSpPr>
        <p:spPr>
          <a:xfrm>
            <a:off x="5341545" y="443620"/>
            <a:ext cx="0" cy="593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폭발: 14pt 4">
            <a:extLst>
              <a:ext uri="{FF2B5EF4-FFF2-40B4-BE49-F238E27FC236}">
                <a16:creationId xmlns:a16="http://schemas.microsoft.com/office/drawing/2014/main" id="{714780C8-B2E1-1AD0-EBD6-8CA70DA8F0FC}"/>
              </a:ext>
            </a:extLst>
          </p:cNvPr>
          <p:cNvSpPr/>
          <p:nvPr/>
        </p:nvSpPr>
        <p:spPr>
          <a:xfrm>
            <a:off x="4593077" y="-110195"/>
            <a:ext cx="2156280" cy="2064190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5184BFC-8400-0BEE-79D4-8DECC6FA0346}"/>
              </a:ext>
            </a:extLst>
          </p:cNvPr>
          <p:cNvSpPr/>
          <p:nvPr/>
        </p:nvSpPr>
        <p:spPr>
          <a:xfrm>
            <a:off x="654472" y="2571358"/>
            <a:ext cx="3576116" cy="2825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악의적인 해커가 게시글 등록 </a:t>
            </a:r>
            <a:r>
              <a:rPr lang="en-US" altLang="ko-KR" dirty="0"/>
              <a:t>URL</a:t>
            </a:r>
            <a:r>
              <a:rPr lang="ko-KR" altLang="en-US" dirty="0"/>
              <a:t>을 알아내서 등록 </a:t>
            </a:r>
            <a:r>
              <a:rPr lang="en-US" altLang="ko-KR" dirty="0"/>
              <a:t>POST </a:t>
            </a:r>
            <a:r>
              <a:rPr lang="ko-KR" altLang="en-US" dirty="0"/>
              <a:t>요청을 프로그램적으로 또는 툴을 이용해서 바로 하는 경우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D9F1F8-7595-2E46-F042-A23377606C1A}"/>
              </a:ext>
            </a:extLst>
          </p:cNvPr>
          <p:cNvSpPr/>
          <p:nvPr/>
        </p:nvSpPr>
        <p:spPr>
          <a:xfrm>
            <a:off x="6850455" y="1449315"/>
            <a:ext cx="4991477" cy="38658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9892D-73E3-C717-0DB7-51131EF4810E}"/>
              </a:ext>
            </a:extLst>
          </p:cNvPr>
          <p:cNvSpPr/>
          <p:nvPr/>
        </p:nvSpPr>
        <p:spPr>
          <a:xfrm>
            <a:off x="1065292" y="190123"/>
            <a:ext cx="2574201" cy="50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Client</a:t>
            </a:r>
          </a:p>
          <a:p>
            <a:pPr algn="ctr"/>
            <a:r>
              <a:rPr lang="en-US" altLang="ko-KR" dirty="0"/>
              <a:t>(Web Browser)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64F72-D19A-D6A9-7FF7-C23E0154FD7A}"/>
              </a:ext>
            </a:extLst>
          </p:cNvPr>
          <p:cNvSpPr/>
          <p:nvPr/>
        </p:nvSpPr>
        <p:spPr>
          <a:xfrm>
            <a:off x="7244329" y="272489"/>
            <a:ext cx="2574201" cy="1001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</a:p>
          <a:p>
            <a:pPr algn="ctr"/>
            <a:r>
              <a:rPr lang="en-US" altLang="ko-KR" dirty="0"/>
              <a:t>(Laravel Framework </a:t>
            </a:r>
          </a:p>
          <a:p>
            <a:pPr algn="ctr"/>
            <a:r>
              <a:rPr lang="ko-KR" altLang="en-US" dirty="0"/>
              <a:t>내장 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25A344D-5707-E29E-BBFD-D80844C3FA36}"/>
              </a:ext>
            </a:extLst>
          </p:cNvPr>
          <p:cNvCxnSpPr/>
          <p:nvPr/>
        </p:nvCxnSpPr>
        <p:spPr>
          <a:xfrm>
            <a:off x="4354717" y="4019738"/>
            <a:ext cx="24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A22760-A7FE-5CA4-3D6C-5E243A40DDC7}"/>
              </a:ext>
            </a:extLst>
          </p:cNvPr>
          <p:cNvSpPr txBox="1"/>
          <p:nvPr/>
        </p:nvSpPr>
        <p:spPr>
          <a:xfrm>
            <a:off x="4488213" y="3737652"/>
            <a:ext cx="22075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(1) </a:t>
            </a:r>
            <a:r>
              <a:rPr lang="ko-KR" altLang="en-US" sz="1000" b="1" dirty="0"/>
              <a:t>게시글 등록요청</a:t>
            </a:r>
            <a:r>
              <a:rPr lang="en-US" altLang="ko-KR" sz="1000" b="1" dirty="0"/>
              <a:t>(POST)</a:t>
            </a:r>
            <a:endParaRPr lang="ko-KR" altLang="en-US" sz="10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45FC62-18B1-A0D9-B43B-920C6150DDA5}"/>
              </a:ext>
            </a:extLst>
          </p:cNvPr>
          <p:cNvCxnSpPr>
            <a:cxnSpLocks/>
          </p:cNvCxnSpPr>
          <p:nvPr/>
        </p:nvCxnSpPr>
        <p:spPr>
          <a:xfrm flipH="1">
            <a:off x="4354717" y="4952246"/>
            <a:ext cx="24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C6927AD-1F4F-C4BA-CAC9-C4E57DDA8093}"/>
              </a:ext>
            </a:extLst>
          </p:cNvPr>
          <p:cNvSpPr txBox="1"/>
          <p:nvPr/>
        </p:nvSpPr>
        <p:spPr>
          <a:xfrm>
            <a:off x="7007381" y="4093354"/>
            <a:ext cx="143950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등록요청에 </a:t>
            </a:r>
            <a:r>
              <a:rPr lang="en-US" altLang="ko-KR" sz="1100" dirty="0"/>
              <a:t>CSRF </a:t>
            </a:r>
            <a:r>
              <a:rPr lang="ko-KR" altLang="en-US" sz="1100" dirty="0"/>
              <a:t>토큰이 없기 때문에 검증에 실패하게 된다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07531-B593-586F-1FBB-8335A4DBA761}"/>
              </a:ext>
            </a:extLst>
          </p:cNvPr>
          <p:cNvSpPr txBox="1"/>
          <p:nvPr/>
        </p:nvSpPr>
        <p:spPr>
          <a:xfrm>
            <a:off x="8633989" y="4093354"/>
            <a:ext cx="2779410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CSRF </a:t>
            </a:r>
            <a:r>
              <a:rPr lang="ko-KR" altLang="en-US" sz="1100" dirty="0"/>
              <a:t>토큰 검증은 라라벨에서 자동으로 동작하도록 설정되어 있는 미들웨어</a:t>
            </a:r>
            <a:r>
              <a:rPr lang="en-US" altLang="ko-KR" sz="1100" dirty="0"/>
              <a:t>(</a:t>
            </a:r>
            <a:r>
              <a:rPr lang="en-US" altLang="ko-KR" sz="1100" dirty="0" err="1"/>
              <a:t>VerifyCsrfToken</a:t>
            </a:r>
            <a:r>
              <a:rPr lang="en-US" altLang="ko-KR" sz="1100" dirty="0"/>
              <a:t>)</a:t>
            </a:r>
            <a:r>
              <a:rPr lang="ko-KR" altLang="en-US" sz="1100" dirty="0"/>
              <a:t>가 해준다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3DF32-2E3A-967F-12E3-1BA51E8A2F2E}"/>
              </a:ext>
            </a:extLst>
          </p:cNvPr>
          <p:cNvSpPr txBox="1"/>
          <p:nvPr/>
        </p:nvSpPr>
        <p:spPr>
          <a:xfrm>
            <a:off x="4354715" y="4570407"/>
            <a:ext cx="24957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(2) 419 HTTP </a:t>
            </a:r>
            <a:r>
              <a:rPr lang="ko-KR" altLang="en-US" sz="1000" b="1" dirty="0"/>
              <a:t>코드를 포함한 응답 전송</a:t>
            </a:r>
          </a:p>
        </p:txBody>
      </p:sp>
    </p:spTree>
    <p:extLst>
      <p:ext uri="{BB962C8B-B14F-4D97-AF65-F5344CB8AC3E}">
        <p14:creationId xmlns:p14="http://schemas.microsoft.com/office/powerpoint/2010/main" val="205698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3254F1-B19F-F8D8-4975-2D4FAD06B54F}"/>
              </a:ext>
            </a:extLst>
          </p:cNvPr>
          <p:cNvCxnSpPr/>
          <p:nvPr/>
        </p:nvCxnSpPr>
        <p:spPr>
          <a:xfrm>
            <a:off x="5341545" y="443620"/>
            <a:ext cx="0" cy="593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폭발: 14pt 4">
            <a:extLst>
              <a:ext uri="{FF2B5EF4-FFF2-40B4-BE49-F238E27FC236}">
                <a16:creationId xmlns:a16="http://schemas.microsoft.com/office/drawing/2014/main" id="{714780C8-B2E1-1AD0-EBD6-8CA70DA8F0FC}"/>
              </a:ext>
            </a:extLst>
          </p:cNvPr>
          <p:cNvSpPr/>
          <p:nvPr/>
        </p:nvSpPr>
        <p:spPr>
          <a:xfrm>
            <a:off x="4320057" y="-334978"/>
            <a:ext cx="2156280" cy="2064190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5184BFC-8400-0BEE-79D4-8DECC6FA0346}"/>
              </a:ext>
            </a:extLst>
          </p:cNvPr>
          <p:cNvSpPr/>
          <p:nvPr/>
        </p:nvSpPr>
        <p:spPr>
          <a:xfrm>
            <a:off x="312395" y="853648"/>
            <a:ext cx="3576116" cy="2258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정상적인 사용자의 </a:t>
            </a:r>
            <a:endParaRPr lang="en-US" altLang="ko-KR" dirty="0"/>
          </a:p>
          <a:p>
            <a:pPr algn="ctr"/>
            <a:r>
              <a:rPr lang="ko-KR" altLang="en-US" dirty="0"/>
              <a:t>첫 번째 탭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D9F1F8-7595-2E46-F042-A23377606C1A}"/>
              </a:ext>
            </a:extLst>
          </p:cNvPr>
          <p:cNvSpPr/>
          <p:nvPr/>
        </p:nvSpPr>
        <p:spPr>
          <a:xfrm>
            <a:off x="6850455" y="1449315"/>
            <a:ext cx="4991477" cy="2624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9892D-73E3-C717-0DB7-51131EF4810E}"/>
              </a:ext>
            </a:extLst>
          </p:cNvPr>
          <p:cNvSpPr/>
          <p:nvPr/>
        </p:nvSpPr>
        <p:spPr>
          <a:xfrm>
            <a:off x="804785" y="232645"/>
            <a:ext cx="2574201" cy="50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Client</a:t>
            </a:r>
          </a:p>
          <a:p>
            <a:pPr algn="ctr"/>
            <a:r>
              <a:rPr lang="en-US" altLang="ko-KR" dirty="0"/>
              <a:t>(Web Browser)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64F72-D19A-D6A9-7FF7-C23E0154FD7A}"/>
              </a:ext>
            </a:extLst>
          </p:cNvPr>
          <p:cNvSpPr/>
          <p:nvPr/>
        </p:nvSpPr>
        <p:spPr>
          <a:xfrm>
            <a:off x="7244329" y="272489"/>
            <a:ext cx="2574201" cy="1001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</a:p>
          <a:p>
            <a:pPr algn="ctr"/>
            <a:r>
              <a:rPr lang="en-US" altLang="ko-KR" dirty="0"/>
              <a:t>(Laravel Framework </a:t>
            </a:r>
          </a:p>
          <a:p>
            <a:pPr algn="ctr"/>
            <a:r>
              <a:rPr lang="ko-KR" altLang="en-US" dirty="0"/>
              <a:t>내장 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25A344D-5707-E29E-BBFD-D80844C3FA36}"/>
              </a:ext>
            </a:extLst>
          </p:cNvPr>
          <p:cNvCxnSpPr/>
          <p:nvPr/>
        </p:nvCxnSpPr>
        <p:spPr>
          <a:xfrm>
            <a:off x="4320059" y="2272420"/>
            <a:ext cx="24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A22760-A7FE-5CA4-3D6C-5E243A40DDC7}"/>
              </a:ext>
            </a:extLst>
          </p:cNvPr>
          <p:cNvSpPr txBox="1"/>
          <p:nvPr/>
        </p:nvSpPr>
        <p:spPr>
          <a:xfrm>
            <a:off x="4453555" y="1990334"/>
            <a:ext cx="22075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(1) </a:t>
            </a:r>
            <a:r>
              <a:rPr lang="ko-KR" altLang="en-US" sz="1000" b="1" dirty="0"/>
              <a:t>로그인 요청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45FC62-18B1-A0D9-B43B-920C6150DDA5}"/>
              </a:ext>
            </a:extLst>
          </p:cNvPr>
          <p:cNvCxnSpPr>
            <a:cxnSpLocks/>
          </p:cNvCxnSpPr>
          <p:nvPr/>
        </p:nvCxnSpPr>
        <p:spPr>
          <a:xfrm flipH="1">
            <a:off x="4354715" y="2921165"/>
            <a:ext cx="24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C6927AD-1F4F-C4BA-CAC9-C4E57DDA8093}"/>
              </a:ext>
            </a:extLst>
          </p:cNvPr>
          <p:cNvSpPr txBox="1"/>
          <p:nvPr/>
        </p:nvSpPr>
        <p:spPr>
          <a:xfrm>
            <a:off x="7223506" y="3048905"/>
            <a:ext cx="143950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등록요청에 </a:t>
            </a:r>
            <a:r>
              <a:rPr lang="en-US" altLang="ko-KR" sz="1100" dirty="0"/>
              <a:t>CSRF </a:t>
            </a:r>
            <a:r>
              <a:rPr lang="ko-KR" altLang="en-US" sz="1100" dirty="0"/>
              <a:t>토큰이 없기 때문에 검증에 실패하게 된다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07531-B593-586F-1FBB-8335A4DBA761}"/>
              </a:ext>
            </a:extLst>
          </p:cNvPr>
          <p:cNvSpPr txBox="1"/>
          <p:nvPr/>
        </p:nvSpPr>
        <p:spPr>
          <a:xfrm>
            <a:off x="8850114" y="3048905"/>
            <a:ext cx="2779410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CSRF </a:t>
            </a:r>
            <a:r>
              <a:rPr lang="ko-KR" altLang="en-US" sz="1100" dirty="0"/>
              <a:t>토큰 검증은 라라벨에서 자동으로 동작하도록 설정되어 있는 미들웨어</a:t>
            </a:r>
            <a:r>
              <a:rPr lang="en-US" altLang="ko-KR" sz="1100" dirty="0"/>
              <a:t>(</a:t>
            </a:r>
            <a:r>
              <a:rPr lang="en-US" altLang="ko-KR" sz="1100" dirty="0" err="1"/>
              <a:t>VerifyCsrfToken</a:t>
            </a:r>
            <a:r>
              <a:rPr lang="en-US" altLang="ko-KR" sz="1100" dirty="0"/>
              <a:t>)</a:t>
            </a:r>
            <a:r>
              <a:rPr lang="ko-KR" altLang="en-US" sz="1100" dirty="0"/>
              <a:t>가 해준다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3DF32-2E3A-967F-12E3-1BA51E8A2F2E}"/>
              </a:ext>
            </a:extLst>
          </p:cNvPr>
          <p:cNvSpPr txBox="1"/>
          <p:nvPr/>
        </p:nvSpPr>
        <p:spPr>
          <a:xfrm>
            <a:off x="4354716" y="2656652"/>
            <a:ext cx="24957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(2) </a:t>
            </a:r>
            <a:r>
              <a:rPr lang="ko-KR" altLang="en-US" sz="1000" b="1" dirty="0"/>
              <a:t>로그인 처리 후 응답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7A4584-AA4C-A347-66CA-4F83F18A3CB0}"/>
              </a:ext>
            </a:extLst>
          </p:cNvPr>
          <p:cNvSpPr/>
          <p:nvPr/>
        </p:nvSpPr>
        <p:spPr>
          <a:xfrm>
            <a:off x="7244329" y="4842237"/>
            <a:ext cx="3750803" cy="1001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해커가 만든 위험한 사이트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602C32-175F-77A0-24D5-E1989A0879DD}"/>
              </a:ext>
            </a:extLst>
          </p:cNvPr>
          <p:cNvCxnSpPr>
            <a:cxnSpLocks/>
          </p:cNvCxnSpPr>
          <p:nvPr/>
        </p:nvCxnSpPr>
        <p:spPr>
          <a:xfrm flipV="1">
            <a:off x="619814" y="4363770"/>
            <a:ext cx="11376028" cy="4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1249DDA-8B3A-C7EF-09AA-B369C6B188B1}"/>
              </a:ext>
            </a:extLst>
          </p:cNvPr>
          <p:cNvCxnSpPr>
            <a:cxnSpLocks/>
          </p:cNvCxnSpPr>
          <p:nvPr/>
        </p:nvCxnSpPr>
        <p:spPr>
          <a:xfrm>
            <a:off x="3366428" y="3348987"/>
            <a:ext cx="3857078" cy="189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A371719-BC91-4D68-CBE6-975BCE0DF57E}"/>
              </a:ext>
            </a:extLst>
          </p:cNvPr>
          <p:cNvSpPr/>
          <p:nvPr/>
        </p:nvSpPr>
        <p:spPr>
          <a:xfrm>
            <a:off x="465514" y="3225897"/>
            <a:ext cx="3347458" cy="76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정상적인 사용자의 </a:t>
            </a:r>
            <a:endParaRPr lang="en-US" altLang="ko-KR" dirty="0"/>
          </a:p>
          <a:p>
            <a:pPr algn="ctr"/>
            <a:r>
              <a:rPr lang="ko-KR" altLang="en-US" dirty="0"/>
              <a:t>두 번째 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CF4FBCA-3337-F03E-5A49-1F17313B98EC}"/>
              </a:ext>
            </a:extLst>
          </p:cNvPr>
          <p:cNvCxnSpPr/>
          <p:nvPr/>
        </p:nvCxnSpPr>
        <p:spPr>
          <a:xfrm flipH="1" flipV="1">
            <a:off x="3802455" y="3929204"/>
            <a:ext cx="3421051" cy="191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7B3CC1-D439-98E1-9B14-D4D2F0738229}"/>
              </a:ext>
            </a:extLst>
          </p:cNvPr>
          <p:cNvSpPr txBox="1"/>
          <p:nvPr/>
        </p:nvSpPr>
        <p:spPr>
          <a:xfrm rot="1790619">
            <a:off x="4831558" y="4397061"/>
            <a:ext cx="22075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(3) </a:t>
            </a:r>
            <a:r>
              <a:rPr lang="ko-KR" altLang="en-US" sz="1000" b="1" dirty="0"/>
              <a:t>페이지 요청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27E7E-E1ED-B142-38C0-A31E1C14D660}"/>
              </a:ext>
            </a:extLst>
          </p:cNvPr>
          <p:cNvSpPr txBox="1"/>
          <p:nvPr/>
        </p:nvSpPr>
        <p:spPr>
          <a:xfrm rot="2032586">
            <a:off x="4946609" y="4877084"/>
            <a:ext cx="1311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(4) </a:t>
            </a:r>
            <a:r>
              <a:rPr lang="ko-KR" altLang="en-US" sz="1000" b="1" dirty="0"/>
              <a:t>페이지 응답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D223BB-45DC-55F3-34BD-922676524C30}"/>
              </a:ext>
            </a:extLst>
          </p:cNvPr>
          <p:cNvCxnSpPr/>
          <p:nvPr/>
        </p:nvCxnSpPr>
        <p:spPr>
          <a:xfrm>
            <a:off x="3990627" y="3510102"/>
            <a:ext cx="2890009" cy="1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01F8E7-D650-65F5-E961-594B947E710E}"/>
              </a:ext>
            </a:extLst>
          </p:cNvPr>
          <p:cNvSpPr txBox="1"/>
          <p:nvPr/>
        </p:nvSpPr>
        <p:spPr>
          <a:xfrm>
            <a:off x="4478453" y="3262322"/>
            <a:ext cx="22573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(5) </a:t>
            </a:r>
            <a:r>
              <a:rPr lang="ko-KR" altLang="en-US" sz="1000" b="1" dirty="0"/>
              <a:t>원하지 않은 </a:t>
            </a:r>
            <a:r>
              <a:rPr lang="en-US" altLang="ko-KR" sz="1000" b="1" dirty="0"/>
              <a:t>POST </a:t>
            </a:r>
            <a:r>
              <a:rPr lang="ko-KR" altLang="en-US" sz="1000" b="1" dirty="0"/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283274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52F1B-5499-C6E8-2702-389361EA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DD697-534B-7D33-143A-03D7F27A1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라라벨의 템플릿 엔진인 블레이드</a:t>
            </a:r>
            <a:r>
              <a:rPr lang="en-US" altLang="ko-KR" dirty="0"/>
              <a:t>(blade)</a:t>
            </a:r>
            <a:r>
              <a:rPr lang="ko-KR" altLang="en-US" dirty="0"/>
              <a:t>로 </a:t>
            </a:r>
            <a:r>
              <a:rPr lang="en-US" altLang="ko-KR" dirty="0"/>
              <a:t>HTML</a:t>
            </a:r>
            <a:r>
              <a:rPr lang="ko-KR" altLang="en-US" dirty="0"/>
              <a:t>을 생성할 때 유의해야 할 점</a:t>
            </a:r>
            <a:endParaRPr lang="en-US" altLang="ko-KR" dirty="0"/>
          </a:p>
          <a:p>
            <a:pPr lvl="1"/>
            <a:r>
              <a:rPr lang="en-US" altLang="ko-KR" dirty="0"/>
              <a:t>HTML FORM</a:t>
            </a:r>
            <a:r>
              <a:rPr lang="ko-KR" altLang="en-US" dirty="0"/>
              <a:t>을 통해 서버에 요청을 보낼 때는 </a:t>
            </a:r>
            <a:endParaRPr lang="en-US" altLang="ko-KR" dirty="0"/>
          </a:p>
          <a:p>
            <a:pPr lvl="2"/>
            <a:r>
              <a:rPr lang="en-US" altLang="ko-KR" dirty="0"/>
              <a:t>GET </a:t>
            </a:r>
            <a:r>
              <a:rPr lang="ko-KR" altLang="en-US" dirty="0"/>
              <a:t>또는 </a:t>
            </a:r>
            <a:r>
              <a:rPr lang="en-US" altLang="ko-KR" dirty="0"/>
              <a:t>POST </a:t>
            </a:r>
            <a:r>
              <a:rPr lang="ko-KR" altLang="en-US" dirty="0"/>
              <a:t>방식으로만 보낼 수 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form </a:t>
            </a:r>
            <a:r>
              <a:rPr lang="ko-KR" altLang="en-US" dirty="0"/>
              <a:t>태그의 </a:t>
            </a:r>
            <a:r>
              <a:rPr lang="en-US" altLang="ko-KR" dirty="0"/>
              <a:t>method </a:t>
            </a:r>
            <a:r>
              <a:rPr lang="ko-KR" altLang="en-US" dirty="0"/>
              <a:t>속성값으로는 </a:t>
            </a:r>
            <a:r>
              <a:rPr lang="en-US" altLang="ko-KR" dirty="0"/>
              <a:t>“get” </a:t>
            </a:r>
            <a:r>
              <a:rPr lang="ko-KR" altLang="en-US" dirty="0"/>
              <a:t>또는 </a:t>
            </a:r>
            <a:r>
              <a:rPr lang="en-US" altLang="ko-KR" dirty="0"/>
              <a:t>“post”</a:t>
            </a:r>
            <a:r>
              <a:rPr lang="ko-KR" altLang="en-US" dirty="0"/>
              <a:t>만 허용된다</a:t>
            </a:r>
            <a:r>
              <a:rPr lang="en-US" altLang="ko-KR" dirty="0"/>
              <a:t>. </a:t>
            </a:r>
          </a:p>
          <a:p>
            <a:pPr lvl="3"/>
            <a:r>
              <a:rPr lang="en-US" altLang="ko-KR" dirty="0"/>
              <a:t>Delete, put, patch</a:t>
            </a:r>
            <a:r>
              <a:rPr lang="ko-KR" altLang="en-US" dirty="0"/>
              <a:t>는 허용되지 않는다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그래서 웹서버에게 </a:t>
            </a:r>
            <a:r>
              <a:rPr lang="en-US" altLang="ko-KR" dirty="0"/>
              <a:t>get, post </a:t>
            </a:r>
            <a:r>
              <a:rPr lang="ko-KR" altLang="en-US" dirty="0"/>
              <a:t>이외의 방법으로 요청을 보내기 위해서는</a:t>
            </a:r>
            <a:endParaRPr lang="en-US" altLang="ko-KR" dirty="0"/>
          </a:p>
          <a:p>
            <a:pPr lvl="3"/>
            <a:r>
              <a:rPr lang="en-US" altLang="ko-KR" dirty="0"/>
              <a:t>Form </a:t>
            </a:r>
            <a:r>
              <a:rPr lang="ko-KR" altLang="en-US" dirty="0"/>
              <a:t>태그의 </a:t>
            </a:r>
            <a:r>
              <a:rPr lang="en-US" altLang="ko-KR" dirty="0"/>
              <a:t>method </a:t>
            </a:r>
            <a:r>
              <a:rPr lang="ko-KR" altLang="en-US" dirty="0"/>
              <a:t>속성은 </a:t>
            </a:r>
            <a:r>
              <a:rPr lang="en-US" altLang="ko-KR" dirty="0"/>
              <a:t>‘post’</a:t>
            </a:r>
            <a:r>
              <a:rPr lang="ko-KR" altLang="en-US" dirty="0"/>
              <a:t>로 설정하고 </a:t>
            </a:r>
            <a:endParaRPr lang="en-US" altLang="ko-KR" dirty="0"/>
          </a:p>
          <a:p>
            <a:pPr lvl="3"/>
            <a:r>
              <a:rPr lang="en-US" altLang="ko-KR" dirty="0"/>
              <a:t>Form </a:t>
            </a:r>
            <a:r>
              <a:rPr lang="ko-KR" altLang="en-US" dirty="0"/>
              <a:t>태그 안에 숨겨진 </a:t>
            </a:r>
            <a:r>
              <a:rPr lang="en-US" altLang="ko-KR" dirty="0"/>
              <a:t>_method </a:t>
            </a:r>
            <a:r>
              <a:rPr lang="ko-KR" altLang="en-US" dirty="0"/>
              <a:t>필드를 정의하고 그 필드의 값으로</a:t>
            </a:r>
            <a:endParaRPr lang="en-US" altLang="ko-KR" dirty="0"/>
          </a:p>
          <a:p>
            <a:pPr lvl="4"/>
            <a:r>
              <a:rPr lang="en-US" altLang="ko-KR" dirty="0"/>
              <a:t>Delete, put, </a:t>
            </a:r>
            <a:r>
              <a:rPr lang="ko-KR" altLang="en-US" dirty="0"/>
              <a:t>또는 </a:t>
            </a:r>
            <a:r>
              <a:rPr lang="en-US" altLang="ko-KR" dirty="0"/>
              <a:t>patch</a:t>
            </a:r>
            <a:r>
              <a:rPr lang="ko-KR" altLang="en-US" dirty="0"/>
              <a:t>를 적어주면</a:t>
            </a:r>
            <a:endParaRPr lang="en-US" altLang="ko-KR" dirty="0"/>
          </a:p>
          <a:p>
            <a:pPr lvl="3"/>
            <a:r>
              <a:rPr lang="ko-KR" altLang="en-US" dirty="0"/>
              <a:t>이 요청을 받은 서버는 요청의 </a:t>
            </a:r>
            <a:r>
              <a:rPr lang="en-US" altLang="ko-KR" dirty="0"/>
              <a:t>_method </a:t>
            </a:r>
            <a:r>
              <a:rPr lang="ko-KR" altLang="en-US" dirty="0"/>
              <a:t>필드가 있는지 체크를 하고</a:t>
            </a:r>
            <a:r>
              <a:rPr lang="en-US" altLang="ko-KR" dirty="0"/>
              <a:t>, </a:t>
            </a:r>
            <a:r>
              <a:rPr lang="ko-KR" altLang="en-US" dirty="0"/>
              <a:t>있다면 그 필드의 값을 요청방식으로 간주한다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54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23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722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51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57E0D3-954E-117C-CFDC-DA673DFDEF0C}"/>
              </a:ext>
            </a:extLst>
          </p:cNvPr>
          <p:cNvCxnSpPr/>
          <p:nvPr/>
        </p:nvCxnSpPr>
        <p:spPr>
          <a:xfrm>
            <a:off x="5341545" y="443620"/>
            <a:ext cx="0" cy="593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폭발: 14pt 5">
            <a:extLst>
              <a:ext uri="{FF2B5EF4-FFF2-40B4-BE49-F238E27FC236}">
                <a16:creationId xmlns:a16="http://schemas.microsoft.com/office/drawing/2014/main" id="{A537A266-46B3-4D35-E40A-430906D9317F}"/>
              </a:ext>
            </a:extLst>
          </p:cNvPr>
          <p:cNvSpPr/>
          <p:nvPr/>
        </p:nvSpPr>
        <p:spPr>
          <a:xfrm>
            <a:off x="4593077" y="-110195"/>
            <a:ext cx="2156280" cy="2064190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541BB23-B986-A5A3-DDDF-25501DFB8242}"/>
              </a:ext>
            </a:extLst>
          </p:cNvPr>
          <p:cNvSpPr/>
          <p:nvPr/>
        </p:nvSpPr>
        <p:spPr>
          <a:xfrm>
            <a:off x="896293" y="851026"/>
            <a:ext cx="3576116" cy="38658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FD22B90-F2EE-16AE-48E4-319DCAB0668D}"/>
              </a:ext>
            </a:extLst>
          </p:cNvPr>
          <p:cNvSpPr/>
          <p:nvPr/>
        </p:nvSpPr>
        <p:spPr>
          <a:xfrm>
            <a:off x="6850456" y="1449315"/>
            <a:ext cx="3576116" cy="38658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7CFE7C-020A-E498-7C8D-EAF55C26A3AF}"/>
              </a:ext>
            </a:extLst>
          </p:cNvPr>
          <p:cNvSpPr/>
          <p:nvPr/>
        </p:nvSpPr>
        <p:spPr>
          <a:xfrm>
            <a:off x="1065292" y="190123"/>
            <a:ext cx="2574201" cy="50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Client</a:t>
            </a:r>
          </a:p>
          <a:p>
            <a:pPr algn="ctr"/>
            <a:r>
              <a:rPr lang="en-US" altLang="ko-KR" dirty="0"/>
              <a:t>(Web Browser)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695374-A445-F294-74A6-B3077C2EDBD7}"/>
              </a:ext>
            </a:extLst>
          </p:cNvPr>
          <p:cNvSpPr/>
          <p:nvPr/>
        </p:nvSpPr>
        <p:spPr>
          <a:xfrm>
            <a:off x="7244329" y="272489"/>
            <a:ext cx="2574201" cy="1001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</a:p>
          <a:p>
            <a:pPr algn="ctr"/>
            <a:r>
              <a:rPr lang="en-US" altLang="ko-KR" dirty="0"/>
              <a:t>(Laravel Framework </a:t>
            </a:r>
          </a:p>
          <a:p>
            <a:pPr algn="ctr"/>
            <a:r>
              <a:rPr lang="ko-KR" altLang="en-US" dirty="0"/>
              <a:t>내장 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C5EA0E-3028-5CE2-F8FE-1D89198839D2}"/>
              </a:ext>
            </a:extLst>
          </p:cNvPr>
          <p:cNvSpPr txBox="1"/>
          <p:nvPr/>
        </p:nvSpPr>
        <p:spPr>
          <a:xfrm>
            <a:off x="10772114" y="244505"/>
            <a:ext cx="1671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NginX</a:t>
            </a:r>
            <a:endParaRPr lang="en-US" altLang="ko-KR" dirty="0"/>
          </a:p>
          <a:p>
            <a:r>
              <a:rPr lang="en-US" altLang="ko-KR" dirty="0"/>
              <a:t>Apache</a:t>
            </a:r>
          </a:p>
          <a:p>
            <a:r>
              <a:rPr lang="en-US" altLang="ko-KR" dirty="0" err="1"/>
              <a:t>Webspere</a:t>
            </a:r>
            <a:endParaRPr lang="en-US" altLang="ko-KR" dirty="0"/>
          </a:p>
          <a:p>
            <a:r>
              <a:rPr lang="en-US" altLang="ko-KR" dirty="0"/>
              <a:t>JEUS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3D08BA-3A9D-9814-BA0C-113E1A9FEECD}"/>
              </a:ext>
            </a:extLst>
          </p:cNvPr>
          <p:cNvCxnSpPr/>
          <p:nvPr/>
        </p:nvCxnSpPr>
        <p:spPr>
          <a:xfrm>
            <a:off x="3938257" y="2299580"/>
            <a:ext cx="291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FD66222-8E34-0922-1D3D-8C63916AB049}"/>
              </a:ext>
            </a:extLst>
          </p:cNvPr>
          <p:cNvCxnSpPr>
            <a:cxnSpLocks/>
          </p:cNvCxnSpPr>
          <p:nvPr/>
        </p:nvCxnSpPr>
        <p:spPr>
          <a:xfrm flipH="1">
            <a:off x="4354717" y="4454305"/>
            <a:ext cx="24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CCCDBF-9980-4559-FCC3-4B2203620A26}"/>
              </a:ext>
            </a:extLst>
          </p:cNvPr>
          <p:cNvSpPr txBox="1"/>
          <p:nvPr/>
        </p:nvSpPr>
        <p:spPr>
          <a:xfrm>
            <a:off x="10509885" y="2202735"/>
            <a:ext cx="1671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서버단</a:t>
            </a:r>
            <a:r>
              <a:rPr lang="ko-KR" altLang="en-US" dirty="0"/>
              <a:t> 모듈</a:t>
            </a:r>
            <a:endParaRPr lang="en-US" altLang="ko-KR" dirty="0"/>
          </a:p>
          <a:p>
            <a:r>
              <a:rPr lang="ko-KR" altLang="en-US" dirty="0"/>
              <a:t>구현에 </a:t>
            </a:r>
            <a:endParaRPr lang="en-US" altLang="ko-KR" dirty="0"/>
          </a:p>
          <a:p>
            <a:r>
              <a:rPr lang="ko-KR" altLang="en-US" dirty="0"/>
              <a:t>현업에서 </a:t>
            </a:r>
            <a:endParaRPr lang="en-US" altLang="ko-KR" dirty="0"/>
          </a:p>
          <a:p>
            <a:r>
              <a:rPr lang="ko-KR" altLang="en-US" dirty="0"/>
              <a:t>가장 많이 사용되는</a:t>
            </a:r>
            <a:endParaRPr lang="en-US" altLang="ko-KR" dirty="0"/>
          </a:p>
          <a:p>
            <a:r>
              <a:rPr lang="ko-KR" altLang="en-US" dirty="0"/>
              <a:t>디자인 패턴인</a:t>
            </a:r>
            <a:endParaRPr lang="en-US" altLang="ko-KR" dirty="0"/>
          </a:p>
          <a:p>
            <a:r>
              <a:rPr lang="en-US" altLang="ko-KR" dirty="0"/>
              <a:t>MVC </a:t>
            </a:r>
            <a:r>
              <a:rPr lang="ko-KR" altLang="en-US" dirty="0"/>
              <a:t>를 적용해서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BE0132-8CB7-6D57-96F4-4FA041BA4DCA}"/>
              </a:ext>
            </a:extLst>
          </p:cNvPr>
          <p:cNvSpPr txBox="1"/>
          <p:nvPr/>
        </p:nvSpPr>
        <p:spPr>
          <a:xfrm>
            <a:off x="5981319" y="5532582"/>
            <a:ext cx="5360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HTTP </a:t>
            </a:r>
            <a:r>
              <a:rPr lang="ko-KR" altLang="en-US" sz="1200" dirty="0"/>
              <a:t>요청에 따라 그 요청을 처리할 비즈니스 로직을 연결</a:t>
            </a:r>
            <a:r>
              <a:rPr lang="en-US" altLang="ko-KR" sz="1200" dirty="0"/>
              <a:t>(</a:t>
            </a:r>
            <a:r>
              <a:rPr lang="ko-KR" altLang="en-US" sz="1200" dirty="0"/>
              <a:t>라우팅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app/routers/</a:t>
            </a:r>
            <a:r>
              <a:rPr lang="en-US" altLang="ko-KR" sz="1200" dirty="0" err="1"/>
              <a:t>web.php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비즈니스 로직 처리 </a:t>
            </a:r>
            <a:r>
              <a:rPr lang="en-US" altLang="ko-KR" sz="1200" dirty="0"/>
              <a:t>(Controller</a:t>
            </a:r>
            <a:r>
              <a:rPr lang="ko-KR" altLang="en-US" sz="1200" dirty="0"/>
              <a:t>와 </a:t>
            </a:r>
            <a:r>
              <a:rPr lang="en-US" altLang="ko-KR" sz="1200" dirty="0"/>
              <a:t>Service)</a:t>
            </a:r>
          </a:p>
          <a:p>
            <a:r>
              <a:rPr lang="en-US" altLang="ko-KR" sz="1200" dirty="0"/>
              <a:t>     DB</a:t>
            </a:r>
            <a:r>
              <a:rPr lang="ko-KR" altLang="en-US" sz="1200" dirty="0"/>
              <a:t>에 접근 </a:t>
            </a:r>
            <a:r>
              <a:rPr lang="en-US" altLang="ko-KR" sz="1200" dirty="0"/>
              <a:t>:  Eloquent ORM Framework , </a:t>
            </a:r>
            <a:r>
              <a:rPr lang="en-US" altLang="ko-KR" sz="1200" dirty="0" err="1"/>
              <a:t>QueryBuilder</a:t>
            </a:r>
            <a:endParaRPr lang="en-US" altLang="ko-KR" sz="1200" dirty="0"/>
          </a:p>
          <a:p>
            <a:r>
              <a:rPr lang="en-US" altLang="ko-KR" sz="1200" dirty="0"/>
              <a:t>3. View </a:t>
            </a:r>
          </a:p>
          <a:p>
            <a:r>
              <a:rPr lang="en-US" altLang="ko-KR" sz="1200" dirty="0"/>
              <a:t>    Blade Template Engine</a:t>
            </a:r>
            <a:r>
              <a:rPr lang="ko-KR" altLang="en-US" sz="1200" dirty="0"/>
              <a:t>을 사용 </a:t>
            </a:r>
            <a:r>
              <a:rPr lang="en-US" altLang="ko-KR" sz="1200" dirty="0"/>
              <a:t>(HTML </a:t>
            </a:r>
            <a:r>
              <a:rPr lang="ko-KR" altLang="en-US" sz="1200" dirty="0"/>
              <a:t>생성</a:t>
            </a:r>
            <a:r>
              <a:rPr lang="en-US" altLang="ko-KR" sz="1200" dirty="0"/>
              <a:t>, HTML </a:t>
            </a:r>
            <a:r>
              <a:rPr lang="ko-KR" altLang="en-US" sz="1200" dirty="0"/>
              <a:t>안에는 자바스크립트 코드 포함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C0B264-AEA1-BC46-2100-4B5225F107B0}"/>
              </a:ext>
            </a:extLst>
          </p:cNvPr>
          <p:cNvSpPr/>
          <p:nvPr/>
        </p:nvSpPr>
        <p:spPr>
          <a:xfrm>
            <a:off x="1258434" y="5315144"/>
            <a:ext cx="2574201" cy="50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Client</a:t>
            </a:r>
          </a:p>
          <a:p>
            <a:pPr algn="ctr"/>
            <a:r>
              <a:rPr lang="en-US" altLang="ko-KR" dirty="0"/>
              <a:t>(Web Browser)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71A439-4968-DF16-2EDD-AC5E77B74A1D}"/>
              </a:ext>
            </a:extLst>
          </p:cNvPr>
          <p:cNvSpPr/>
          <p:nvPr/>
        </p:nvSpPr>
        <p:spPr>
          <a:xfrm>
            <a:off x="1258433" y="6007641"/>
            <a:ext cx="2574201" cy="50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Client</a:t>
            </a:r>
          </a:p>
          <a:p>
            <a:pPr algn="ctr"/>
            <a:r>
              <a:rPr lang="en-US" altLang="ko-KR" dirty="0"/>
              <a:t>(Web Browser)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796AD5-9A58-DA12-05DA-9094EA17D4D3}"/>
              </a:ext>
            </a:extLst>
          </p:cNvPr>
          <p:cNvSpPr txBox="1"/>
          <p:nvPr/>
        </p:nvSpPr>
        <p:spPr>
          <a:xfrm>
            <a:off x="1673407" y="4876800"/>
            <a:ext cx="204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57B199F-B381-74E1-F255-BA4EC479EF32}"/>
              </a:ext>
            </a:extLst>
          </p:cNvPr>
          <p:cNvSpPr/>
          <p:nvPr/>
        </p:nvSpPr>
        <p:spPr>
          <a:xfrm>
            <a:off x="7245287" y="1755005"/>
            <a:ext cx="1225418" cy="3979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FF0F42F-1698-7C4A-B1AD-EC791D16AE48}"/>
              </a:ext>
            </a:extLst>
          </p:cNvPr>
          <p:cNvSpPr/>
          <p:nvPr/>
        </p:nvSpPr>
        <p:spPr>
          <a:xfrm>
            <a:off x="7252008" y="2357306"/>
            <a:ext cx="1225418" cy="3979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20C1E15-D125-4147-66E1-09B3EBBD57C9}"/>
              </a:ext>
            </a:extLst>
          </p:cNvPr>
          <p:cNvSpPr/>
          <p:nvPr/>
        </p:nvSpPr>
        <p:spPr>
          <a:xfrm>
            <a:off x="7252008" y="3004474"/>
            <a:ext cx="1225418" cy="3979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FC82093-81A2-76E2-3218-5C508FB0B0F9}"/>
              </a:ext>
            </a:extLst>
          </p:cNvPr>
          <p:cNvSpPr/>
          <p:nvPr/>
        </p:nvSpPr>
        <p:spPr>
          <a:xfrm>
            <a:off x="7245287" y="3646438"/>
            <a:ext cx="1225418" cy="3979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7DD048-DF96-B197-5032-3D91AFF967BB}"/>
              </a:ext>
            </a:extLst>
          </p:cNvPr>
          <p:cNvSpPr/>
          <p:nvPr/>
        </p:nvSpPr>
        <p:spPr>
          <a:xfrm>
            <a:off x="7252008" y="4248739"/>
            <a:ext cx="1225418" cy="3979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272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D0D18E-4234-7521-F7A6-A08F38D4E941}"/>
              </a:ext>
            </a:extLst>
          </p:cNvPr>
          <p:cNvSpPr/>
          <p:nvPr/>
        </p:nvSpPr>
        <p:spPr>
          <a:xfrm>
            <a:off x="1267485" y="869133"/>
            <a:ext cx="914400" cy="4436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F265DB-7504-BF4E-62C7-F3F339855FBD}"/>
              </a:ext>
            </a:extLst>
          </p:cNvPr>
          <p:cNvSpPr/>
          <p:nvPr/>
        </p:nvSpPr>
        <p:spPr>
          <a:xfrm>
            <a:off x="1267485" y="1591901"/>
            <a:ext cx="914400" cy="4436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5A5B0B-BF8C-833F-BF0F-9E627FF70CF3}"/>
              </a:ext>
            </a:extLst>
          </p:cNvPr>
          <p:cNvSpPr/>
          <p:nvPr/>
        </p:nvSpPr>
        <p:spPr>
          <a:xfrm>
            <a:off x="1267485" y="2296562"/>
            <a:ext cx="914400" cy="4436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94428D-2D72-3D78-D537-3BA2DD2F4B64}"/>
              </a:ext>
            </a:extLst>
          </p:cNvPr>
          <p:cNvSpPr/>
          <p:nvPr/>
        </p:nvSpPr>
        <p:spPr>
          <a:xfrm>
            <a:off x="1267485" y="3112884"/>
            <a:ext cx="914400" cy="4436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5DCC9-9FBC-0C4D-FB89-796E59BC3C51}"/>
              </a:ext>
            </a:extLst>
          </p:cNvPr>
          <p:cNvSpPr/>
          <p:nvPr/>
        </p:nvSpPr>
        <p:spPr>
          <a:xfrm>
            <a:off x="1267485" y="3935240"/>
            <a:ext cx="914400" cy="4436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8B6BD-4341-FB0D-CB77-8A03DDED41D2}"/>
              </a:ext>
            </a:extLst>
          </p:cNvPr>
          <p:cNvSpPr txBox="1"/>
          <p:nvPr/>
        </p:nvSpPr>
        <p:spPr>
          <a:xfrm>
            <a:off x="1267485" y="4780230"/>
            <a:ext cx="1312753" cy="38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3CEE4B-CC73-EE1E-D1D3-720D1C2EEC2F}"/>
              </a:ext>
            </a:extLst>
          </p:cNvPr>
          <p:cNvSpPr/>
          <p:nvPr/>
        </p:nvSpPr>
        <p:spPr>
          <a:xfrm>
            <a:off x="1267485" y="5340036"/>
            <a:ext cx="914400" cy="4436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74C40B-3663-B3E1-170F-1EBE0D16F288}"/>
              </a:ext>
            </a:extLst>
          </p:cNvPr>
          <p:cNvSpPr/>
          <p:nvPr/>
        </p:nvSpPr>
        <p:spPr>
          <a:xfrm>
            <a:off x="1267485" y="6079403"/>
            <a:ext cx="914400" cy="4436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1364C0-919B-D531-EC71-9EA8E09A8220}"/>
              </a:ext>
            </a:extLst>
          </p:cNvPr>
          <p:cNvSpPr/>
          <p:nvPr/>
        </p:nvSpPr>
        <p:spPr>
          <a:xfrm>
            <a:off x="8661902" y="986453"/>
            <a:ext cx="2696425" cy="1306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D4CD76-C99E-6DF4-39AC-370F33EAFF11}"/>
              </a:ext>
            </a:extLst>
          </p:cNvPr>
          <p:cNvCxnSpPr>
            <a:cxnSpLocks/>
          </p:cNvCxnSpPr>
          <p:nvPr/>
        </p:nvCxnSpPr>
        <p:spPr>
          <a:xfrm>
            <a:off x="4454305" y="869133"/>
            <a:ext cx="0" cy="57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폭발: 14pt 14">
            <a:extLst>
              <a:ext uri="{FF2B5EF4-FFF2-40B4-BE49-F238E27FC236}">
                <a16:creationId xmlns:a16="http://schemas.microsoft.com/office/drawing/2014/main" id="{A727A9B1-363D-469A-E023-07C9B1F89DB8}"/>
              </a:ext>
            </a:extLst>
          </p:cNvPr>
          <p:cNvSpPr/>
          <p:nvPr/>
        </p:nvSpPr>
        <p:spPr>
          <a:xfrm>
            <a:off x="3367888" y="135802"/>
            <a:ext cx="2390116" cy="733331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인터넷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A3251B-94F0-D255-E27A-0FAB6DEAB1AE}"/>
              </a:ext>
            </a:extLst>
          </p:cNvPr>
          <p:cNvCxnSpPr>
            <a:stCxn id="2" idx="3"/>
          </p:cNvCxnSpPr>
          <p:nvPr/>
        </p:nvCxnSpPr>
        <p:spPr>
          <a:xfrm>
            <a:off x="2181885" y="1090943"/>
            <a:ext cx="4463359" cy="120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52A5713-D9F2-9AEF-2007-4E97A2B17D2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181885" y="1813711"/>
            <a:ext cx="4351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DD0314-146E-0F08-F108-24963ED1AE3A}"/>
              </a:ext>
            </a:extLst>
          </p:cNvPr>
          <p:cNvCxnSpPr>
            <a:stCxn id="4" idx="3"/>
          </p:cNvCxnSpPr>
          <p:nvPr/>
        </p:nvCxnSpPr>
        <p:spPr>
          <a:xfrm flipV="1">
            <a:off x="2181885" y="2331268"/>
            <a:ext cx="4381877" cy="18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542BF21-5D91-2CDA-E565-31B2C5394728}"/>
              </a:ext>
            </a:extLst>
          </p:cNvPr>
          <p:cNvCxnSpPr>
            <a:stCxn id="5" idx="3"/>
          </p:cNvCxnSpPr>
          <p:nvPr/>
        </p:nvCxnSpPr>
        <p:spPr>
          <a:xfrm flipV="1">
            <a:off x="2181885" y="2292791"/>
            <a:ext cx="4390931" cy="104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BA1447-4BB0-C0C0-3C4D-D6E1D9F7F43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181885" y="2405959"/>
            <a:ext cx="4698749" cy="175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77DE11C-FA46-1623-7840-ACBCC2F7FBE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81885" y="2697933"/>
            <a:ext cx="4424127" cy="286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5D8797D-717A-1A3C-FCA0-FDB3BC47EE06}"/>
              </a:ext>
            </a:extLst>
          </p:cNvPr>
          <p:cNvCxnSpPr>
            <a:stCxn id="9" idx="3"/>
          </p:cNvCxnSpPr>
          <p:nvPr/>
        </p:nvCxnSpPr>
        <p:spPr>
          <a:xfrm flipV="1">
            <a:off x="2181885" y="3110243"/>
            <a:ext cx="4351699" cy="319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F69E37-51BD-9520-7BCE-1FD176DB7BB0}"/>
              </a:ext>
            </a:extLst>
          </p:cNvPr>
          <p:cNvSpPr txBox="1"/>
          <p:nvPr/>
        </p:nvSpPr>
        <p:spPr>
          <a:xfrm>
            <a:off x="887240" y="280657"/>
            <a:ext cx="2209045" cy="36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568929-317B-714A-6446-56B747A4F442}"/>
              </a:ext>
            </a:extLst>
          </p:cNvPr>
          <p:cNvSpPr txBox="1"/>
          <p:nvPr/>
        </p:nvSpPr>
        <p:spPr>
          <a:xfrm>
            <a:off x="9305454" y="463990"/>
            <a:ext cx="2209045" cy="36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5D69A9-274F-8A5D-D597-8E74D38ABA24}"/>
              </a:ext>
            </a:extLst>
          </p:cNvPr>
          <p:cNvSpPr/>
          <p:nvPr/>
        </p:nvSpPr>
        <p:spPr>
          <a:xfrm>
            <a:off x="8661901" y="2528178"/>
            <a:ext cx="2696425" cy="1306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F8B188-F36D-00BF-B9E7-0F62E7041291}"/>
              </a:ext>
            </a:extLst>
          </p:cNvPr>
          <p:cNvSpPr/>
          <p:nvPr/>
        </p:nvSpPr>
        <p:spPr>
          <a:xfrm>
            <a:off x="8661900" y="4157049"/>
            <a:ext cx="2696425" cy="1306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D8DE93-1407-1914-73C8-1CEF15AF2FE1}"/>
              </a:ext>
            </a:extLst>
          </p:cNvPr>
          <p:cNvSpPr/>
          <p:nvPr/>
        </p:nvSpPr>
        <p:spPr>
          <a:xfrm>
            <a:off x="6808957" y="1312752"/>
            <a:ext cx="1330108" cy="2317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로드발란서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33FF07E-5084-942B-8D7A-99BF80FA5186}"/>
              </a:ext>
            </a:extLst>
          </p:cNvPr>
          <p:cNvCxnSpPr>
            <a:endCxn id="10" idx="1"/>
          </p:cNvCxnSpPr>
          <p:nvPr/>
        </p:nvCxnSpPr>
        <p:spPr>
          <a:xfrm flipV="1">
            <a:off x="7948943" y="1639622"/>
            <a:ext cx="712959" cy="17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6D3461F-9139-A17E-2091-398283DBE9BB}"/>
              </a:ext>
            </a:extLst>
          </p:cNvPr>
          <p:cNvCxnSpPr>
            <a:cxnSpLocks/>
          </p:cNvCxnSpPr>
          <p:nvPr/>
        </p:nvCxnSpPr>
        <p:spPr>
          <a:xfrm>
            <a:off x="7976103" y="2209046"/>
            <a:ext cx="685797" cy="62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936BD89-F532-F0E1-EC08-D1580429B6CE}"/>
              </a:ext>
            </a:extLst>
          </p:cNvPr>
          <p:cNvCxnSpPr>
            <a:endCxn id="42" idx="1"/>
          </p:cNvCxnSpPr>
          <p:nvPr/>
        </p:nvCxnSpPr>
        <p:spPr>
          <a:xfrm>
            <a:off x="7692429" y="3110243"/>
            <a:ext cx="969471" cy="169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59ABE3D-59D2-A4EA-7A86-F421A0A14CDF}"/>
              </a:ext>
            </a:extLst>
          </p:cNvPr>
          <p:cNvCxnSpPr/>
          <p:nvPr/>
        </p:nvCxnSpPr>
        <p:spPr>
          <a:xfrm flipV="1">
            <a:off x="8139065" y="1813711"/>
            <a:ext cx="483605" cy="2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BD08164-5BAF-C92C-5576-336829845349}"/>
              </a:ext>
            </a:extLst>
          </p:cNvPr>
          <p:cNvCxnSpPr>
            <a:endCxn id="41" idx="1"/>
          </p:cNvCxnSpPr>
          <p:nvPr/>
        </p:nvCxnSpPr>
        <p:spPr>
          <a:xfrm>
            <a:off x="8139065" y="2833735"/>
            <a:ext cx="522836" cy="34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FA8D579-BAAE-A69F-CBFF-35723DFDB15A}"/>
              </a:ext>
            </a:extLst>
          </p:cNvPr>
          <p:cNvCxnSpPr/>
          <p:nvPr/>
        </p:nvCxnSpPr>
        <p:spPr>
          <a:xfrm>
            <a:off x="7773158" y="3630440"/>
            <a:ext cx="849512" cy="152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3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53BFE-CDD1-1B45-06A3-DB0B49C5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AE35-5892-0DBD-BC83-481391565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055"/>
            <a:ext cx="10515600" cy="523701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PHP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en-US" altLang="ko-KR" dirty="0"/>
              <a:t>XAMP </a:t>
            </a:r>
            <a:r>
              <a:rPr lang="ko-KR" altLang="en-US" dirty="0"/>
              <a:t>설치해 쓰거나 또는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en-US" altLang="ko-KR" dirty="0"/>
              <a:t>PHP</a:t>
            </a:r>
            <a:r>
              <a:rPr lang="ko-KR" altLang="en-US" dirty="0"/>
              <a:t>만 따로 깔아도 되는데 이때는 </a:t>
            </a:r>
            <a:r>
              <a:rPr lang="en-US" altLang="ko-KR" dirty="0"/>
              <a:t>php.ini </a:t>
            </a:r>
            <a:r>
              <a:rPr lang="ko-KR" altLang="en-US" dirty="0"/>
              <a:t>설정이 필요하다</a:t>
            </a:r>
            <a:r>
              <a:rPr lang="en-US" altLang="ko-KR" dirty="0"/>
              <a:t>. 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Composer </a:t>
            </a:r>
            <a:r>
              <a:rPr lang="ko-KR" altLang="en-US" dirty="0"/>
              <a:t>설치 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en-US" altLang="ko-KR" dirty="0"/>
              <a:t>getcomposer.org</a:t>
            </a:r>
          </a:p>
          <a:p>
            <a:pPr lvl="1">
              <a:lnSpc>
                <a:spcPct val="160000"/>
              </a:lnSpc>
            </a:pPr>
            <a:r>
              <a:rPr lang="en-US" altLang="ko-KR" dirty="0"/>
              <a:t>Composer </a:t>
            </a:r>
            <a:r>
              <a:rPr lang="ko-KR" altLang="en-US" dirty="0"/>
              <a:t>문서 참고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 err="1"/>
              <a:t>라라벨</a:t>
            </a:r>
            <a:r>
              <a:rPr lang="ko-KR" altLang="en-US" dirty="0"/>
              <a:t> 프로젝트 생성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 err="1"/>
              <a:t>라라벨</a:t>
            </a:r>
            <a:r>
              <a:rPr lang="ko-KR" altLang="en-US" dirty="0"/>
              <a:t> 문서 참고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en-US" altLang="ko-KR" b="1" dirty="0"/>
              <a:t>composer create-project </a:t>
            </a:r>
            <a:r>
              <a:rPr lang="en-US" altLang="ko-KR" b="1" dirty="0" err="1"/>
              <a:t>laravel</a:t>
            </a:r>
            <a:r>
              <a:rPr lang="en-US" altLang="ko-KR" b="1" dirty="0"/>
              <a:t>/</a:t>
            </a:r>
            <a:r>
              <a:rPr lang="en-US" altLang="ko-KR" b="1" dirty="0" err="1"/>
              <a:t>laravel</a:t>
            </a:r>
            <a:r>
              <a:rPr lang="en-US" altLang="ko-KR" b="1" dirty="0"/>
              <a:t> </a:t>
            </a:r>
            <a:r>
              <a:rPr lang="en-US" altLang="ko-KR" b="1" i="1" dirty="0" err="1"/>
              <a:t>project_folder_name</a:t>
            </a:r>
            <a:r>
              <a:rPr lang="en-US" altLang="ko-KR" b="1" i="1" dirty="0"/>
              <a:t>  </a:t>
            </a:r>
            <a:r>
              <a:rPr lang="ko-KR" altLang="en-US" i="1" dirty="0"/>
              <a:t>또는</a:t>
            </a:r>
            <a:endParaRPr lang="en-US" altLang="ko-KR" i="1" dirty="0"/>
          </a:p>
          <a:p>
            <a:pPr lvl="1">
              <a:lnSpc>
                <a:spcPct val="160000"/>
              </a:lnSpc>
            </a:pPr>
            <a:r>
              <a:rPr lang="ko-KR" altLang="en-US" dirty="0" err="1"/>
              <a:t>라라벨</a:t>
            </a:r>
            <a:r>
              <a:rPr lang="ko-KR" altLang="en-US" dirty="0"/>
              <a:t> </a:t>
            </a:r>
            <a:r>
              <a:rPr lang="ko-KR" altLang="en-US" dirty="0" err="1"/>
              <a:t>인스톨러를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en-US" altLang="ko-KR" dirty="0"/>
              <a:t>composer global require </a:t>
            </a:r>
            <a:r>
              <a:rPr lang="en-US" altLang="ko-KR" dirty="0" err="1"/>
              <a:t>laravel</a:t>
            </a:r>
            <a:r>
              <a:rPr lang="en-US" altLang="ko-KR" dirty="0"/>
              <a:t>/installer   &lt;= </a:t>
            </a:r>
            <a:r>
              <a:rPr lang="ko-KR" altLang="en-US" dirty="0"/>
              <a:t>이거는 </a:t>
            </a:r>
            <a:r>
              <a:rPr lang="ko-KR" altLang="en-US" dirty="0" err="1"/>
              <a:t>라라벨</a:t>
            </a:r>
            <a:r>
              <a:rPr lang="ko-KR" altLang="en-US" dirty="0"/>
              <a:t> </a:t>
            </a:r>
            <a:r>
              <a:rPr lang="ko-KR" altLang="en-US" dirty="0" err="1"/>
              <a:t>인스톨러</a:t>
            </a:r>
            <a:r>
              <a:rPr lang="ko-KR" altLang="en-US" dirty="0"/>
              <a:t> 설치명령으로 한 번만 실행하면 됨</a:t>
            </a:r>
            <a:r>
              <a:rPr lang="en-US" altLang="ko-KR" dirty="0"/>
              <a:t>. </a:t>
            </a:r>
            <a:r>
              <a:rPr lang="ko-KR" altLang="en-US" dirty="0"/>
              <a:t>그 다음 부터는 </a:t>
            </a:r>
            <a:r>
              <a:rPr lang="ko-KR" altLang="en-US" dirty="0" err="1"/>
              <a:t>라리벨</a:t>
            </a:r>
            <a:r>
              <a:rPr lang="ko-KR" altLang="en-US" dirty="0"/>
              <a:t> </a:t>
            </a:r>
            <a:r>
              <a:rPr lang="ko-KR" altLang="en-US" dirty="0" err="1"/>
              <a:t>인스톨러</a:t>
            </a:r>
            <a:r>
              <a:rPr lang="ko-KR" altLang="en-US" dirty="0"/>
              <a:t> 설치명령 없이 아래 명령만을 수행해서 </a:t>
            </a:r>
            <a:r>
              <a:rPr lang="ko-KR" altLang="en-US" dirty="0" err="1"/>
              <a:t>라라벨</a:t>
            </a:r>
            <a:r>
              <a:rPr lang="ko-KR" altLang="en-US" dirty="0"/>
              <a:t> 프로젝트 생성</a:t>
            </a:r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en-US" altLang="ko-KR" b="1" dirty="0" err="1"/>
              <a:t>laravel</a:t>
            </a:r>
            <a:r>
              <a:rPr lang="en-US" altLang="ko-KR" b="1" dirty="0"/>
              <a:t> new </a:t>
            </a:r>
            <a:r>
              <a:rPr lang="en-US" altLang="ko-KR" b="1" i="1" dirty="0" err="1"/>
              <a:t>project_folder_name</a:t>
            </a:r>
            <a:endParaRPr lang="ko-KR" altLang="en-US" b="1" i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D9C18C-F82C-85C4-6A4E-5ACB1EA5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956" y="1275792"/>
            <a:ext cx="3409500" cy="307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0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3AE8C-03DF-8854-BA09-B013F458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D15FC-8604-26E5-D415-D56187AE8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r>
              <a:rPr lang="ko-KR" altLang="en-US" dirty="0"/>
              <a:t>대부분의 기본 설정은 이미 되어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.env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데이터베이스 연결정보 설정</a:t>
            </a:r>
            <a:endParaRPr lang="en-US" altLang="ko-KR" dirty="0"/>
          </a:p>
          <a:p>
            <a:pPr lvl="2"/>
            <a:r>
              <a:rPr lang="en-US" altLang="ko-KR" dirty="0"/>
              <a:t>DB</a:t>
            </a:r>
            <a:r>
              <a:rPr lang="ko-KR" altLang="en-US" dirty="0"/>
              <a:t>서버 </a:t>
            </a:r>
            <a:r>
              <a:rPr lang="en-US" altLang="ko-KR" dirty="0"/>
              <a:t>URL</a:t>
            </a:r>
            <a:r>
              <a:rPr lang="ko-KR" altLang="en-US" dirty="0"/>
              <a:t>과 포트번호</a:t>
            </a:r>
            <a:r>
              <a:rPr lang="en-US" altLang="ko-KR" dirty="0"/>
              <a:t>, </a:t>
            </a:r>
            <a:r>
              <a:rPr lang="ko-KR" altLang="en-US" dirty="0"/>
              <a:t>연결에 필요한 사용자 이름과 암호</a:t>
            </a:r>
            <a:r>
              <a:rPr lang="en-US" altLang="ko-KR" dirty="0"/>
              <a:t>, </a:t>
            </a:r>
            <a:r>
              <a:rPr lang="ko-KR" altLang="en-US" dirty="0"/>
              <a:t>데이터베이스 이름</a:t>
            </a:r>
            <a:endParaRPr lang="en-US" altLang="ko-KR" dirty="0"/>
          </a:p>
          <a:p>
            <a:pPr lvl="2"/>
            <a:r>
              <a:rPr lang="en-US" altLang="ko-KR" dirty="0"/>
              <a:t>SQLite DBMS</a:t>
            </a:r>
            <a:r>
              <a:rPr lang="ko-KR" altLang="en-US" dirty="0"/>
              <a:t>를 사용하는 경우에는 더 간단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Empty DB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3"/>
            <a:r>
              <a:rPr lang="en-US" altLang="ko-KR" dirty="0"/>
              <a:t>D:/scapark/laravel_first/database/laravel.sqlite</a:t>
            </a:r>
          </a:p>
          <a:p>
            <a:pPr lvl="2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3A7CA9-30F8-D134-37E8-111B983B9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97" y="3992058"/>
            <a:ext cx="7101320" cy="125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0CBCB-E904-FAD1-7413-9EDFCCD4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마이그레이션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BEBA8-98CC-EA70-1A30-7B5C12458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533861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라라벨은 </a:t>
            </a:r>
            <a:r>
              <a:rPr lang="en-US" altLang="ko-KR" dirty="0" err="1"/>
              <a:t>php</a:t>
            </a:r>
            <a:r>
              <a:rPr lang="en-US" altLang="ko-KR" dirty="0"/>
              <a:t> artisan </a:t>
            </a:r>
            <a:r>
              <a:rPr lang="ko-KR" altLang="en-US" dirty="0"/>
              <a:t>명령을 이용해 다양한 기능을 제공 </a:t>
            </a:r>
            <a:r>
              <a:rPr lang="en-US" altLang="ko-KR" dirty="0"/>
              <a:t>&lt;= </a:t>
            </a:r>
            <a:r>
              <a:rPr lang="ko-KR" altLang="en-US" dirty="0"/>
              <a:t>항상 </a:t>
            </a:r>
            <a:r>
              <a:rPr lang="ko-KR" altLang="en-US" dirty="0" err="1"/>
              <a:t>라라벨</a:t>
            </a:r>
            <a:r>
              <a:rPr lang="ko-KR" altLang="en-US" dirty="0"/>
              <a:t> 프로젝트 폴더 안에서 실행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내장서버 실행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마이그레이션</a:t>
            </a:r>
            <a:r>
              <a:rPr lang="en-US" altLang="ko-KR" dirty="0"/>
              <a:t>, </a:t>
            </a:r>
            <a:r>
              <a:rPr lang="ko-KR" altLang="en-US" dirty="0"/>
              <a:t>컨트롤러</a:t>
            </a:r>
            <a:r>
              <a:rPr lang="en-US" altLang="ko-KR" dirty="0"/>
              <a:t> </a:t>
            </a:r>
            <a:r>
              <a:rPr lang="ko-KR" altLang="en-US" dirty="0"/>
              <a:t>파일 등을 생성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마이그레이션을 실행 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en-US" altLang="ko-KR" dirty="0"/>
              <a:t>…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마이그레이션 파일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테이블을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삭제하는 코드를 포함</a:t>
            </a:r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en-US" altLang="ko-KR" dirty="0"/>
              <a:t>.env</a:t>
            </a:r>
            <a:r>
              <a:rPr lang="ko-KR" altLang="en-US" dirty="0"/>
              <a:t>와 </a:t>
            </a:r>
            <a:r>
              <a:rPr lang="en-US" altLang="ko-KR" dirty="0"/>
              <a:t>config/</a:t>
            </a:r>
            <a:r>
              <a:rPr lang="en-US" altLang="ko-KR" dirty="0" err="1"/>
              <a:t>database.php</a:t>
            </a:r>
            <a:r>
              <a:rPr lang="en-US" altLang="ko-KR" dirty="0"/>
              <a:t> </a:t>
            </a:r>
            <a:r>
              <a:rPr lang="ko-KR" altLang="en-US" dirty="0"/>
              <a:t>파일에 설정된 데이터베이스 연결정보를 활용 </a:t>
            </a:r>
            <a:r>
              <a:rPr lang="en-US" altLang="ko-KR" dirty="0"/>
              <a:t>DB </a:t>
            </a:r>
            <a:r>
              <a:rPr lang="ko-KR" altLang="en-US" dirty="0"/>
              <a:t>서버에 연결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라라벨은 사용자 등록 관리 등을 위한 기본적인 마이그레이션 파일을 디폴트로 포함하고 있음</a:t>
            </a:r>
            <a:r>
              <a:rPr lang="en-US" altLang="ko-KR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마이그레이션 파일 생성</a:t>
            </a:r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en-US" altLang="ko-KR" dirty="0" err="1"/>
              <a:t>php</a:t>
            </a:r>
            <a:r>
              <a:rPr lang="en-US" altLang="ko-KR" dirty="0"/>
              <a:t> artisan </a:t>
            </a:r>
            <a:r>
              <a:rPr lang="en-US" altLang="ko-KR" dirty="0" err="1"/>
              <a:t>make:migration</a:t>
            </a:r>
            <a:r>
              <a:rPr lang="en-US" altLang="ko-KR" dirty="0"/>
              <a:t> </a:t>
            </a:r>
            <a:r>
              <a:rPr lang="en-US" altLang="ko-KR" i="1" dirty="0" err="1"/>
              <a:t>migration_file_name</a:t>
            </a:r>
            <a:endParaRPr lang="en-US" altLang="ko-KR" i="1" dirty="0"/>
          </a:p>
          <a:p>
            <a:pPr>
              <a:lnSpc>
                <a:spcPct val="160000"/>
              </a:lnSpc>
            </a:pPr>
            <a:r>
              <a:rPr lang="ko-KR" altLang="en-US" dirty="0"/>
              <a:t>마이그레이션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마이그레이션 파일을 실행해서 실제로 데이터베이스 테이블을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삭제하는 것</a:t>
            </a:r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en-US" altLang="ko-KR" dirty="0" err="1"/>
              <a:t>php</a:t>
            </a:r>
            <a:r>
              <a:rPr lang="ko-KR" altLang="en-US" dirty="0"/>
              <a:t> </a:t>
            </a:r>
            <a:r>
              <a:rPr lang="en-US" altLang="ko-KR" dirty="0"/>
              <a:t>artisan</a:t>
            </a:r>
            <a:r>
              <a:rPr lang="ko-KR" altLang="en-US" dirty="0"/>
              <a:t> </a:t>
            </a:r>
            <a:r>
              <a:rPr lang="en-US" altLang="ko-KR" dirty="0"/>
              <a:t>migrate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84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41C43-F0FA-37B8-8FA7-690681BC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클라이언트 </a:t>
            </a:r>
            <a:r>
              <a:rPr lang="en-US" altLang="ko-KR" dirty="0"/>
              <a:t>SW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3CA2F-2831-C8BF-C0DB-FAC1BB36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 </a:t>
            </a:r>
            <a:r>
              <a:rPr lang="ko-KR" altLang="en-US" dirty="0"/>
              <a:t>클라이언트 사용</a:t>
            </a:r>
            <a:endParaRPr lang="en-US" altLang="ko-KR" dirty="0"/>
          </a:p>
          <a:p>
            <a:pPr lvl="1"/>
            <a:r>
              <a:rPr lang="en-US" altLang="ko-KR" dirty="0"/>
              <a:t>DB Browser (SQLite)</a:t>
            </a:r>
          </a:p>
          <a:p>
            <a:r>
              <a:rPr lang="en-US" altLang="ko-KR" dirty="0"/>
              <a:t>MySQL Workbench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 err="1"/>
              <a:t>php</a:t>
            </a:r>
            <a:r>
              <a:rPr lang="en-US" altLang="ko-KR" dirty="0"/>
              <a:t> artisan migrate </a:t>
            </a:r>
            <a:r>
              <a:rPr lang="ko-KR" altLang="en-US" dirty="0"/>
              <a:t>명령 실행</a:t>
            </a:r>
            <a:endParaRPr lang="en-US" altLang="ko-KR" dirty="0"/>
          </a:p>
          <a:p>
            <a:pPr lvl="1"/>
            <a:r>
              <a:rPr lang="ko-KR" altLang="en-US" dirty="0"/>
              <a:t>아직 실행되지 않은 마이그레이션 파일들이 실행됨</a:t>
            </a:r>
            <a:endParaRPr lang="en-US" altLang="ko-KR" dirty="0"/>
          </a:p>
          <a:p>
            <a:pPr lvl="1"/>
            <a:r>
              <a:rPr lang="ko-KR" altLang="en-US" dirty="0"/>
              <a:t>마이그레이션 이력정보</a:t>
            </a:r>
            <a:endParaRPr lang="en-US" altLang="ko-KR" dirty="0"/>
          </a:p>
          <a:p>
            <a:pPr lvl="2"/>
            <a:r>
              <a:rPr lang="en-US" altLang="ko-KR" dirty="0"/>
              <a:t>migrations </a:t>
            </a:r>
            <a:r>
              <a:rPr lang="ko-KR" altLang="en-US" dirty="0"/>
              <a:t>테이블에 라라벨이 자동으로 관리를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69855-C501-6CBC-AD8F-0A1C5224B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480" y="822673"/>
            <a:ext cx="4390930" cy="30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B285A-764E-F03B-B027-573C1777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86F49-42DD-B505-2FBA-7FCF380CD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요청 </a:t>
            </a:r>
            <a:r>
              <a:rPr lang="en-US" altLang="ko-KR" dirty="0"/>
              <a:t>URL</a:t>
            </a:r>
            <a:r>
              <a:rPr lang="ko-KR" altLang="en-US" dirty="0"/>
              <a:t>과 요청 메서드</a:t>
            </a:r>
            <a:r>
              <a:rPr lang="en-US" altLang="ko-KR" dirty="0"/>
              <a:t>(GET, POST, PATCH, PUT, DELETE)</a:t>
            </a:r>
            <a:r>
              <a:rPr lang="ko-KR" altLang="en-US" dirty="0"/>
              <a:t>에 따라 그 요청을 처리할 비즈니스 로직을 매핑</a:t>
            </a:r>
            <a:r>
              <a:rPr lang="en-US" altLang="ko-KR" dirty="0"/>
              <a:t>(mapping) </a:t>
            </a:r>
            <a:r>
              <a:rPr lang="ko-KR" altLang="en-US" dirty="0"/>
              <a:t>시키는 것</a:t>
            </a:r>
            <a:endParaRPr lang="en-US" altLang="ko-KR" dirty="0"/>
          </a:p>
          <a:p>
            <a:r>
              <a:rPr lang="ko-KR" altLang="en-US" dirty="0"/>
              <a:t>라라벨은 라우팅 정보를 </a:t>
            </a:r>
            <a:r>
              <a:rPr lang="en-US" altLang="ko-KR" dirty="0"/>
              <a:t>routes </a:t>
            </a:r>
            <a:r>
              <a:rPr lang="ko-KR" altLang="en-US" dirty="0"/>
              <a:t>폴더 아래</a:t>
            </a:r>
            <a:endParaRPr lang="en-US" altLang="ko-KR" dirty="0"/>
          </a:p>
          <a:p>
            <a:pPr lvl="1"/>
            <a:r>
              <a:rPr lang="en-US" altLang="ko-KR" dirty="0" err="1"/>
              <a:t>web.php</a:t>
            </a:r>
            <a:endParaRPr lang="en-US" altLang="ko-KR" dirty="0"/>
          </a:p>
          <a:p>
            <a:pPr lvl="2"/>
            <a:r>
              <a:rPr lang="ko-KR" altLang="en-US" dirty="0"/>
              <a:t>라라벨을 </a:t>
            </a:r>
            <a:r>
              <a:rPr lang="en-US" altLang="ko-KR" dirty="0"/>
              <a:t>full-stack </a:t>
            </a:r>
            <a:r>
              <a:rPr lang="ko-KR" altLang="en-US" dirty="0"/>
              <a:t>서버로 사용할 경우</a:t>
            </a:r>
            <a:endParaRPr lang="en-US" altLang="ko-KR" dirty="0"/>
          </a:p>
          <a:p>
            <a:pPr lvl="3"/>
            <a:r>
              <a:rPr lang="ko-KR" altLang="en-US" dirty="0"/>
              <a:t>요청에 대한 응답으로 </a:t>
            </a:r>
            <a:r>
              <a:rPr lang="en-US" altLang="ko-KR" dirty="0"/>
              <a:t>view </a:t>
            </a:r>
            <a:r>
              <a:rPr lang="ko-KR" altLang="en-US" dirty="0"/>
              <a:t>페이지를 렌더링까지 해주는 경우를 의미</a:t>
            </a:r>
            <a:endParaRPr lang="en-US" altLang="ko-KR" dirty="0"/>
          </a:p>
          <a:p>
            <a:pPr lvl="1"/>
            <a:r>
              <a:rPr lang="en-US" altLang="ko-KR" dirty="0" err="1"/>
              <a:t>api.php</a:t>
            </a:r>
            <a:endParaRPr lang="en-US" altLang="ko-KR" dirty="0"/>
          </a:p>
          <a:p>
            <a:pPr lvl="2"/>
            <a:r>
              <a:rPr lang="ko-KR" altLang="en-US" dirty="0"/>
              <a:t>라라벨을 </a:t>
            </a:r>
            <a:r>
              <a:rPr lang="en-US" altLang="ko-KR" dirty="0"/>
              <a:t>rest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서버로 사용할 경우</a:t>
            </a:r>
            <a:endParaRPr lang="en-US" altLang="ko-KR" dirty="0"/>
          </a:p>
          <a:p>
            <a:pPr lvl="3"/>
            <a:r>
              <a:rPr lang="ko-KR" altLang="en-US" dirty="0"/>
              <a:t>요청에 대한 응답으로 데이터를 </a:t>
            </a:r>
            <a:r>
              <a:rPr lang="en-US" altLang="ko-KR" dirty="0" err="1"/>
              <a:t>json</a:t>
            </a:r>
            <a:r>
              <a:rPr lang="en-US" altLang="ko-KR" dirty="0"/>
              <a:t> (</a:t>
            </a:r>
            <a:r>
              <a:rPr lang="ko-KR" altLang="en-US" dirty="0"/>
              <a:t>또는 </a:t>
            </a:r>
            <a:r>
              <a:rPr lang="en-US" altLang="ko-KR" dirty="0"/>
              <a:t>xml)</a:t>
            </a:r>
            <a:r>
              <a:rPr lang="ko-KR" altLang="en-US" dirty="0"/>
              <a:t>으로 반환하는 경우를 의미</a:t>
            </a:r>
            <a:endParaRPr lang="en-US" altLang="ko-KR" dirty="0"/>
          </a:p>
          <a:p>
            <a:pPr lvl="3"/>
            <a:r>
              <a:rPr lang="en-US" altLang="ko-KR" dirty="0"/>
              <a:t>React, </a:t>
            </a:r>
            <a:r>
              <a:rPr lang="en-US" altLang="ko-KR" dirty="0" err="1"/>
              <a:t>vue</a:t>
            </a:r>
            <a:r>
              <a:rPr lang="ko-KR" altLang="en-US" dirty="0"/>
              <a:t>와 같은 프론트 프레임워크와 함께 사용되는 경우이다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3D9DD6-FA36-E3AB-9E1C-4174D8FF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833" y="109538"/>
            <a:ext cx="30765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5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43969-2778-B97D-D011-E215642D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C3381-3258-B9A9-1745-18296CBF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먼저 라라벨의 내장 서버를 실행한다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php</a:t>
            </a:r>
            <a:r>
              <a:rPr lang="en-US" altLang="ko-KR" dirty="0"/>
              <a:t> artisan serve</a:t>
            </a:r>
          </a:p>
          <a:p>
            <a:pPr lvl="2"/>
            <a:r>
              <a:rPr lang="en-US" altLang="ko-KR" dirty="0"/>
              <a:t>8000</a:t>
            </a:r>
            <a:r>
              <a:rPr lang="ko-KR" altLang="en-US" dirty="0"/>
              <a:t>번 포트에 내장 웹서버가 </a:t>
            </a:r>
            <a:r>
              <a:rPr lang="ko-KR" altLang="en-US" dirty="0" err="1"/>
              <a:t>바인드되어</a:t>
            </a:r>
            <a:r>
              <a:rPr lang="ko-KR" altLang="en-US" dirty="0"/>
              <a:t> 실행된다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네트워크 상의 요청을 수신하는 모든 프로그램은 특정 포트와 </a:t>
            </a:r>
            <a:r>
              <a:rPr lang="ko-KR" altLang="en-US" dirty="0" err="1"/>
              <a:t>바인드</a:t>
            </a:r>
            <a:r>
              <a:rPr lang="ko-KR" altLang="en-US" dirty="0"/>
              <a:t> 되어야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이미 다른 프로그램이 그 포트를 </a:t>
            </a:r>
            <a:r>
              <a:rPr lang="ko-KR" altLang="en-US" dirty="0" err="1"/>
              <a:t>바인드하고</a:t>
            </a:r>
            <a:r>
              <a:rPr lang="ko-KR" altLang="en-US" dirty="0"/>
              <a:t> 있으면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일반적으로 서버가 실행되지 않는다</a:t>
            </a:r>
            <a:r>
              <a:rPr lang="en-US" altLang="ko-KR" dirty="0"/>
              <a:t>. </a:t>
            </a:r>
          </a:p>
          <a:p>
            <a:pPr lvl="3"/>
            <a:r>
              <a:rPr lang="ko-KR" altLang="en-US" dirty="0"/>
              <a:t>하지만 라라벨의 내장 서버는 다른 포트를 사용하기 위해 시도한다</a:t>
            </a:r>
            <a:r>
              <a:rPr lang="en-US" altLang="ko-KR" dirty="0"/>
              <a:t>. </a:t>
            </a:r>
          </a:p>
          <a:p>
            <a:pPr lvl="4"/>
            <a:r>
              <a:rPr lang="ko-KR" altLang="en-US" dirty="0"/>
              <a:t>예를 들면 </a:t>
            </a:r>
            <a:r>
              <a:rPr lang="en-US" altLang="ko-KR" dirty="0"/>
              <a:t>8001, 8002, …</a:t>
            </a:r>
          </a:p>
          <a:p>
            <a:pPr lvl="1"/>
            <a:r>
              <a:rPr lang="ko-KR" altLang="en-US" dirty="0"/>
              <a:t>요청 </a:t>
            </a:r>
            <a:r>
              <a:rPr lang="en-US" altLang="ko-KR" dirty="0"/>
              <a:t>URL : </a:t>
            </a:r>
            <a:r>
              <a:rPr lang="en-US" altLang="ko-KR" dirty="0">
                <a:hlinkClick r:id="rId2"/>
              </a:rPr>
              <a:t>http://localhost:8000/</a:t>
            </a:r>
            <a:endParaRPr lang="en-US" altLang="ko-KR" dirty="0"/>
          </a:p>
          <a:p>
            <a:pPr lvl="2"/>
            <a:r>
              <a:rPr lang="en-US" altLang="ko-KR" dirty="0"/>
              <a:t>Http</a:t>
            </a:r>
            <a:r>
              <a:rPr lang="ko-KR" altLang="en-US" dirty="0"/>
              <a:t>는 프로토콜을 의미 </a:t>
            </a:r>
            <a:r>
              <a:rPr lang="en-US" altLang="ko-KR" dirty="0"/>
              <a:t>scheme </a:t>
            </a:r>
            <a:r>
              <a:rPr lang="ko-KR" altLang="en-US" dirty="0"/>
              <a:t>용어로 부른다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localhost:8000  </a:t>
            </a:r>
            <a:r>
              <a:rPr lang="ko-KR" altLang="en-US" dirty="0"/>
              <a:t>특정 컴퓨터를 식별하는 것으로 </a:t>
            </a:r>
            <a:r>
              <a:rPr lang="en-US" altLang="ko-KR" dirty="0" err="1"/>
              <a:t>authorit</a:t>
            </a:r>
            <a:r>
              <a:rPr lang="ko-KR" altLang="en-US" dirty="0"/>
              <a:t>라 부른다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그 뒤에 오는 </a:t>
            </a:r>
            <a:r>
              <a:rPr lang="en-US" altLang="ko-KR" dirty="0"/>
              <a:t>/</a:t>
            </a:r>
            <a:r>
              <a:rPr lang="ko-KR" altLang="en-US" dirty="0"/>
              <a:t>는 리소스가 위치하는 경로를 의미하는 </a:t>
            </a:r>
            <a:r>
              <a:rPr lang="en-US" altLang="ko-KR" dirty="0"/>
              <a:t>path</a:t>
            </a:r>
            <a:r>
              <a:rPr lang="ko-KR" altLang="en-US" dirty="0"/>
              <a:t>라 부른다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라우팅 파일에는 저 </a:t>
            </a:r>
            <a:r>
              <a:rPr lang="en-US" altLang="ko-KR" dirty="0"/>
              <a:t>path</a:t>
            </a:r>
            <a:r>
              <a:rPr lang="ko-KR" altLang="en-US" dirty="0"/>
              <a:t>가 사용된다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56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03F2C-652F-503D-CC83-BDFAF95C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C9503-05D0-FC65-6838-A5AB010C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altLang="ko-KR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altLang="ko-KR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Get </a:t>
            </a:r>
            <a:r>
              <a:rPr lang="ko-KR" altLang="en-US" dirty="0">
                <a:latin typeface="Consolas" panose="020B0609020204030204" pitchFamily="49" charset="0"/>
              </a:rPr>
              <a:t>방식으로 </a:t>
            </a:r>
            <a:r>
              <a:rPr lang="en-US" altLang="ko-KR" dirty="0">
                <a:latin typeface="Consolas" panose="020B0609020204030204" pitchFamily="49" charset="0"/>
              </a:rPr>
              <a:t>‘/’ </a:t>
            </a:r>
            <a:r>
              <a:rPr lang="ko-KR" altLang="en-US" dirty="0">
                <a:latin typeface="Consolas" panose="020B0609020204030204" pitchFamily="49" charset="0"/>
              </a:rPr>
              <a:t>요청이 오면 두 번째 인자로 정의된 </a:t>
            </a:r>
            <a:r>
              <a:rPr lang="ko-KR" altLang="en-US" dirty="0" err="1">
                <a:latin typeface="Consolas" panose="020B0609020204030204" pitchFamily="49" charset="0"/>
              </a:rPr>
              <a:t>클로저</a:t>
            </a:r>
            <a:r>
              <a:rPr lang="ko-KR" altLang="en-US" dirty="0">
                <a:latin typeface="Consolas" panose="020B0609020204030204" pitchFamily="49" charset="0"/>
              </a:rPr>
              <a:t> 함수를 실행하라는 의미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b="0" dirty="0">
                <a:effectLst/>
                <a:latin typeface="Consolas" panose="020B0609020204030204" pitchFamily="49" charset="0"/>
              </a:rPr>
              <a:t>Return view(‘</a:t>
            </a:r>
            <a:r>
              <a:rPr lang="en-US" altLang="ko-KR" dirty="0">
                <a:latin typeface="Consolas" panose="020B0609020204030204" pitchFamily="49" charset="0"/>
              </a:rPr>
              <a:t>welcome’);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resources/views </a:t>
            </a:r>
            <a:r>
              <a:rPr lang="ko-KR" altLang="en-US" dirty="0">
                <a:latin typeface="Consolas" panose="020B0609020204030204" pitchFamily="49" charset="0"/>
              </a:rPr>
              <a:t>폴더 아래에 있는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 err="1">
                <a:latin typeface="Consolas" panose="020B0609020204030204" pitchFamily="49" charset="0"/>
              </a:rPr>
              <a:t>w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elcome.bl</a:t>
            </a:r>
            <a:r>
              <a:rPr lang="en-US" altLang="ko-KR" dirty="0" err="1">
                <a:latin typeface="Consolas" panose="020B0609020204030204" pitchFamily="49" charset="0"/>
              </a:rPr>
              <a:t>ade.php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파일을 실행하고 그 결과로 생성되는 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을 클라이언트에게 전송하라는 의미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88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1190</Words>
  <Application>Microsoft Office PowerPoint</Application>
  <PresentationFormat>와이드스크린</PresentationFormat>
  <Paragraphs>213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Consolas</vt:lpstr>
      <vt:lpstr>Office 테마</vt:lpstr>
      <vt:lpstr>라라벨 기초</vt:lpstr>
      <vt:lpstr>PowerPoint 프레젠테이션</vt:lpstr>
      <vt:lpstr>개발환경 구축</vt:lpstr>
      <vt:lpstr>설정</vt:lpstr>
      <vt:lpstr>마이그레이션</vt:lpstr>
      <vt:lpstr>DB 클라이언트 SW</vt:lpstr>
      <vt:lpstr>라우팅</vt:lpstr>
      <vt:lpstr>라우팅 테스트</vt:lpstr>
      <vt:lpstr>라우팅 테스트</vt:lpstr>
      <vt:lpstr>라우팅 테스트</vt:lpstr>
      <vt:lpstr>라우팅 테스트</vt:lpstr>
      <vt:lpstr>라우팅 테스트</vt:lpstr>
      <vt:lpstr>PowerPoint 프레젠테이션</vt:lpstr>
      <vt:lpstr>PowerPoint 프레젠테이션</vt:lpstr>
      <vt:lpstr>PowerPoint 프레젠테이션</vt:lpstr>
      <vt:lpstr>라우팅 테스트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재일 이</cp:lastModifiedBy>
  <cp:revision>25</cp:revision>
  <dcterms:created xsi:type="dcterms:W3CDTF">2023-07-31T07:28:29Z</dcterms:created>
  <dcterms:modified xsi:type="dcterms:W3CDTF">2023-09-05T03:46:21Z</dcterms:modified>
</cp:coreProperties>
</file>