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Muli" panose="020B0604020202020204" charset="0"/>
      <p:regular r:id="rId24"/>
      <p:bold r:id="rId25"/>
      <p:italic r:id="rId26"/>
      <p:boldItalic r:id="rId27"/>
    </p:embeddedFont>
    <p:embeddedFont>
      <p:font typeface="Nixie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BFD69-3849-4AB7-9459-AE1762F930A0}" v="37" dt="2018-08-11T14:38:5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Kirkland" userId="7660e8f8e7f210c6" providerId="LiveId" clId="{2A4BFD69-3849-4AB7-9459-AE1762F930A0}"/>
    <pc:docChg chg="undo modSld">
      <pc:chgData name="Wesley Kirkland" userId="7660e8f8e7f210c6" providerId="LiveId" clId="{2A4BFD69-3849-4AB7-9459-AE1762F930A0}" dt="2018-08-11T14:38:59.479" v="32" actId="255"/>
      <pc:docMkLst>
        <pc:docMk/>
      </pc:docMkLst>
      <pc:sldChg chg="modSp">
        <pc:chgData name="Wesley Kirkland" userId="7660e8f8e7f210c6" providerId="LiveId" clId="{2A4BFD69-3849-4AB7-9459-AE1762F930A0}" dt="2018-08-11T14:38:59.479" v="32" actId="255"/>
        <pc:sldMkLst>
          <pc:docMk/>
          <pc:sldMk cId="0" sldId="268"/>
        </pc:sldMkLst>
        <pc:spChg chg="mod">
          <ac:chgData name="Wesley Kirkland" userId="7660e8f8e7f210c6" providerId="LiveId" clId="{2A4BFD69-3849-4AB7-9459-AE1762F930A0}" dt="2018-08-11T14:38:59.479" v="32" actId="255"/>
          <ac:spMkLst>
            <pc:docMk/>
            <pc:sldMk cId="0" sldId="268"/>
            <ac:spMk id="7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license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7668cb63b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7668cb63b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https://xkcd.com/license.html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have a small amount of people in here, let’s try to make this a more interactive session. So just stop me and we will dive in, or just go into questions.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6e0e7afa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6e0e7afa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Repeating Patterns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Excellent candidacy when your code is repeating patterns that only slightly vary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For example modifying SQL queries based upon your environment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same base code is used for multiple situations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Tricky Code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When your code requires logic to fill out some parameters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For example matching event ids back and forth 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Positional Parameters/arguments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Stupid bash/cmd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Minor Variations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Parameters are reordered or properties are changed, when the order matters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Anticipated Changes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Architecture changes can easily be modified assuming your code is templatized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Non-Scaffolding Code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Keys in SQL queries (My PK Adjustment example)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6e0e7af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6e0e7af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 that we have covered a few basics I want to point out a few things - Demos here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Character Escaping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Examples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No character escaping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Basic character escaping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Here Strings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It’s not advertised by single quotes work just as well as double quotes and go with traditional PowerShell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Script Block escaping, this is cool! Nothing is evaluated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Only works for native PS code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Retain all indentation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Syntax highlighting!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you use methods like .Net string replacement you can run into issues with character escaping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Single quotes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Parentheses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Indenting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NOTE: Show Indenting Example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Measured in spaces, sorry Tab Nazis (Myself Included)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Proper Indenting in your source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Source Code will look perfect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Generated code will look like garbage - Take those pre generated xml files that are all on 1 line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In my example with the here strings, here strings can sadly not be indented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Proper Indenting in your generated code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Source code will look like garbage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Generated code will look perfect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Accounting for this requires some unique tricks in your source code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Script Blocks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Scripts Blocks are a good way for you to write your code but can produce some odd issues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Your code runs in the script block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Indenting will be off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Your script block can not be indented properly along with you code - VS Code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Spacing - Just a thought consideration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Normally when you're writing everything is spaced correctly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double spaces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random lines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Comments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Injecting comments - You have to use methods that don’t treat your comments in the current script if you want them to be outputted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Runnable script blocks will cause your comments to appear in the main script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String Replacement and Single quotes allow you to inject comments in the output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 should always comment your code, especially when your meta programming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Complete Code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Simply looking at your code will not work in most cases - Static Code Analysis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When running tests you need to execute all of your code so it fully generates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NOTE: Show Completed Code Example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Output Methods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NOTE: Show Output Methods example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Arrays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For small projects (Less than ~1000-2000 lines you can easily add to an array)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Pros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Easy to use for quick and dirty work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Higher Memory Usage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ArrayList Out-Null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For medium projects, I would suggest adding your code to an arraylist for faster addition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Pros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Higher Memory Usage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Low latency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 external dependencies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Arraylist legacy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This method allows you to redirect specific output streams, and exclude other streams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https://blogs.technet.microsoft.com/heyscriptingguy/2014/03/30/understanding-streams-redirection-and-write-host-in-powershell/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PowerShell has 5 streams in the pipeline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1 - Success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2 - Error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3 - Warning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4 - Verbose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5 - Debug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Arraylist with VOID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We are typecasting our code to say no output will be returned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Same as above but it not piping out data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Arraylist with NULL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Suggestion by dx mid presentation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Storing to null, in a run of 10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Interesting method as your storing to null, incredibly similar in performance to [void]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Though more typing than [void] and less pretty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File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For large projects you can output directly to the file system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Pros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Large amounts of code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 can tail your code for debugging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Can be easily integrated into source control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Databases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For projects that require lots of logging and for code to be viewable by different people/programs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Pros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Useful for historical logging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Very reliant upon several external dependencies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6e0e7afa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6e0e7afa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Puppy Killer - Updated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Unit Test Generation - Updated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 (Rebuild AD OUs and AD Users)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 like to use scripts like this to please my CAB, they get upset when I can’t provide ‘backout plans’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Special note to the AD OU rebuild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We are using ADs data and sorting through it to make sure we go down the tree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 function - Convert-ConsoleApplicationHelp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Invoke-ConsoleApplicationWrapper (ISE Only)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Example of Meta Programming at RunTime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Show example copy, and the file system under the hood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Invoke-ConsoleApplicationWrapper -BinaryPath C:\Windows\System32 -BinaryExecutable Robocopy.exe -HelpArgument /? -OptionalParameter1 C:\temp\copysrc -OptionalParameter2 C:\temp\copydst -MIR $null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Invoke-BinaryFunctionGeneration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Example of Meta Programing Static Code generation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Show example function generation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Invoke-BinaryFunctionGeneration -BinaryPath C:\Windows\System32 -BinaryExecutable Robocopy.exe -HelpArgument /? | clip.exe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Have to remove these bad params, PowerShell doesn’t like how they are named and we don’t have a mapping file nor do I wish to build one</a:t>
            </a:r>
            <a:endParaRPr>
              <a:solidFill>
                <a:schemeClr val="dk1"/>
              </a:solidFill>
            </a:endParaRPr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$A+,</a:t>
            </a:r>
            <a:endParaRPr>
              <a:solidFill>
                <a:schemeClr val="dk1"/>
              </a:solidFill>
            </a:endParaRPr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$A-,</a:t>
            </a:r>
            <a:endParaRPr>
              <a:solidFill>
                <a:schemeClr val="dk1"/>
              </a:solidFill>
            </a:endParaRPr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$LOG+,</a:t>
            </a:r>
            <a:endParaRPr>
              <a:solidFill>
                <a:schemeClr val="dk1"/>
              </a:solidFill>
            </a:endParaRPr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$UNILOG+,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7668cb63b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4" name="Google Shape;744;g37668cb63b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Everything is available in Github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Also I don’t use twitter that much, I respond via Email or slack most of the time. I do want to bring a special mention this topic is further expanded on in more depth in “</a:t>
            </a:r>
            <a:r>
              <a:rPr lang="en" i="1"/>
              <a:t>The PowerShell Conference Book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7668cb63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7668cb63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Before we continue, I should mention that most of Google points Java and C++, I will also say that most of my talk will be focused around code generation.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 what does this all mean? This sounds complicated, though it’s really not when we break it down.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Let’s think of some example use cases.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SQL Queries - Hopefully everyone in this room has written SQL queries in another language and then executed them.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This qualifies for the other programs data becoming itself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Writing simple templates to fill in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Think of like a word template or excel template document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Writing in a different language in one source language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Write an entire framework of a function in seconds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Code scaffolding to create a skeleton of an app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APIs are a wonderful use case of this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6b5659c6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6b5659c6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Pros</a:t>
            </a:r>
            <a:endParaRPr b="1">
              <a:solidFill>
                <a:schemeClr val="dk1"/>
              </a:solidFill>
            </a:endParaRPr>
          </a:p>
          <a:p>
            <a:pPr marL="9144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More Expressive</a:t>
            </a:r>
            <a:r>
              <a:rPr lang="en">
                <a:solidFill>
                  <a:schemeClr val="dk1"/>
                </a:solidFill>
              </a:rPr>
              <a:t> - Less code to write and maintain</a:t>
            </a:r>
            <a:endParaRPr>
              <a:solidFill>
                <a:schemeClr val="dk1"/>
              </a:solidFill>
            </a:endParaRPr>
          </a:p>
          <a:p>
            <a:pPr marL="13716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Think about it like this, your code can change very drastically based upon the environment, or based upon the function that it is performing</a:t>
            </a:r>
            <a:endParaRPr>
              <a:solidFill>
                <a:schemeClr val="dk1"/>
              </a:solidFill>
            </a:endParaRPr>
          </a:p>
          <a:p>
            <a:pPr marL="13716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This can allow your code to become incredibly flexible </a:t>
            </a:r>
            <a:endParaRPr>
              <a:solidFill>
                <a:schemeClr val="dk1"/>
              </a:solidFill>
            </a:endParaRPr>
          </a:p>
          <a:p>
            <a:pPr marL="9144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Consistency</a:t>
            </a:r>
            <a:r>
              <a:rPr lang="en">
                <a:solidFill>
                  <a:schemeClr val="dk1"/>
                </a:solidFill>
              </a:rPr>
              <a:t> - Consistent behavior over the array of problems you're solving</a:t>
            </a:r>
            <a:endParaRPr>
              <a:solidFill>
                <a:schemeClr val="dk1"/>
              </a:solidFill>
            </a:endParaRPr>
          </a:p>
          <a:p>
            <a:pPr marL="13716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Your code will always produce a similar result set no matter what you fed it</a:t>
            </a:r>
            <a:endParaRPr>
              <a:solidFill>
                <a:schemeClr val="dk1"/>
              </a:solidFill>
            </a:endParaRPr>
          </a:p>
          <a:p>
            <a:pPr marL="9144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Productivity</a:t>
            </a:r>
            <a:endParaRPr b="1">
              <a:solidFill>
                <a:schemeClr val="dk1"/>
              </a:solidFill>
            </a:endParaRPr>
          </a:p>
          <a:p>
            <a:pPr marL="13716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You can adapt your code to new functions with only adding a few lines of code</a:t>
            </a:r>
            <a:endParaRPr>
              <a:solidFill>
                <a:schemeClr val="dk1"/>
              </a:solidFill>
            </a:endParaRPr>
          </a:p>
          <a:p>
            <a:pPr marL="13716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Adding new function doesn’t take that much time</a:t>
            </a:r>
            <a:endParaRPr>
              <a:solidFill>
                <a:schemeClr val="dk1"/>
              </a:solidFill>
            </a:endParaRPr>
          </a:p>
          <a:p>
            <a:pPr marL="9144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Less Code</a:t>
            </a:r>
            <a:endParaRPr>
              <a:solidFill>
                <a:schemeClr val="dk1"/>
              </a:solidFill>
            </a:endParaRPr>
          </a:p>
          <a:p>
            <a:pPr marL="13716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Less code overall</a:t>
            </a:r>
            <a:endParaRPr>
              <a:solidFill>
                <a:schemeClr val="dk1"/>
              </a:solidFill>
            </a:endParaRPr>
          </a:p>
          <a:p>
            <a:pPr marL="13716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code you have can be far more complex code if you do it wrong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Cons</a:t>
            </a:r>
            <a:endParaRPr b="1">
              <a:solidFill>
                <a:schemeClr val="dk1"/>
              </a:solidFill>
            </a:endParaRP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>
                <a:solidFill>
                  <a:schemeClr val="dk1"/>
                </a:solidFill>
              </a:rPr>
              <a:t>Complexity</a:t>
            </a:r>
            <a:endParaRPr>
              <a:solidFill>
                <a:schemeClr val="dk1"/>
              </a:solidFill>
            </a:endParaRPr>
          </a:p>
          <a:p>
            <a: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Far more complex and harder to read, even with significantly less code</a:t>
            </a:r>
            <a:endParaRPr>
              <a:solidFill>
                <a:schemeClr val="dk1"/>
              </a:solidFill>
            </a:endParaRP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>
                <a:solidFill>
                  <a:schemeClr val="dk1"/>
                </a:solidFill>
              </a:rPr>
              <a:t>Safety</a:t>
            </a:r>
            <a:r>
              <a:rPr lang="en">
                <a:solidFill>
                  <a:schemeClr val="dk1"/>
                </a:solidFill>
              </a:rPr>
              <a:t> - Static Analysis (Reading through the code without running it) is not possible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You can’t always check your code, without direct execution of your code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Best practices are sometimes ignored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Indentation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Type casting is not always possible due to different data types</a:t>
            </a:r>
            <a:endParaRPr>
              <a:solidFill>
                <a:schemeClr val="dk1"/>
              </a:solidFill>
            </a:endParaRP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>
                <a:solidFill>
                  <a:schemeClr val="dk1"/>
                </a:solidFill>
              </a:rPr>
              <a:t>Bugs</a:t>
            </a:r>
            <a:endParaRPr b="1">
              <a:solidFill>
                <a:schemeClr val="dk1"/>
              </a:solidFill>
            </a:endParaRPr>
          </a:p>
          <a:p>
            <a: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Small typos and errors can have a massive impact!</a:t>
            </a:r>
            <a:endParaRPr>
              <a:solidFill>
                <a:schemeClr val="dk1"/>
              </a:solidFill>
            </a:endParaRPr>
          </a:p>
          <a:p>
            <a: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For example you missed a parenthesis but your code doesn’t always run that section, you may not notice the error except under very specific conditions.</a:t>
            </a:r>
            <a:endParaRPr>
              <a:solidFill>
                <a:schemeClr val="dk1"/>
              </a:solidFill>
            </a:endParaRPr>
          </a:p>
          <a:p>
            <a: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Replicating these specific conditions can require significant work, especially when your code is many layers deep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Debugging is much easier if your code outputs the generated code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Time Investment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Writing the initial code for meta programming can require significant time investments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Debugging can require lots of time</a:t>
            </a:r>
            <a:endParaRPr>
              <a:solidFill>
                <a:schemeClr val="dk1"/>
              </a:solidFill>
            </a:endParaRPr>
          </a:p>
          <a:p>
            <a: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Writing Console Output, various conditions, etc.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6e0e7af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6e0e7af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Metaprogramming is technique and not a language nor a defined way of doing something.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 example in traditional programing/scripting your program is evaluated at run time, and it’s fairly static throughout with some if statements and such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With Meta Programming your program adapts to varying conditions throughout execution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Techniques </a:t>
            </a:r>
            <a:r>
              <a:rPr lang="en">
                <a:solidFill>
                  <a:schemeClr val="dk1"/>
                </a:solidFill>
              </a:rPr>
              <a:t>- 2 very popular ones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Reflection - Allows your program to adapt to changes in the environment during execution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Template - Form of meta programming where the compiler generate temporary source and then compiles it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our purposes we’re going to forgo these techniques, we’re going to focus on Metaprogramming at its core.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Keep in mind Meta Programming at its core is for the program to adapt/manipulate itself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7668cb63b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37668cb63b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want to go back and talk about the bugs again, if you do it wrong (and your will at first) you will have tons of bugs.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 of my missing switch statement which nuked my DB, with the cascading effects of foreign keys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e03c35c6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e03c35c6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Believe it or not you have already done Metaprogramming in the most basic sense and may not have realized it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Remember those SQL queries that you generated? Your insert statements are really good examples of this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Basic code generation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Or that crazy string you generated to feed to a batch application?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Microsoft even does this for you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Have you ever noticed the “View Script” button in SCVMM or another system center product?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704409659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704409659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SCVMM example of view script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e03c35c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e03c35c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SCVMM looks like on the output, maybe I timed this just right?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6e0e7af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6e0e7af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565031" y="273844"/>
            <a:ext cx="6950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1565031" y="1433513"/>
            <a:ext cx="6950400" cy="26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>
            <a:off x="-1938750" y="1938750"/>
            <a:ext cx="5143500" cy="1266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NOTES</a:t>
            </a:r>
            <a:endParaRPr sz="11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1477108" y="1195753"/>
            <a:ext cx="65766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10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477108" y="2356247"/>
            <a:ext cx="6594000" cy="1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3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86" name="Google Shape;86;p14"/>
          <p:cNvGrpSpPr/>
          <p:nvPr/>
        </p:nvGrpSpPr>
        <p:grpSpPr>
          <a:xfrm rot="10800000" flipH="1">
            <a:off x="3692752" y="38167"/>
            <a:ext cx="1758213" cy="1523177"/>
            <a:chOff x="4088875" y="1431100"/>
            <a:chExt cx="3293150" cy="2852925"/>
          </a:xfrm>
        </p:grpSpPr>
        <p:sp>
          <p:nvSpPr>
            <p:cNvPr id="87" name="Google Shape;87;p14"/>
            <p:cNvSpPr/>
            <p:nvPr/>
          </p:nvSpPr>
          <p:spPr>
            <a:xfrm>
              <a:off x="4831475" y="4136025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697075" y="3907525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566025" y="3675675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4434975" y="3447175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300575" y="3218700"/>
              <a:ext cx="10785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169525" y="2990200"/>
              <a:ext cx="1307100" cy="12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088875" y="28222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102325" y="2761700"/>
              <a:ext cx="1566000" cy="15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139275" y="2697875"/>
              <a:ext cx="16263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172900" y="2637375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209850" y="2576900"/>
              <a:ext cx="17508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243450" y="2513050"/>
              <a:ext cx="18144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280425" y="2452575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314025" y="2392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350975" y="232825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384575" y="2267775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421550" y="2207275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458500" y="2146800"/>
              <a:ext cx="2130300" cy="21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492100" y="2082950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529075" y="2022475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562675" y="1962000"/>
              <a:ext cx="21336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599625" y="18981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633225" y="1837675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670200" y="17771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707150" y="17133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740750" y="16528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4777725" y="15923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811325" y="1531900"/>
              <a:ext cx="21339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848275" y="14680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881875" y="1431100"/>
              <a:ext cx="2133900" cy="214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928925" y="1431100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026375" y="1431100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123825" y="143110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221275" y="1431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318700" y="1431100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416150" y="1431100"/>
              <a:ext cx="18111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510250" y="1431100"/>
              <a:ext cx="17541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607675" y="1431100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705125" y="1431100"/>
              <a:ext cx="16296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802575" y="1431100"/>
              <a:ext cx="1566000" cy="15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5900025" y="14311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997475" y="1431100"/>
              <a:ext cx="1307100" cy="12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094900" y="1431100"/>
              <a:ext cx="10752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189000" y="1431100"/>
              <a:ext cx="8502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86450" y="1431100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383900" y="1431100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6481325" y="1431100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4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 rot="10800000" flipH="1">
            <a:off x="3602723" y="1360108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 rot="10800000" flipH="1">
            <a:off x="5365798" y="352323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4"/>
          <p:cNvGrpSpPr/>
          <p:nvPr/>
        </p:nvGrpSpPr>
        <p:grpSpPr>
          <a:xfrm>
            <a:off x="5549158" y="1029784"/>
            <a:ext cx="404688" cy="373914"/>
            <a:chOff x="5975075" y="2327500"/>
            <a:chExt cx="420150" cy="388200"/>
          </a:xfrm>
        </p:grpSpPr>
        <p:sp>
          <p:nvSpPr>
            <p:cNvPr id="139" name="Google Shape;139;p14"/>
            <p:cNvSpPr/>
            <p:nvPr/>
          </p:nvSpPr>
          <p:spPr>
            <a:xfrm>
              <a:off x="5975075" y="2474650"/>
              <a:ext cx="98400" cy="22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088025" y="2327500"/>
              <a:ext cx="307200" cy="38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4"/>
          <p:cNvSpPr/>
          <p:nvPr/>
        </p:nvSpPr>
        <p:spPr>
          <a:xfrm>
            <a:off x="3253021" y="113273"/>
            <a:ext cx="225000" cy="39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4380532" y="515197"/>
            <a:ext cx="382735" cy="607297"/>
            <a:chOff x="6718575" y="2318625"/>
            <a:chExt cx="256800" cy="407500"/>
          </a:xfrm>
        </p:grpSpPr>
        <p:sp>
          <p:nvSpPr>
            <p:cNvPr id="143" name="Google Shape;143;p14"/>
            <p:cNvSpPr/>
            <p:nvPr/>
          </p:nvSpPr>
          <p:spPr>
            <a:xfrm>
              <a:off x="6795900" y="2673600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795900" y="2650475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6795900" y="2696125"/>
              <a:ext cx="102300" cy="30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7849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718575" y="2318625"/>
              <a:ext cx="256800" cy="307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8738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801975" y="2453200"/>
              <a:ext cx="9030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6795900" y="2628550"/>
              <a:ext cx="102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4"/>
          <p:cNvGrpSpPr/>
          <p:nvPr/>
        </p:nvGrpSpPr>
        <p:grpSpPr>
          <a:xfrm>
            <a:off x="3199473" y="902965"/>
            <a:ext cx="395163" cy="403418"/>
            <a:chOff x="3951850" y="2985350"/>
            <a:chExt cx="408100" cy="416625"/>
          </a:xfrm>
        </p:grpSpPr>
        <p:sp>
          <p:nvSpPr>
            <p:cNvPr id="152" name="Google Shape;152;p14"/>
            <p:cNvSpPr/>
            <p:nvPr/>
          </p:nvSpPr>
          <p:spPr>
            <a:xfrm>
              <a:off x="3951850" y="2985350"/>
              <a:ext cx="314700" cy="314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988375" y="3021875"/>
              <a:ext cx="241800" cy="241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024300" y="3058425"/>
              <a:ext cx="84600" cy="84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4205750" y="3248375"/>
              <a:ext cx="154200" cy="153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4"/>
          <p:cNvGrpSpPr/>
          <p:nvPr/>
        </p:nvGrpSpPr>
        <p:grpSpPr>
          <a:xfrm rot="10800000" flipH="1">
            <a:off x="3920311" y="3981615"/>
            <a:ext cx="1303347" cy="1128047"/>
            <a:chOff x="238125" y="1431100"/>
            <a:chExt cx="3296275" cy="2852925"/>
          </a:xfrm>
        </p:grpSpPr>
        <p:sp>
          <p:nvSpPr>
            <p:cNvPr id="157" name="Google Shape;157;p14"/>
            <p:cNvSpPr/>
            <p:nvPr/>
          </p:nvSpPr>
          <p:spPr>
            <a:xfrm>
              <a:off x="980725" y="4136025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49675" y="3907525"/>
              <a:ext cx="3864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715250" y="3675675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84200" y="3447175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449800" y="3218700"/>
              <a:ext cx="10785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18750" y="2990200"/>
              <a:ext cx="1307100" cy="12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286500" y="396465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238125" y="2822200"/>
              <a:ext cx="924000" cy="100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38392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251550" y="2761700"/>
              <a:ext cx="779700" cy="84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88525" y="2697875"/>
              <a:ext cx="608100" cy="67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48137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57882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22125" y="2637375"/>
              <a:ext cx="443700" cy="50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59075" y="2576900"/>
              <a:ext cx="275700" cy="33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7627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92675" y="25130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77372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29650" y="24525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871150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965250" y="396465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66600" y="2392100"/>
              <a:ext cx="2721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062700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00200" y="23282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37175" y="22677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2160150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70775" y="22072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225757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2355025" y="3964650"/>
              <a:ext cx="3831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07725" y="21468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2452475" y="3941125"/>
              <a:ext cx="3225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41325" y="208295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78300" y="20224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533125" y="38772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2570075" y="38168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11900" y="1962000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2603675" y="3756325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748850" y="18981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2640650" y="36924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85825" y="18376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2677600" y="36320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819425" y="17771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2711200" y="35715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856375" y="17133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890000" y="1652850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2748175" y="351102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781775" y="34471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926950" y="15923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960550" y="1531900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818725" y="33867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997525" y="1468050"/>
              <a:ext cx="3225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852325" y="3326225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034475" y="1431100"/>
              <a:ext cx="3831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889300" y="32623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078150" y="143110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926250" y="3201900"/>
              <a:ext cx="2721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175600" y="143110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959850" y="31414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2996825" y="30775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27305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37050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3030425" y="30170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46795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067375" y="29566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565375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101000" y="289612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137950" y="2802025"/>
              <a:ext cx="275400" cy="33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662825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3006900" y="2573550"/>
              <a:ext cx="440100" cy="50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760275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854350" y="143110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872500" y="2345050"/>
              <a:ext cx="611700" cy="672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741450" y="2113200"/>
              <a:ext cx="779700" cy="84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95180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04925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2610400" y="1884700"/>
              <a:ext cx="924000" cy="100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2146700" y="1431100"/>
              <a:ext cx="1307100" cy="12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2244150" y="1431100"/>
              <a:ext cx="10752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341575" y="1431100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439025" y="1431100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533125" y="1431100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630575" y="1431100"/>
              <a:ext cx="1614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14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/>
          <p:nvPr/>
        </p:nvSpPr>
        <p:spPr>
          <a:xfrm rot="10800000" flipH="1">
            <a:off x="5133679" y="4056449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5370704" y="4867760"/>
            <a:ext cx="312600" cy="312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4"/>
          <p:cNvGrpSpPr/>
          <p:nvPr/>
        </p:nvGrpSpPr>
        <p:grpSpPr>
          <a:xfrm>
            <a:off x="5772015" y="4056441"/>
            <a:ext cx="574102" cy="550470"/>
            <a:chOff x="5241175" y="4959100"/>
            <a:chExt cx="539925" cy="517700"/>
          </a:xfrm>
        </p:grpSpPr>
        <p:sp>
          <p:nvSpPr>
            <p:cNvPr id="245" name="Google Shape;245;p14"/>
            <p:cNvSpPr/>
            <p:nvPr/>
          </p:nvSpPr>
          <p:spPr>
            <a:xfrm>
              <a:off x="5575150" y="4959100"/>
              <a:ext cx="161100" cy="17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30925" y="4985350"/>
              <a:ext cx="128400" cy="14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5241175" y="5241175"/>
              <a:ext cx="180000" cy="10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5461575" y="5316900"/>
              <a:ext cx="89100" cy="15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5619100" y="5194175"/>
              <a:ext cx="162000" cy="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5420075" y="5116000"/>
              <a:ext cx="189300" cy="18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14"/>
          <p:cNvSpPr/>
          <p:nvPr/>
        </p:nvSpPr>
        <p:spPr>
          <a:xfrm>
            <a:off x="3429208" y="3904791"/>
            <a:ext cx="377700" cy="34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254" name="Google Shape;254;p15"/>
          <p:cNvGrpSpPr/>
          <p:nvPr/>
        </p:nvGrpSpPr>
        <p:grpSpPr>
          <a:xfrm rot="10800000" flipH="1">
            <a:off x="411206" y="1998307"/>
            <a:ext cx="1322858" cy="1146020"/>
            <a:chOff x="4088875" y="1431100"/>
            <a:chExt cx="3293150" cy="2852925"/>
          </a:xfrm>
        </p:grpSpPr>
        <p:sp>
          <p:nvSpPr>
            <p:cNvPr id="255" name="Google Shape;255;p15"/>
            <p:cNvSpPr/>
            <p:nvPr/>
          </p:nvSpPr>
          <p:spPr>
            <a:xfrm>
              <a:off x="4831475" y="4136025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697075" y="3907525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566025" y="3675675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434975" y="3447175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300575" y="3218700"/>
              <a:ext cx="10785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169525" y="2990200"/>
              <a:ext cx="1307100" cy="12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088875" y="28222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102325" y="2761700"/>
              <a:ext cx="1566000" cy="15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139275" y="2697875"/>
              <a:ext cx="16263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172900" y="2637375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4209850" y="2576900"/>
              <a:ext cx="17508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243450" y="2513050"/>
              <a:ext cx="18144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4280425" y="2452575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314025" y="2392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4350975" y="232825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4384575" y="2267775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421550" y="2207275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458500" y="2146800"/>
              <a:ext cx="2130300" cy="21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492100" y="2082950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529075" y="2022475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562675" y="1962000"/>
              <a:ext cx="21336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599625" y="18981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4633225" y="1837675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670200" y="17771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707150" y="17133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4740750" y="16528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4777725" y="15923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4811325" y="1531900"/>
              <a:ext cx="21339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4848275" y="14680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4881875" y="1431100"/>
              <a:ext cx="2133900" cy="214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4928925" y="1431100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5026375" y="1431100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5123825" y="143110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5221275" y="1431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5318700" y="1431100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5416150" y="1431100"/>
              <a:ext cx="18111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5510250" y="1431100"/>
              <a:ext cx="17541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5607675" y="1431100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5705125" y="1431100"/>
              <a:ext cx="16296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5802575" y="1431100"/>
              <a:ext cx="1566000" cy="15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900025" y="14311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997475" y="1431100"/>
              <a:ext cx="1307100" cy="12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6094900" y="1431100"/>
              <a:ext cx="10752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189000" y="1431100"/>
              <a:ext cx="8502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286450" y="1431100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383900" y="1431100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6481325" y="1431100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5"/>
          <p:cNvSpPr/>
          <p:nvPr/>
        </p:nvSpPr>
        <p:spPr>
          <a:xfrm rot="10800000" flipH="1">
            <a:off x="-123825" y="2811574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5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/>
          <p:nvPr/>
        </p:nvSpPr>
        <p:spPr>
          <a:xfrm rot="10800000" flipH="1">
            <a:off x="752474" y="1201799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5"/>
          <p:cNvSpPr/>
          <p:nvPr/>
        </p:nvSpPr>
        <p:spPr>
          <a:xfrm rot="10800000" flipH="1">
            <a:off x="657224" y="4380174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15"/>
          <p:cNvGrpSpPr/>
          <p:nvPr/>
        </p:nvGrpSpPr>
        <p:grpSpPr>
          <a:xfrm>
            <a:off x="986842" y="1394521"/>
            <a:ext cx="351245" cy="324535"/>
            <a:chOff x="5975075" y="2327500"/>
            <a:chExt cx="420150" cy="388200"/>
          </a:xfrm>
        </p:grpSpPr>
        <p:sp>
          <p:nvSpPr>
            <p:cNvPr id="307" name="Google Shape;307;p15"/>
            <p:cNvSpPr/>
            <p:nvPr/>
          </p:nvSpPr>
          <p:spPr>
            <a:xfrm>
              <a:off x="5975075" y="2474650"/>
              <a:ext cx="98400" cy="22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088025" y="2327500"/>
              <a:ext cx="307200" cy="38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15"/>
          <p:cNvSpPr/>
          <p:nvPr/>
        </p:nvSpPr>
        <p:spPr>
          <a:xfrm>
            <a:off x="203100" y="3022776"/>
            <a:ext cx="166200" cy="28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15"/>
          <p:cNvGrpSpPr/>
          <p:nvPr/>
        </p:nvGrpSpPr>
        <p:grpSpPr>
          <a:xfrm>
            <a:off x="295742" y="877706"/>
            <a:ext cx="247324" cy="392422"/>
            <a:chOff x="6718575" y="2318625"/>
            <a:chExt cx="256800" cy="407500"/>
          </a:xfrm>
        </p:grpSpPr>
        <p:sp>
          <p:nvSpPr>
            <p:cNvPr id="311" name="Google Shape;311;p15"/>
            <p:cNvSpPr/>
            <p:nvPr/>
          </p:nvSpPr>
          <p:spPr>
            <a:xfrm>
              <a:off x="6795900" y="2673600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795900" y="2650475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795900" y="2696125"/>
              <a:ext cx="102300" cy="30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7849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718575" y="2318625"/>
              <a:ext cx="256800" cy="307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68738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6801975" y="2453200"/>
              <a:ext cx="9030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795900" y="2628550"/>
              <a:ext cx="102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15"/>
          <p:cNvGrpSpPr/>
          <p:nvPr/>
        </p:nvGrpSpPr>
        <p:grpSpPr>
          <a:xfrm>
            <a:off x="1229493" y="3310482"/>
            <a:ext cx="343008" cy="350173"/>
            <a:chOff x="3951850" y="2985350"/>
            <a:chExt cx="408100" cy="416625"/>
          </a:xfrm>
        </p:grpSpPr>
        <p:sp>
          <p:nvSpPr>
            <p:cNvPr id="320" name="Google Shape;320;p15"/>
            <p:cNvSpPr/>
            <p:nvPr/>
          </p:nvSpPr>
          <p:spPr>
            <a:xfrm>
              <a:off x="3951850" y="2985350"/>
              <a:ext cx="314700" cy="314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988375" y="3021875"/>
              <a:ext cx="241800" cy="241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024300" y="3058425"/>
              <a:ext cx="84600" cy="84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205750" y="3248375"/>
              <a:ext cx="154200" cy="153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15"/>
          <p:cNvGrpSpPr/>
          <p:nvPr/>
        </p:nvGrpSpPr>
        <p:grpSpPr>
          <a:xfrm rot="10800000" flipH="1">
            <a:off x="-97888" y="626064"/>
            <a:ext cx="1034701" cy="895533"/>
            <a:chOff x="238125" y="1431100"/>
            <a:chExt cx="3296275" cy="2852925"/>
          </a:xfrm>
        </p:grpSpPr>
        <p:sp>
          <p:nvSpPr>
            <p:cNvPr id="325" name="Google Shape;325;p15"/>
            <p:cNvSpPr/>
            <p:nvPr/>
          </p:nvSpPr>
          <p:spPr>
            <a:xfrm>
              <a:off x="980725" y="4136025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849675" y="3907525"/>
              <a:ext cx="3864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715250" y="3675675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584200" y="3447175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49800" y="3218700"/>
              <a:ext cx="10785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318750" y="2990200"/>
              <a:ext cx="1307100" cy="12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286500" y="396465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38125" y="2822200"/>
              <a:ext cx="924000" cy="100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138392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251550" y="2761700"/>
              <a:ext cx="779700" cy="84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288525" y="2697875"/>
              <a:ext cx="608100" cy="67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48137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57882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322125" y="2637375"/>
              <a:ext cx="443700" cy="50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359075" y="2576900"/>
              <a:ext cx="275700" cy="33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67627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392675" y="25130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77372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29650" y="24525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871150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965250" y="396465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66600" y="2392100"/>
              <a:ext cx="2721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062700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00200" y="23282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37175" y="22677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2160150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70775" y="22072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25757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355025" y="3964650"/>
              <a:ext cx="3831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725" y="21468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452475" y="3941125"/>
              <a:ext cx="3225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41325" y="208295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678300" y="20224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533125" y="38772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570075" y="38168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711900" y="1962000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603675" y="3756325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748850" y="18981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640650" y="36924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785825" y="18376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677600" y="36320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819425" y="17771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2711200" y="35715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856375" y="17133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890000" y="1652850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2748175" y="351102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2781775" y="34471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926950" y="15923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960550" y="1531900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818725" y="33867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997525" y="1468050"/>
              <a:ext cx="3225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852325" y="3326225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1034475" y="1431100"/>
              <a:ext cx="3831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889300" y="32623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1078150" y="143110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926250" y="3201900"/>
              <a:ext cx="2721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175600" y="143110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959850" y="31414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996825" y="30775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127305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137050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3030425" y="30170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46795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3067375" y="29566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565375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3101000" y="289612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3137950" y="2802025"/>
              <a:ext cx="275400" cy="33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662825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006900" y="2573550"/>
              <a:ext cx="440100" cy="50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1760275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1854350" y="143110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872500" y="2345050"/>
              <a:ext cx="611700" cy="672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741450" y="2113200"/>
              <a:ext cx="779700" cy="84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195180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04925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610400" y="1884700"/>
              <a:ext cx="924000" cy="100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2146700" y="1431100"/>
              <a:ext cx="1307100" cy="12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244150" y="1431100"/>
              <a:ext cx="10752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2341575" y="1431100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2439025" y="1431100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533125" y="1431100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630575" y="1431100"/>
              <a:ext cx="1614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15"/>
          <p:cNvSpPr/>
          <p:nvPr/>
        </p:nvSpPr>
        <p:spPr>
          <a:xfrm rot="10800000" flipH="1">
            <a:off x="542924" y="3612174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5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5"/>
          <p:cNvSpPr/>
          <p:nvPr/>
        </p:nvSpPr>
        <p:spPr>
          <a:xfrm rot="10800000" flipH="1">
            <a:off x="-115052" y="3996024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/>
          <p:nvPr/>
        </p:nvSpPr>
        <p:spPr>
          <a:xfrm rot="10800000" flipH="1">
            <a:off x="411199" y="258624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5"/>
          <p:cNvSpPr/>
          <p:nvPr/>
        </p:nvSpPr>
        <p:spPr>
          <a:xfrm>
            <a:off x="828838" y="3843207"/>
            <a:ext cx="248100" cy="2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15"/>
          <p:cNvGrpSpPr/>
          <p:nvPr/>
        </p:nvGrpSpPr>
        <p:grpSpPr>
          <a:xfrm>
            <a:off x="67092" y="1681697"/>
            <a:ext cx="455751" cy="436991"/>
            <a:chOff x="5241175" y="4959100"/>
            <a:chExt cx="539925" cy="517700"/>
          </a:xfrm>
        </p:grpSpPr>
        <p:sp>
          <p:nvSpPr>
            <p:cNvPr id="413" name="Google Shape;413;p15"/>
            <p:cNvSpPr/>
            <p:nvPr/>
          </p:nvSpPr>
          <p:spPr>
            <a:xfrm>
              <a:off x="5575150" y="4959100"/>
              <a:ext cx="161100" cy="17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330925" y="4985350"/>
              <a:ext cx="128400" cy="14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5241175" y="5241175"/>
              <a:ext cx="180000" cy="10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5461575" y="5316900"/>
              <a:ext cx="89100" cy="15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619100" y="5194175"/>
              <a:ext cx="162000" cy="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420075" y="5116000"/>
              <a:ext cx="189300" cy="18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15"/>
          <p:cNvSpPr/>
          <p:nvPr/>
        </p:nvSpPr>
        <p:spPr>
          <a:xfrm>
            <a:off x="144925" y="4214500"/>
            <a:ext cx="300000" cy="27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ixie One"/>
              <a:buNone/>
            </a:pPr>
            <a:r>
              <a:rPr lang="en" sz="1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3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423" name="Google Shape;423;p16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4" name="Google Shape;424;p1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5" name="Google Shape;425;p16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426" name="Google Shape;426;p16"/>
          <p:cNvGrpSpPr/>
          <p:nvPr/>
        </p:nvGrpSpPr>
        <p:grpSpPr>
          <a:xfrm rot="10800000" flipH="1">
            <a:off x="411206" y="245707"/>
            <a:ext cx="1322858" cy="1146020"/>
            <a:chOff x="4088875" y="1431100"/>
            <a:chExt cx="3293150" cy="2852925"/>
          </a:xfrm>
        </p:grpSpPr>
        <p:sp>
          <p:nvSpPr>
            <p:cNvPr id="427" name="Google Shape;427;p16"/>
            <p:cNvSpPr/>
            <p:nvPr/>
          </p:nvSpPr>
          <p:spPr>
            <a:xfrm>
              <a:off x="4831475" y="4136025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4697075" y="3907525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4566025" y="3675675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4434975" y="3447175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300575" y="3218700"/>
              <a:ext cx="10785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4169525" y="2990200"/>
              <a:ext cx="1307100" cy="12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088875" y="28222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4102325" y="2761700"/>
              <a:ext cx="1566000" cy="15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4139275" y="2697875"/>
              <a:ext cx="16263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4172900" y="2637375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209850" y="2576900"/>
              <a:ext cx="17508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4243450" y="2513050"/>
              <a:ext cx="18144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4280425" y="2452575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4314025" y="2392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4350975" y="232825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4384575" y="2267775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4421550" y="2207275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4458500" y="2146800"/>
              <a:ext cx="2130300" cy="21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4492100" y="2082950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4529075" y="2022475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562675" y="1962000"/>
              <a:ext cx="21336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4599625" y="18981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4633225" y="1837675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4670200" y="17771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4707150" y="17133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4740750" y="16528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4777725" y="15923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4811325" y="1531900"/>
              <a:ext cx="21339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4848275" y="14680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4881875" y="1431100"/>
              <a:ext cx="2133900" cy="214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4928925" y="1431100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5026375" y="1431100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5123825" y="143110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5221275" y="1431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318700" y="1431100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5416150" y="1431100"/>
              <a:ext cx="18111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5510250" y="1431100"/>
              <a:ext cx="17541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5607675" y="1431100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5705125" y="1431100"/>
              <a:ext cx="16296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802575" y="1431100"/>
              <a:ext cx="1566000" cy="15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5900025" y="14311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5997475" y="1431100"/>
              <a:ext cx="1307100" cy="12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6094900" y="1431100"/>
              <a:ext cx="10752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6189000" y="1431100"/>
              <a:ext cx="8502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6286450" y="1431100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6383900" y="1431100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6481325" y="1431100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6"/>
          <p:cNvSpPr/>
          <p:nvPr/>
        </p:nvSpPr>
        <p:spPr>
          <a:xfrm rot="10800000" flipH="1">
            <a:off x="-123825" y="1058974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6"/>
          <p:cNvSpPr/>
          <p:nvPr/>
        </p:nvSpPr>
        <p:spPr>
          <a:xfrm rot="10800000" flipH="1">
            <a:off x="327799" y="88924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16"/>
          <p:cNvGrpSpPr/>
          <p:nvPr/>
        </p:nvGrpSpPr>
        <p:grpSpPr>
          <a:xfrm>
            <a:off x="1729792" y="61071"/>
            <a:ext cx="351245" cy="324535"/>
            <a:chOff x="5975075" y="2327500"/>
            <a:chExt cx="420150" cy="388200"/>
          </a:xfrm>
        </p:grpSpPr>
        <p:sp>
          <p:nvSpPr>
            <p:cNvPr id="479" name="Google Shape;479;p16"/>
            <p:cNvSpPr/>
            <p:nvPr/>
          </p:nvSpPr>
          <p:spPr>
            <a:xfrm>
              <a:off x="5975075" y="2474650"/>
              <a:ext cx="98400" cy="22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6088025" y="2327500"/>
              <a:ext cx="307200" cy="38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16"/>
          <p:cNvSpPr/>
          <p:nvPr/>
        </p:nvSpPr>
        <p:spPr>
          <a:xfrm>
            <a:off x="203100" y="1270176"/>
            <a:ext cx="166200" cy="28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16"/>
          <p:cNvGrpSpPr/>
          <p:nvPr/>
        </p:nvGrpSpPr>
        <p:grpSpPr>
          <a:xfrm>
            <a:off x="904284" y="515197"/>
            <a:ext cx="382735" cy="607297"/>
            <a:chOff x="6718575" y="2318625"/>
            <a:chExt cx="256800" cy="407500"/>
          </a:xfrm>
        </p:grpSpPr>
        <p:sp>
          <p:nvSpPr>
            <p:cNvPr id="483" name="Google Shape;483;p16"/>
            <p:cNvSpPr/>
            <p:nvPr/>
          </p:nvSpPr>
          <p:spPr>
            <a:xfrm>
              <a:off x="6795900" y="2673600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6795900" y="2650475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6795900" y="2696125"/>
              <a:ext cx="102300" cy="30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67849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6718575" y="2318625"/>
              <a:ext cx="256800" cy="307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68738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6801975" y="2453200"/>
              <a:ext cx="9030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6795900" y="2628550"/>
              <a:ext cx="102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16"/>
          <p:cNvGrpSpPr/>
          <p:nvPr/>
        </p:nvGrpSpPr>
        <p:grpSpPr>
          <a:xfrm>
            <a:off x="335768" y="1840532"/>
            <a:ext cx="343008" cy="350173"/>
            <a:chOff x="3951850" y="2985350"/>
            <a:chExt cx="408100" cy="416625"/>
          </a:xfrm>
        </p:grpSpPr>
        <p:sp>
          <p:nvSpPr>
            <p:cNvPr id="492" name="Google Shape;492;p16"/>
            <p:cNvSpPr/>
            <p:nvPr/>
          </p:nvSpPr>
          <p:spPr>
            <a:xfrm>
              <a:off x="3951850" y="2985350"/>
              <a:ext cx="314700" cy="314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988375" y="3021875"/>
              <a:ext cx="241800" cy="241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4024300" y="3058425"/>
              <a:ext cx="84600" cy="84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205750" y="3248375"/>
              <a:ext cx="154200" cy="153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3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1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498" name="Google Shape;498;p17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1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5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499" name="Google Shape;499;p17"/>
          <p:cNvGrpSpPr/>
          <p:nvPr/>
        </p:nvGrpSpPr>
        <p:grpSpPr>
          <a:xfrm rot="10800000" flipH="1">
            <a:off x="421029" y="1677017"/>
            <a:ext cx="2064805" cy="1788784"/>
            <a:chOff x="4088875" y="1431100"/>
            <a:chExt cx="3293150" cy="2852925"/>
          </a:xfrm>
        </p:grpSpPr>
        <p:sp>
          <p:nvSpPr>
            <p:cNvPr id="500" name="Google Shape;500;p17"/>
            <p:cNvSpPr/>
            <p:nvPr/>
          </p:nvSpPr>
          <p:spPr>
            <a:xfrm>
              <a:off x="4831475" y="4136025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4697075" y="3907525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4566025" y="3675675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4434975" y="3447175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4300575" y="3218700"/>
              <a:ext cx="10785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4169525" y="2990200"/>
              <a:ext cx="1307100" cy="12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4088875" y="28222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4102325" y="2761700"/>
              <a:ext cx="1566000" cy="15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4139275" y="2697875"/>
              <a:ext cx="16263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4172900" y="2637375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4209850" y="2576900"/>
              <a:ext cx="17508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4243450" y="2513050"/>
              <a:ext cx="18144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4280425" y="2452575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4314025" y="2392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4350975" y="232825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4384575" y="2267775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4421550" y="2207275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4458500" y="2146800"/>
              <a:ext cx="2130300" cy="21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492100" y="2082950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4529075" y="2022475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562675" y="1962000"/>
              <a:ext cx="21336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599625" y="18981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4633225" y="1837675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4670200" y="17771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707150" y="17133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740750" y="16528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777725" y="15923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4811325" y="1531900"/>
              <a:ext cx="21339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4848275" y="14680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4881875" y="1431100"/>
              <a:ext cx="2133900" cy="214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4928925" y="1431100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5026375" y="1431100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5123825" y="143110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5221275" y="1431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5318700" y="1431100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5416150" y="1431100"/>
              <a:ext cx="18111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5510250" y="1431100"/>
              <a:ext cx="17541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5607675" y="1431100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5705125" y="1431100"/>
              <a:ext cx="16296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5802575" y="1431100"/>
              <a:ext cx="1566000" cy="15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5900025" y="14311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5997475" y="1431100"/>
              <a:ext cx="1307100" cy="12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6094900" y="1431100"/>
              <a:ext cx="10752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6189000" y="1431100"/>
              <a:ext cx="8502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6286450" y="1431100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6383900" y="1431100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6481325" y="1431100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17"/>
          <p:cNvSpPr/>
          <p:nvPr/>
        </p:nvSpPr>
        <p:spPr>
          <a:xfrm rot="10800000" flipH="1">
            <a:off x="66674" y="3135424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7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7"/>
          <p:cNvSpPr/>
          <p:nvPr/>
        </p:nvSpPr>
        <p:spPr>
          <a:xfrm rot="10800000" flipH="1">
            <a:off x="761999" y="877949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7"/>
          <p:cNvSpPr/>
          <p:nvPr/>
        </p:nvSpPr>
        <p:spPr>
          <a:xfrm rot="10800000" flipH="1">
            <a:off x="793851" y="4692800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1" name="Google Shape;551;p17"/>
          <p:cNvGrpSpPr/>
          <p:nvPr/>
        </p:nvGrpSpPr>
        <p:grpSpPr>
          <a:xfrm>
            <a:off x="996367" y="1070671"/>
            <a:ext cx="351245" cy="324535"/>
            <a:chOff x="5975075" y="2327500"/>
            <a:chExt cx="420150" cy="388200"/>
          </a:xfrm>
        </p:grpSpPr>
        <p:sp>
          <p:nvSpPr>
            <p:cNvPr id="552" name="Google Shape;552;p17"/>
            <p:cNvSpPr/>
            <p:nvPr/>
          </p:nvSpPr>
          <p:spPr>
            <a:xfrm>
              <a:off x="5975075" y="2474650"/>
              <a:ext cx="98400" cy="22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6088025" y="2327500"/>
              <a:ext cx="307200" cy="38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17"/>
          <p:cNvSpPr/>
          <p:nvPr/>
        </p:nvSpPr>
        <p:spPr>
          <a:xfrm>
            <a:off x="393600" y="3346626"/>
            <a:ext cx="166200" cy="28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17"/>
          <p:cNvGrpSpPr/>
          <p:nvPr/>
        </p:nvGrpSpPr>
        <p:grpSpPr>
          <a:xfrm>
            <a:off x="305267" y="553856"/>
            <a:ext cx="247324" cy="392422"/>
            <a:chOff x="6718575" y="2318625"/>
            <a:chExt cx="256800" cy="407500"/>
          </a:xfrm>
        </p:grpSpPr>
        <p:sp>
          <p:nvSpPr>
            <p:cNvPr id="556" name="Google Shape;556;p17"/>
            <p:cNvSpPr/>
            <p:nvPr/>
          </p:nvSpPr>
          <p:spPr>
            <a:xfrm>
              <a:off x="6795900" y="2673600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6795900" y="2650475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6795900" y="2696125"/>
              <a:ext cx="102300" cy="30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67849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6718575" y="2318625"/>
              <a:ext cx="256800" cy="307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68738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6801975" y="2453200"/>
              <a:ext cx="9030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6795900" y="2628550"/>
              <a:ext cx="102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17"/>
          <p:cNvGrpSpPr/>
          <p:nvPr/>
        </p:nvGrpSpPr>
        <p:grpSpPr>
          <a:xfrm>
            <a:off x="1419993" y="3634333"/>
            <a:ext cx="343008" cy="350173"/>
            <a:chOff x="3951850" y="2985350"/>
            <a:chExt cx="408100" cy="416625"/>
          </a:xfrm>
        </p:grpSpPr>
        <p:sp>
          <p:nvSpPr>
            <p:cNvPr id="565" name="Google Shape;565;p17"/>
            <p:cNvSpPr/>
            <p:nvPr/>
          </p:nvSpPr>
          <p:spPr>
            <a:xfrm>
              <a:off x="3951850" y="2985350"/>
              <a:ext cx="314700" cy="314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3988375" y="3021875"/>
              <a:ext cx="241800" cy="241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4024300" y="3058425"/>
              <a:ext cx="84600" cy="84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205750" y="3248375"/>
              <a:ext cx="154200" cy="153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17"/>
          <p:cNvGrpSpPr/>
          <p:nvPr/>
        </p:nvGrpSpPr>
        <p:grpSpPr>
          <a:xfrm rot="10800000" flipH="1">
            <a:off x="-88363" y="302214"/>
            <a:ext cx="1034701" cy="895533"/>
            <a:chOff x="238125" y="1431100"/>
            <a:chExt cx="3296275" cy="2852925"/>
          </a:xfrm>
        </p:grpSpPr>
        <p:sp>
          <p:nvSpPr>
            <p:cNvPr id="570" name="Google Shape;570;p17"/>
            <p:cNvSpPr/>
            <p:nvPr/>
          </p:nvSpPr>
          <p:spPr>
            <a:xfrm>
              <a:off x="980725" y="4136025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849675" y="3907525"/>
              <a:ext cx="3864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715250" y="3675675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584200" y="3447175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449800" y="3218700"/>
              <a:ext cx="10785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318750" y="2990200"/>
              <a:ext cx="1307100" cy="12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1286500" y="396465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238125" y="2822200"/>
              <a:ext cx="924000" cy="100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138392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251550" y="2761700"/>
              <a:ext cx="779700" cy="84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288525" y="2697875"/>
              <a:ext cx="608100" cy="67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148137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157882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322125" y="2637375"/>
              <a:ext cx="443700" cy="50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359075" y="2576900"/>
              <a:ext cx="275700" cy="33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67627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392675" y="25130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77372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429650" y="24525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1871150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1965250" y="396465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466600" y="2392100"/>
              <a:ext cx="2721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062700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500200" y="23282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537175" y="22677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2160150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570775" y="22072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2257575" y="396465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2355025" y="3964650"/>
              <a:ext cx="3831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607725" y="21468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2452475" y="3941125"/>
              <a:ext cx="3225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41325" y="208295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78300" y="20224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2533125" y="38772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2570075" y="38168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711900" y="1962000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603675" y="3756325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748850" y="18981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640650" y="36924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785825" y="18376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677600" y="36320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819425" y="17771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11200" y="35715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856375" y="1713350"/>
              <a:ext cx="2757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890000" y="1652850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748175" y="351102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781775" y="34471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926950" y="15923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960550" y="1531900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818725" y="33867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997525" y="1468050"/>
              <a:ext cx="3225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52325" y="3326225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1034475" y="1431100"/>
              <a:ext cx="3831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889300" y="32623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1078150" y="143110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926250" y="3201900"/>
              <a:ext cx="2721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1175600" y="143110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2959850" y="31414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2996825" y="3077575"/>
              <a:ext cx="275400" cy="30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127305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137050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3030425" y="301707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146795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3067375" y="2956600"/>
              <a:ext cx="2757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1565375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3101000" y="2896125"/>
              <a:ext cx="275400" cy="30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3137950" y="2802025"/>
              <a:ext cx="275400" cy="33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1662825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3006900" y="2573550"/>
              <a:ext cx="440100" cy="50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1760275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1854350" y="1431100"/>
              <a:ext cx="4368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2872500" y="2345050"/>
              <a:ext cx="611700" cy="672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741450" y="2113200"/>
              <a:ext cx="779700" cy="84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195180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2049250" y="1431100"/>
              <a:ext cx="433500" cy="31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2610400" y="1884700"/>
              <a:ext cx="924000" cy="100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2146700" y="1431100"/>
              <a:ext cx="1307100" cy="12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2244150" y="1431100"/>
              <a:ext cx="10752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2341575" y="1431100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2439025" y="1431100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2533125" y="1431100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2630575" y="1431100"/>
              <a:ext cx="1614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2" name="Google Shape;652;p17"/>
          <p:cNvSpPr/>
          <p:nvPr/>
        </p:nvSpPr>
        <p:spPr>
          <a:xfrm rot="10800000" flipH="1">
            <a:off x="733424" y="3936024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7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7"/>
          <p:cNvSpPr/>
          <p:nvPr/>
        </p:nvSpPr>
        <p:spPr>
          <a:xfrm rot="10800000" flipH="1">
            <a:off x="-291324" y="4148474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7"/>
          <p:cNvSpPr/>
          <p:nvPr/>
        </p:nvSpPr>
        <p:spPr>
          <a:xfrm rot="10800000" flipH="1">
            <a:off x="420724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7"/>
          <p:cNvSpPr/>
          <p:nvPr/>
        </p:nvSpPr>
        <p:spPr>
          <a:xfrm>
            <a:off x="1019338" y="4167057"/>
            <a:ext cx="248100" cy="24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17"/>
          <p:cNvGrpSpPr/>
          <p:nvPr/>
        </p:nvGrpSpPr>
        <p:grpSpPr>
          <a:xfrm>
            <a:off x="-50279" y="1452797"/>
            <a:ext cx="625017" cy="599290"/>
            <a:chOff x="5241175" y="4959100"/>
            <a:chExt cx="539925" cy="517700"/>
          </a:xfrm>
        </p:grpSpPr>
        <p:sp>
          <p:nvSpPr>
            <p:cNvPr id="658" name="Google Shape;658;p17"/>
            <p:cNvSpPr/>
            <p:nvPr/>
          </p:nvSpPr>
          <p:spPr>
            <a:xfrm>
              <a:off x="5575150" y="4959100"/>
              <a:ext cx="161100" cy="17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5330925" y="4985350"/>
              <a:ext cx="128400" cy="14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5241175" y="5241175"/>
              <a:ext cx="180000" cy="10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5461575" y="5316900"/>
              <a:ext cx="89100" cy="15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5619100" y="5194175"/>
              <a:ext cx="162000" cy="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5420075" y="5116000"/>
              <a:ext cx="189300" cy="18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17"/>
          <p:cNvSpPr/>
          <p:nvPr/>
        </p:nvSpPr>
        <p:spPr>
          <a:xfrm>
            <a:off x="47198" y="4430470"/>
            <a:ext cx="505200" cy="45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8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w="114300" cap="flat" cmpd="thinThick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19400" y="282145"/>
            <a:ext cx="35052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742" y="4660655"/>
            <a:ext cx="921258" cy="32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ustom Layout">
  <p:cSld name="2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>
            <a:off x="378070" y="211016"/>
            <a:ext cx="65766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 txBox="1"/>
          <p:nvPr/>
        </p:nvSpPr>
        <p:spPr>
          <a:xfrm>
            <a:off x="483578" y="1030470"/>
            <a:ext cx="6576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use the event app or Sched.com to submit a session rating!</a:t>
            </a:r>
            <a:endParaRPr sz="1100"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2115" y="4115592"/>
            <a:ext cx="35052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070" y="4208245"/>
            <a:ext cx="1539386" cy="53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19400" y="282145"/>
            <a:ext cx="35052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9">
            <a:alphaModFix amt="20000"/>
          </a:blip>
          <a:srcRect/>
          <a:stretch/>
        </p:blipFill>
        <p:spPr>
          <a:xfrm>
            <a:off x="94219" y="125369"/>
            <a:ext cx="2891467" cy="27012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wesleykirkland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PSHChatt/PowerShell-Saturday-2018" TargetMode="External"/><Relationship Id="rId5" Type="http://schemas.openxmlformats.org/officeDocument/2006/relationships/hyperlink" Target="https://wesleyk.me" TargetMode="External"/><Relationship Id="rId4" Type="http://schemas.openxmlformats.org/officeDocument/2006/relationships/hyperlink" Target="mailto:wesley@wesleyk.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Nixie One"/>
                <a:ea typeface="Nixie One"/>
                <a:cs typeface="Nixie One"/>
                <a:sym typeface="Nixie One"/>
              </a:rPr>
              <a:t>Code Writing Code, say what now!</a:t>
            </a:r>
            <a:endParaRPr/>
          </a:p>
        </p:txBody>
      </p:sp>
      <p:sp>
        <p:nvSpPr>
          <p:cNvPr id="674" name="Google Shape;674;p1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5" name="Google Shape;6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2625313"/>
            <a:ext cx="704850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9"/>
          <p:cNvSpPr/>
          <p:nvPr/>
        </p:nvSpPr>
        <p:spPr>
          <a:xfrm>
            <a:off x="1847075" y="164975"/>
            <a:ext cx="4931400" cy="9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9"/>
          <p:cNvSpPr txBox="1"/>
          <p:nvPr/>
        </p:nvSpPr>
        <p:spPr>
          <a:xfrm>
            <a:off x="0" y="226825"/>
            <a:ext cx="91440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PowerShell Saturday</a:t>
            </a:r>
            <a:endParaRPr sz="3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Nixie One"/>
                <a:ea typeface="Nixie One"/>
                <a:cs typeface="Nixie One"/>
                <a:sym typeface="Nixie One"/>
              </a:rPr>
              <a:t>Candidacy</a:t>
            </a:r>
            <a:endParaRPr b="1"/>
          </a:p>
        </p:txBody>
      </p:sp>
      <p:sp>
        <p:nvSpPr>
          <p:cNvPr id="730" name="Google Shape;730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Repeating Patterns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Tricky Code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Minor Variations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Anticipated Changes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Nixie One"/>
                <a:ea typeface="Nixie One"/>
                <a:cs typeface="Nixie One"/>
                <a:sym typeface="Nixie One"/>
              </a:rPr>
              <a:t>Things to Consider</a:t>
            </a:r>
            <a:endParaRPr b="1"/>
          </a:p>
        </p:txBody>
      </p:sp>
      <p:sp>
        <p:nvSpPr>
          <p:cNvPr id="736" name="Google Shape;736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Character Escaping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Indenting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Spacing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Comments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Complete Code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AutoNum type="arabicPeriod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Output 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626" y="1433463"/>
            <a:ext cx="4094350" cy="30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1"/>
          <p:cNvSpPr txBox="1">
            <a:spLocks noGrp="1"/>
          </p:cNvSpPr>
          <p:nvPr>
            <p:ph type="ctrTitle" idx="4294967295"/>
          </p:nvPr>
        </p:nvSpPr>
        <p:spPr>
          <a:xfrm>
            <a:off x="2419675" y="211750"/>
            <a:ext cx="6197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 sz="6400"/>
              <a:t>Get-Contact</a:t>
            </a:r>
            <a:endParaRPr sz="6400"/>
          </a:p>
        </p:txBody>
      </p:sp>
      <p:sp>
        <p:nvSpPr>
          <p:cNvPr id="747" name="Google Shape;747;p31"/>
          <p:cNvSpPr txBox="1">
            <a:spLocks noGrp="1"/>
          </p:cNvSpPr>
          <p:nvPr>
            <p:ph type="body" idx="4294967295"/>
          </p:nvPr>
        </p:nvSpPr>
        <p:spPr>
          <a:xfrm>
            <a:off x="238475" y="1943050"/>
            <a:ext cx="60168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 dirty="0"/>
              <a:t>Github: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https://github.com/wesleykirkland</a:t>
            </a:r>
            <a:endParaRPr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 dirty="0"/>
              <a:t>Email: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wesley@wesleyk.me</a:t>
            </a:r>
            <a:endParaRPr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 dirty="0"/>
              <a:t>Web: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https://wesleyk.me</a:t>
            </a:r>
            <a:endParaRPr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 dirty="0"/>
              <a:t>Linkedin: WesleyKirkland</a:t>
            </a:r>
            <a:endParaRPr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 dirty="0"/>
              <a:t>Twitter: @UnleashTheCloud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 of these examples can be found below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en-US" sz="100" dirty="0"/>
              <a:t>h</a:t>
            </a:r>
            <a:r>
              <a:rPr lang="en-US" sz="100" dirty="0">
                <a:latin typeface="Calibri" panose="020F0502020204030204" pitchFamily="34" charset="0"/>
                <a:cs typeface="Calibri" panose="020F0502020204030204" pitchFamily="34" charset="0"/>
              </a:rPr>
              <a:t>ttps://github.com/PSHChatt/PowerShell-Saturday-2018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buClr>
                <a:srgbClr val="19BBD5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Muli"/>
                <a:cs typeface="Calibri" panose="020F0502020204030204" pitchFamily="34" charset="0"/>
                <a:sym typeface="Muli"/>
                <a:hlinkClick r:id="rId6"/>
              </a:rPr>
              <a:t>https://github.com/PSHChatt/PowerShell-Saturday-2018</a:t>
            </a:r>
            <a:endParaRPr sz="1800" dirty="0">
              <a:solidFill>
                <a:srgbClr val="000000"/>
              </a:solidFill>
              <a:latin typeface="Calibri" panose="020F0502020204030204" pitchFamily="34" charset="0"/>
              <a:ea typeface="Muli"/>
              <a:cs typeface="Calibri" panose="020F0502020204030204" pitchFamily="34" charset="0"/>
              <a:sym typeface="Muli"/>
            </a:endParaRPr>
          </a:p>
        </p:txBody>
      </p:sp>
      <p:pic>
        <p:nvPicPr>
          <p:cNvPr id="748" name="Google Shape;74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625" y="4614100"/>
            <a:ext cx="1112600" cy="38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9" name="Google Shape;749;p31"/>
          <p:cNvGrpSpPr/>
          <p:nvPr/>
        </p:nvGrpSpPr>
        <p:grpSpPr>
          <a:xfrm flipH="1">
            <a:off x="254630" y="211756"/>
            <a:ext cx="2152403" cy="1864672"/>
            <a:chOff x="4088875" y="1431100"/>
            <a:chExt cx="3293150" cy="2852925"/>
          </a:xfrm>
        </p:grpSpPr>
        <p:sp>
          <p:nvSpPr>
            <p:cNvPr id="750" name="Google Shape;750;p31"/>
            <p:cNvSpPr/>
            <p:nvPr/>
          </p:nvSpPr>
          <p:spPr>
            <a:xfrm>
              <a:off x="4831475" y="4136025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4697075" y="3907525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4566025" y="3675675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4434975" y="3447175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4300575" y="3218700"/>
              <a:ext cx="10785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4169525" y="2990200"/>
              <a:ext cx="1307100" cy="12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4088875" y="28222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4102325" y="2761700"/>
              <a:ext cx="1566000" cy="15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4139275" y="2697875"/>
              <a:ext cx="16263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4172900" y="2637375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4209850" y="2576900"/>
              <a:ext cx="17508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4243450" y="2513050"/>
              <a:ext cx="18144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4280425" y="2452575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4314025" y="2392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350975" y="232825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384575" y="2267775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421550" y="2207275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4458500" y="2146800"/>
              <a:ext cx="2130300" cy="21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492100" y="2082950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529075" y="2022475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4562675" y="1962000"/>
              <a:ext cx="21336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599625" y="18981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633225" y="1837675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670200" y="17771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4707150" y="17133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4740750" y="16528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777725" y="15923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811325" y="1531900"/>
              <a:ext cx="21339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848275" y="14680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881875" y="1431100"/>
              <a:ext cx="2133900" cy="214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928925" y="1431100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5026375" y="1431100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5123825" y="143110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5221275" y="1431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5318700" y="1431100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5416150" y="1431100"/>
              <a:ext cx="18111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5510250" y="1431100"/>
              <a:ext cx="17541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5607675" y="1431100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5705125" y="1431100"/>
              <a:ext cx="16296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5802575" y="1431100"/>
              <a:ext cx="1566000" cy="15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5900025" y="14311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5997475" y="1431100"/>
              <a:ext cx="1307100" cy="12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094900" y="1431100"/>
              <a:ext cx="10752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189000" y="1431100"/>
              <a:ext cx="8502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286450" y="1431100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6383900" y="1431100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481325" y="1431100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31"/>
          <p:cNvSpPr/>
          <p:nvPr/>
        </p:nvSpPr>
        <p:spPr>
          <a:xfrm>
            <a:off x="940968" y="754242"/>
            <a:ext cx="779700" cy="77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8" name="Google Shape;79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0000" y="1235244"/>
            <a:ext cx="2523175" cy="3263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0"/>
          <p:cNvSpPr txBox="1">
            <a:spLocks noGrp="1"/>
          </p:cNvSpPr>
          <p:nvPr>
            <p:ph type="body" idx="1"/>
          </p:nvPr>
        </p:nvSpPr>
        <p:spPr>
          <a:xfrm>
            <a:off x="3005200" y="1462575"/>
            <a:ext cx="57738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Nixie One"/>
                <a:ea typeface="Nixie One"/>
                <a:cs typeface="Nixie One"/>
                <a:sym typeface="Nixie One"/>
              </a:rPr>
              <a:t>Meta Programming is the writing of computer programs that write or manipulate other programs (or themselves) as their data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Pros &amp; Cons</a:t>
            </a:r>
            <a:endParaRPr sz="3800"/>
          </a:p>
        </p:txBody>
      </p:sp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Good</a:t>
            </a:r>
            <a:endParaRPr/>
          </a:p>
        </p:txBody>
      </p:sp>
      <p:sp>
        <p:nvSpPr>
          <p:cNvPr id="689" name="Google Shape;689;p2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More Expressive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Consistency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Productivity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Less Code</a:t>
            </a:r>
            <a:endParaRPr/>
          </a:p>
        </p:txBody>
      </p:sp>
      <p:sp>
        <p:nvSpPr>
          <p:cNvPr id="690" name="Google Shape;690;p2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Bad</a:t>
            </a:r>
            <a:endParaRPr/>
          </a:p>
        </p:txBody>
      </p:sp>
      <p:sp>
        <p:nvSpPr>
          <p:cNvPr id="691" name="Google Shape;691;p2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Complexity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Safety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Bugs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Time Investment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rgbClr val="000000"/>
                </a:solidFill>
                <a:latin typeface="Nixie One"/>
                <a:ea typeface="Nixie One"/>
                <a:cs typeface="Nixie One"/>
                <a:sym typeface="Nixie One"/>
              </a:rPr>
              <a:t>An extension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7" name="Google Shape;697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At the core Meta Programming is simple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It’s a technique and not a language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Reflection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Template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The program can adapt and modify itself on the fly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300" y="3525"/>
            <a:ext cx="9188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Nixie One"/>
                <a:ea typeface="Nixie One"/>
                <a:cs typeface="Nixie One"/>
                <a:sym typeface="Nixie One"/>
              </a:rPr>
              <a:t>You’re already doing this</a:t>
            </a:r>
            <a:endParaRPr b="1"/>
          </a:p>
        </p:txBody>
      </p:sp>
      <p:sp>
        <p:nvSpPr>
          <p:cNvPr id="708" name="Google Shape;708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SQL Queries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Basic Code Generation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Windows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System Center Products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25"/>
          <p:cNvPicPr preferRelativeResize="0"/>
          <p:nvPr/>
        </p:nvPicPr>
        <p:blipFill rotWithShape="1">
          <a:blip r:embed="rId3">
            <a:alphaModFix/>
          </a:blip>
          <a:srcRect t="15011" b="15004"/>
          <a:stretch/>
        </p:blipFill>
        <p:spPr>
          <a:xfrm>
            <a:off x="597600" y="463050"/>
            <a:ext cx="8060799" cy="42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6"/>
          <p:cNvSpPr txBox="1">
            <a:spLocks noGrp="1"/>
          </p:cNvSpPr>
          <p:nvPr>
            <p:ph type="body" idx="1"/>
          </p:nvPr>
        </p:nvSpPr>
        <p:spPr>
          <a:xfrm>
            <a:off x="628650" y="413927"/>
            <a:ext cx="7886700" cy="4218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0800" marR="508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# ------------------------------------------------------------------------------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# New Virtual Machine Script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# ------------------------------------------------------------------------------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# Script generated on Saturday, August 11, 2018 09:06:13 AM by Virtual Machine Manager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# 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# For additional help on cmdlet usage, type get-help &lt;cmdlet name&gt;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# ------------------------------------------------------------------------------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Set-VirtualFloppyDrive -RunAsynchronously -VMMServer localhost -NoMedia -JobGroup dc5e4f82-c63f-4f51-922e-86a6d69ef1d9 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Set-VirtualCOMPort -NoAttach -VMMServer localhost -GuestPort 1 -JobGroup dc5e4f82-c63f-4f51-922e-86a6d69ef1d9 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Set-VirtualCOMPort -NoAttach -VMMServer localhost -GuestPort 2 -JobGroup dc5e4f82-c63f-4f51-922e-86a6d69ef1d9 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New-VirtualNetworkAdapter -VMMServer localhost -JobGroup dc5e4f82-c63f-4f51-922e-86a6d69ef1d9 -PhysicalAddressType Dynamic -VLanEnabled $false 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New-VirtualDVDDrive -VMMServer localhost -JobGroup dc5e4f82-c63f-4f51-922e-86a6d69ef1d9 -Bus 1 -LUN 0 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$CPUType = Get-CPUType -VMMServer localhost | where {$_.Name -eq "1.20 GHz Athlon MP"}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50800" marR="508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$Template = Get-Template -VMMServer localhost | where {$_.Name -eq "Template1"}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$VMHost = Get-VMHost -VMMServer localhost | where {$_.Name -eq "VMHost1.Contoso.com"}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latin typeface="Nixie One"/>
                <a:ea typeface="Nixie One"/>
                <a:cs typeface="Nixie One"/>
                <a:sym typeface="Nixie One"/>
              </a:rPr>
              <a:t>Are we done with the slides yet?</a:t>
            </a:r>
            <a:endParaRPr sz="3700" b="1"/>
          </a:p>
        </p:txBody>
      </p:sp>
      <p:pic>
        <p:nvPicPr>
          <p:cNvPr id="724" name="Google Shape;7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75" y="1137949"/>
            <a:ext cx="6481425" cy="36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Microsoft Office PowerPoint</Application>
  <PresentationFormat>On-screen Show (16:9)</PresentationFormat>
  <Paragraphs>240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Muli</vt:lpstr>
      <vt:lpstr>Consolas</vt:lpstr>
      <vt:lpstr>Nixie One</vt:lpstr>
      <vt:lpstr>Arial</vt:lpstr>
      <vt:lpstr>Calibri</vt:lpstr>
      <vt:lpstr>Office Theme</vt:lpstr>
      <vt:lpstr>Code Writing Code, say what now!</vt:lpstr>
      <vt:lpstr>PowerPoint Presentation</vt:lpstr>
      <vt:lpstr>Pros &amp; Cons</vt:lpstr>
      <vt:lpstr>An extension</vt:lpstr>
      <vt:lpstr>PowerPoint Presentation</vt:lpstr>
      <vt:lpstr>You’re already doing this</vt:lpstr>
      <vt:lpstr>PowerPoint Presentation</vt:lpstr>
      <vt:lpstr>PowerPoint Presentation</vt:lpstr>
      <vt:lpstr>Are we done with the slides yet?</vt:lpstr>
      <vt:lpstr>Candidacy</vt:lpstr>
      <vt:lpstr>Things to Consider</vt:lpstr>
      <vt:lpstr>PowerPoint Presentation</vt:lpstr>
      <vt:lpstr>Get-Contact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Writing Code, say what now!</dc:title>
  <cp:lastModifiedBy>Wesley Kirkland</cp:lastModifiedBy>
  <cp:revision>1</cp:revision>
  <dcterms:modified xsi:type="dcterms:W3CDTF">2018-08-11T14:39:09Z</dcterms:modified>
</cp:coreProperties>
</file>