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0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1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25-Nov-2024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25-Nov-2024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25-Nov-2024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8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A40B-74C8-488C-B32C-78849B71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5" y="1656715"/>
            <a:ext cx="10972800" cy="1139583"/>
          </a:xfrm>
        </p:spPr>
        <p:txBody>
          <a:bodyPr/>
          <a:lstStyle/>
          <a:p>
            <a: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Business diversification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3F6B-0A85-44AF-945A-6D612558A43F}"/>
              </a:ext>
            </a:extLst>
          </p:cNvPr>
          <p:cNvSpPr txBox="1"/>
          <p:nvPr/>
        </p:nvSpPr>
        <p:spPr>
          <a:xfrm>
            <a:off x="2339388" y="4678065"/>
            <a:ext cx="760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PHASE 1 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7F711-9C4B-4ED8-9E85-FEAD6725ED9E}"/>
              </a:ext>
            </a:extLst>
          </p:cNvPr>
          <p:cNvSpPr txBox="1"/>
          <p:nvPr/>
        </p:nvSpPr>
        <p:spPr>
          <a:xfrm>
            <a:off x="4814299" y="4693454"/>
            <a:ext cx="296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4CC77-10A1-4BD9-82F5-E4B9ACE0B616}"/>
              </a:ext>
            </a:extLst>
          </p:cNvPr>
          <p:cNvSpPr txBox="1"/>
          <p:nvPr/>
        </p:nvSpPr>
        <p:spPr>
          <a:xfrm>
            <a:off x="2491788" y="3948721"/>
            <a:ext cx="760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A CASE OF THE AVIATION INDUSTRY</a:t>
            </a:r>
          </a:p>
        </p:txBody>
      </p:sp>
    </p:spTree>
    <p:extLst>
      <p:ext uri="{BB962C8B-B14F-4D97-AF65-F5344CB8AC3E}">
        <p14:creationId xmlns:p14="http://schemas.microsoft.com/office/powerpoint/2010/main" val="384161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1629A6-141A-429B-B0C6-65AF5D17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Thank you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E23A08-223E-4206-8B29-25512692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8743" y="4110995"/>
            <a:ext cx="5508172" cy="1604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JAEL CHERUTO KIRWA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DSF-PT09 CLASS, 2024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49AC-317C-47A7-A7A8-5AFD598A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23" y="1051098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overview</a:t>
            </a:r>
            <a:b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120EA5B-6A98-4A93-825A-8F4C48737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49550" y="2440275"/>
            <a:ext cx="9603275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The company in concern, intends to diversify its business portfolio to purchasing and operating airplanes for commercial and private enterprises.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Due to the high capital investment required this project intends to determine the lowest risk aircraft, the company can purchase to start this new business endeavor.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The project, intends to translate the findings into actionable insights that the head of the new aviation division can use to help decide which aircraft to purchase.</a:t>
            </a:r>
          </a:p>
        </p:txBody>
      </p:sp>
    </p:spTree>
    <p:extLst>
      <p:ext uri="{BB962C8B-B14F-4D97-AF65-F5344CB8AC3E}">
        <p14:creationId xmlns:p14="http://schemas.microsoft.com/office/powerpoint/2010/main" val="5502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A977-A247-450E-B92A-3AF67D4B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BUSINESS UNDERSTANDING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AEC182-7D08-4D10-ABC6-7929429CD6BA}"/>
              </a:ext>
            </a:extLst>
          </p:cNvPr>
          <p:cNvGrpSpPr/>
          <p:nvPr/>
        </p:nvGrpSpPr>
        <p:grpSpPr>
          <a:xfrm>
            <a:off x="380134" y="2171904"/>
            <a:ext cx="11648582" cy="3216524"/>
            <a:chOff x="793790" y="3271361"/>
            <a:chExt cx="13056393" cy="2758559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20C1DC48-3B71-44CB-9677-322EC6F9CD3D}"/>
                </a:ext>
              </a:extLst>
            </p:cNvPr>
            <p:cNvSpPr/>
            <p:nvPr/>
          </p:nvSpPr>
          <p:spPr>
            <a:xfrm>
              <a:off x="793790" y="327136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152D47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Risk Assessment</a:t>
              </a:r>
              <a:endParaRPr lang="en-US" sz="22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id="{248BB962-E05D-4DD5-AFF5-3911F5D59DE3}"/>
                </a:ext>
              </a:extLst>
            </p:cNvPr>
            <p:cNvSpPr/>
            <p:nvPr/>
          </p:nvSpPr>
          <p:spPr>
            <a:xfrm>
              <a:off x="793790" y="3852505"/>
              <a:ext cx="3978116" cy="21774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Analyze historical accident data to determine the frequency of incidents for various aircraft makes and models. This will help us understand the inherent risks associated with different aircraft types.</a:t>
              </a:r>
              <a:endParaRPr lang="en-US" sz="175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E83A80D0-FF0B-472B-B3C4-03118A435D5D}"/>
                </a:ext>
              </a:extLst>
            </p:cNvPr>
            <p:cNvSpPr/>
            <p:nvPr/>
          </p:nvSpPr>
          <p:spPr>
            <a:xfrm>
              <a:off x="5332928" y="327136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152D47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Acquisition Strategy</a:t>
              </a:r>
              <a:endParaRPr lang="en-US" sz="22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5ABFE8A-2B68-40EB-A35F-78AA1740289E}"/>
                </a:ext>
              </a:extLst>
            </p:cNvPr>
            <p:cNvSpPr/>
            <p:nvPr/>
          </p:nvSpPr>
          <p:spPr>
            <a:xfrm>
              <a:off x="5332928" y="3852505"/>
              <a:ext cx="3978116" cy="21774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Develop a risk-based framework for aircraft selection tailored to private and commercial operations. This framework will consider factors such as safety, cost, operational efficiency, and regulatory compliance.</a:t>
              </a:r>
              <a:endParaRPr lang="en-US" sz="175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CB4EB3BE-72CD-4505-B850-34DB23890025}"/>
                </a:ext>
              </a:extLst>
            </p:cNvPr>
            <p:cNvSpPr/>
            <p:nvPr/>
          </p:nvSpPr>
          <p:spPr>
            <a:xfrm>
              <a:off x="9872067" y="3271361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152D47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Decision Support</a:t>
              </a:r>
              <a:endParaRPr lang="en-US" sz="22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026E6134-8849-46DB-A7E6-8643D93F92E6}"/>
                </a:ext>
              </a:extLst>
            </p:cNvPr>
            <p:cNvSpPr/>
            <p:nvPr/>
          </p:nvSpPr>
          <p:spPr>
            <a:xfrm>
              <a:off x="9872067" y="3852505"/>
              <a:ext cx="3978116" cy="21774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Identify the lowest-risk aircraft to recommend for purchase, balancing safety, cost, and operational needs. This recommendation will serve as the foundation for the new aviation division's acquisition strategy.</a:t>
              </a:r>
              <a:endParaRPr lang="en-US" sz="175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4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0DFF8C5B-BB09-426B-9115-033FCA10EC74}"/>
              </a:ext>
            </a:extLst>
          </p:cNvPr>
          <p:cNvSpPr/>
          <p:nvPr/>
        </p:nvSpPr>
        <p:spPr>
          <a:xfrm>
            <a:off x="3564716" y="1020737"/>
            <a:ext cx="5062568" cy="791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DATA EXPLORATION</a:t>
            </a:r>
            <a:endParaRPr lang="en-US" sz="44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F25B1E78-410F-4B5C-A126-78814C750385}"/>
              </a:ext>
            </a:extLst>
          </p:cNvPr>
          <p:cNvSpPr/>
          <p:nvPr/>
        </p:nvSpPr>
        <p:spPr>
          <a:xfrm flipH="1">
            <a:off x="282096" y="2304004"/>
            <a:ext cx="341858" cy="469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D2893D8-6E40-4E7E-83BE-4729FC9D8BA2}"/>
              </a:ext>
            </a:extLst>
          </p:cNvPr>
          <p:cNvSpPr/>
          <p:nvPr/>
        </p:nvSpPr>
        <p:spPr>
          <a:xfrm>
            <a:off x="281214" y="4084456"/>
            <a:ext cx="146194" cy="379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576B81C3-6DD3-4CA4-B01C-9977FE6B47F5}"/>
              </a:ext>
            </a:extLst>
          </p:cNvPr>
          <p:cNvSpPr/>
          <p:nvPr/>
        </p:nvSpPr>
        <p:spPr>
          <a:xfrm>
            <a:off x="6151474" y="2116584"/>
            <a:ext cx="454470" cy="58413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E07421DD-0727-4682-8FCC-567C6C636A5E}"/>
              </a:ext>
            </a:extLst>
          </p:cNvPr>
          <p:cNvSpPr/>
          <p:nvPr/>
        </p:nvSpPr>
        <p:spPr>
          <a:xfrm>
            <a:off x="281214" y="2189410"/>
            <a:ext cx="454470" cy="58413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1332C1-F174-48C1-8568-182ED66A5076}"/>
              </a:ext>
            </a:extLst>
          </p:cNvPr>
          <p:cNvGrpSpPr/>
          <p:nvPr/>
        </p:nvGrpSpPr>
        <p:grpSpPr>
          <a:xfrm>
            <a:off x="297009" y="2227363"/>
            <a:ext cx="11699514" cy="3335237"/>
            <a:chOff x="698156" y="4763080"/>
            <a:chExt cx="13029546" cy="2889885"/>
          </a:xfrm>
        </p:grpSpPr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3A36C225-D6C9-421A-9183-1777ED7EF5F5}"/>
                </a:ext>
              </a:extLst>
            </p:cNvPr>
            <p:cNvSpPr/>
            <p:nvPr/>
          </p:nvSpPr>
          <p:spPr>
            <a:xfrm>
              <a:off x="7427714" y="6407587"/>
              <a:ext cx="506135" cy="506135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C23C10-95A3-4939-8F92-907F678C01B3}"/>
                </a:ext>
              </a:extLst>
            </p:cNvPr>
            <p:cNvGrpSpPr/>
            <p:nvPr/>
          </p:nvGrpSpPr>
          <p:grpSpPr>
            <a:xfrm>
              <a:off x="698156" y="4763080"/>
              <a:ext cx="13029546" cy="2889885"/>
              <a:chOff x="698156" y="4763080"/>
              <a:chExt cx="13029546" cy="2889885"/>
            </a:xfrm>
          </p:grpSpPr>
          <p:sp>
            <p:nvSpPr>
              <p:cNvPr id="26" name="Shape 9">
                <a:extLst>
                  <a:ext uri="{FF2B5EF4-FFF2-40B4-BE49-F238E27FC236}">
                    <a16:creationId xmlns:a16="http://schemas.microsoft.com/office/drawing/2014/main" id="{5E095AD8-320C-4019-B99B-44E480353D72}"/>
                  </a:ext>
                </a:extLst>
              </p:cNvPr>
              <p:cNvSpPr/>
              <p:nvPr/>
            </p:nvSpPr>
            <p:spPr>
              <a:xfrm>
                <a:off x="698156" y="6362565"/>
                <a:ext cx="506135" cy="506135"/>
              </a:xfrm>
              <a:prstGeom prst="roundRect">
                <a:avLst>
                  <a:gd name="adj" fmla="val 6667"/>
                </a:avLst>
              </a:prstGeom>
              <a:solidFill>
                <a:srgbClr val="F2EEEE"/>
              </a:solidFill>
              <a:ln/>
            </p:spPr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3D647C6-05E2-42B2-98CD-B146A5522BEA}"/>
                  </a:ext>
                </a:extLst>
              </p:cNvPr>
              <p:cNvGrpSpPr/>
              <p:nvPr/>
            </p:nvGrpSpPr>
            <p:grpSpPr>
              <a:xfrm>
                <a:off x="698156" y="4763080"/>
                <a:ext cx="13029546" cy="2889885"/>
                <a:chOff x="813732" y="4723686"/>
                <a:chExt cx="13029546" cy="2889885"/>
              </a:xfrm>
            </p:grpSpPr>
            <p:sp>
              <p:nvSpPr>
                <p:cNvPr id="29" name="Text 2">
                  <a:extLst>
                    <a:ext uri="{FF2B5EF4-FFF2-40B4-BE49-F238E27FC236}">
                      <a16:creationId xmlns:a16="http://schemas.microsoft.com/office/drawing/2014/main" id="{A5D5E7D3-8569-4B06-A0D9-6ABFEBFE2B9C}"/>
                    </a:ext>
                  </a:extLst>
                </p:cNvPr>
                <p:cNvSpPr/>
                <p:nvPr/>
              </p:nvSpPr>
              <p:spPr>
                <a:xfrm>
                  <a:off x="813732" y="4846686"/>
                  <a:ext cx="286880" cy="298719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2650"/>
                    </a:lnSpc>
                    <a:buNone/>
                  </a:pPr>
                  <a:r>
                    <a:rPr lang="en-US" sz="2650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1</a:t>
                  </a:r>
                  <a:endParaRPr lang="en-US" sz="2650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0" name="Text 3">
                  <a:extLst>
                    <a:ext uri="{FF2B5EF4-FFF2-40B4-BE49-F238E27FC236}">
                      <a16:creationId xmlns:a16="http://schemas.microsoft.com/office/drawing/2014/main" id="{52F500A7-8215-4ABA-87E5-2D10983CC5FC}"/>
                    </a:ext>
                  </a:extLst>
                </p:cNvPr>
                <p:cNvSpPr/>
                <p:nvPr/>
              </p:nvSpPr>
              <p:spPr>
                <a:xfrm>
                  <a:off x="1518285" y="4723686"/>
                  <a:ext cx="2811899" cy="351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Data Review</a:t>
                  </a:r>
                  <a:endParaRPr lang="en-US" sz="2200" b="1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1" name="Text 4">
                  <a:extLst>
                    <a:ext uri="{FF2B5EF4-FFF2-40B4-BE49-F238E27FC236}">
                      <a16:creationId xmlns:a16="http://schemas.microsoft.com/office/drawing/2014/main" id="{29BE767C-FA26-4D1F-94CE-DDF108B6781A}"/>
                    </a:ext>
                  </a:extLst>
                </p:cNvPr>
                <p:cNvSpPr/>
                <p:nvPr/>
              </p:nvSpPr>
              <p:spPr>
                <a:xfrm>
                  <a:off x="1518285" y="5210056"/>
                  <a:ext cx="5684520" cy="719614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800"/>
                    </a:lnSpc>
                    <a:buNone/>
                  </a:pPr>
                  <a:r>
                    <a:rPr lang="en-US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Heebo" pitchFamily="34" charset="-122"/>
                      <a:cs typeface="Dubai" panose="020B0503030403030204" pitchFamily="34" charset="-78"/>
                    </a:rPr>
                    <a:t>Examined initial and final rows of the dataset to understand the context and scope of the data</a:t>
                  </a:r>
                  <a:r>
                    <a:rPr lang="en-US" sz="175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.</a:t>
                  </a:r>
                  <a:endParaRPr lang="en-US" sz="1750" dirty="0"/>
                </a:p>
              </p:txBody>
            </p:sp>
            <p:sp>
              <p:nvSpPr>
                <p:cNvPr id="32" name="Text 6">
                  <a:extLst>
                    <a:ext uri="{FF2B5EF4-FFF2-40B4-BE49-F238E27FC236}">
                      <a16:creationId xmlns:a16="http://schemas.microsoft.com/office/drawing/2014/main" id="{86C775EB-D205-4DB4-A8AF-A2F87BF23695}"/>
                    </a:ext>
                  </a:extLst>
                </p:cNvPr>
                <p:cNvSpPr/>
                <p:nvPr/>
              </p:nvSpPr>
              <p:spPr>
                <a:xfrm>
                  <a:off x="7597021" y="4807982"/>
                  <a:ext cx="167402" cy="33742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2650"/>
                    </a:lnSpc>
                    <a:buNone/>
                  </a:pPr>
                  <a:r>
                    <a:rPr lang="en-US" sz="2650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2</a:t>
                  </a:r>
                  <a:endParaRPr lang="en-US" sz="2650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3" name="Text 7">
                  <a:extLst>
                    <a:ext uri="{FF2B5EF4-FFF2-40B4-BE49-F238E27FC236}">
                      <a16:creationId xmlns:a16="http://schemas.microsoft.com/office/drawing/2014/main" id="{9704C4AD-5ECB-4AB2-BA42-C9F4945EF1B6}"/>
                    </a:ext>
                  </a:extLst>
                </p:cNvPr>
                <p:cNvSpPr/>
                <p:nvPr/>
              </p:nvSpPr>
              <p:spPr>
                <a:xfrm>
                  <a:off x="8158758" y="4723686"/>
                  <a:ext cx="2811899" cy="351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Missing Data Analysis</a:t>
                  </a:r>
                  <a:endParaRPr lang="en-US" sz="2200" b="1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4" name="Text 8">
                  <a:extLst>
                    <a:ext uri="{FF2B5EF4-FFF2-40B4-BE49-F238E27FC236}">
                      <a16:creationId xmlns:a16="http://schemas.microsoft.com/office/drawing/2014/main" id="{D771142B-3025-43AF-93A2-19A3A7260168}"/>
                    </a:ext>
                  </a:extLst>
                </p:cNvPr>
                <p:cNvSpPr/>
                <p:nvPr/>
              </p:nvSpPr>
              <p:spPr>
                <a:xfrm>
                  <a:off x="8158758" y="5210056"/>
                  <a:ext cx="5684520" cy="719614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800"/>
                    </a:lnSpc>
                    <a:buNone/>
                  </a:pPr>
                  <a:r>
                    <a:rPr lang="en-US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Heebo" pitchFamily="34" charset="-122"/>
                      <a:cs typeface="Dubai" panose="020B0503030403030204" pitchFamily="34" charset="-78"/>
                    </a:rPr>
                    <a:t>Assessed missing data percentages for each column and analyzed the distribution of missing values.</a:t>
                  </a:r>
                  <a:endParaRPr lang="en-US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5" name="Text 10">
                  <a:extLst>
                    <a:ext uri="{FF2B5EF4-FFF2-40B4-BE49-F238E27FC236}">
                      <a16:creationId xmlns:a16="http://schemas.microsoft.com/office/drawing/2014/main" id="{B058A3BC-07F1-4508-B81D-E57FD4E6CA42}"/>
                    </a:ext>
                  </a:extLst>
                </p:cNvPr>
                <p:cNvSpPr/>
                <p:nvPr/>
              </p:nvSpPr>
              <p:spPr>
                <a:xfrm>
                  <a:off x="959048" y="6491883"/>
                  <a:ext cx="162401" cy="33742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2650"/>
                    </a:lnSpc>
                    <a:buNone/>
                  </a:pPr>
                  <a:r>
                    <a:rPr lang="en-US" sz="2650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3</a:t>
                  </a:r>
                  <a:endParaRPr lang="en-US" sz="2650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6" name="Text 11">
                  <a:extLst>
                    <a:ext uri="{FF2B5EF4-FFF2-40B4-BE49-F238E27FC236}">
                      <a16:creationId xmlns:a16="http://schemas.microsoft.com/office/drawing/2014/main" id="{902E217A-8710-40F2-8801-66C7248FCE2A}"/>
                    </a:ext>
                  </a:extLst>
                </p:cNvPr>
                <p:cNvSpPr/>
                <p:nvPr/>
              </p:nvSpPr>
              <p:spPr>
                <a:xfrm>
                  <a:off x="1518285" y="6407587"/>
                  <a:ext cx="2811899" cy="351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Data Type Assessment</a:t>
                  </a:r>
                  <a:endParaRPr lang="en-US" sz="2200" b="1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7" name="Text 12">
                  <a:extLst>
                    <a:ext uri="{FF2B5EF4-FFF2-40B4-BE49-F238E27FC236}">
                      <a16:creationId xmlns:a16="http://schemas.microsoft.com/office/drawing/2014/main" id="{3808A106-9DA3-4D12-950D-8E0F968E6159}"/>
                    </a:ext>
                  </a:extLst>
                </p:cNvPr>
                <p:cNvSpPr/>
                <p:nvPr/>
              </p:nvSpPr>
              <p:spPr>
                <a:xfrm>
                  <a:off x="1518285" y="6893957"/>
                  <a:ext cx="5684520" cy="719614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800"/>
                    </a:lnSpc>
                    <a:buNone/>
                  </a:pPr>
                  <a:r>
                    <a:rPr lang="en-US" sz="175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Verified the data types of each column, ensuring consistency and accuracy.</a:t>
                  </a:r>
                  <a:endParaRPr lang="en-US" sz="1750" dirty="0"/>
                </a:p>
              </p:txBody>
            </p:sp>
            <p:sp>
              <p:nvSpPr>
                <p:cNvPr id="38" name="Text 14">
                  <a:extLst>
                    <a:ext uri="{FF2B5EF4-FFF2-40B4-BE49-F238E27FC236}">
                      <a16:creationId xmlns:a16="http://schemas.microsoft.com/office/drawing/2014/main" id="{C575541C-97BC-4DFF-899E-F8E26406413F}"/>
                    </a:ext>
                  </a:extLst>
                </p:cNvPr>
                <p:cNvSpPr/>
                <p:nvPr/>
              </p:nvSpPr>
              <p:spPr>
                <a:xfrm>
                  <a:off x="7591782" y="6491883"/>
                  <a:ext cx="177879" cy="33742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2650"/>
                    </a:lnSpc>
                    <a:buNone/>
                  </a:pPr>
                  <a:r>
                    <a:rPr lang="en-US" sz="2650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4</a:t>
                  </a:r>
                  <a:endParaRPr lang="en-US" sz="2650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39" name="Text 15">
                  <a:extLst>
                    <a:ext uri="{FF2B5EF4-FFF2-40B4-BE49-F238E27FC236}">
                      <a16:creationId xmlns:a16="http://schemas.microsoft.com/office/drawing/2014/main" id="{72F17E2E-0C33-4760-901D-F03F043631BE}"/>
                    </a:ext>
                  </a:extLst>
                </p:cNvPr>
                <p:cNvSpPr/>
                <p:nvPr/>
              </p:nvSpPr>
              <p:spPr>
                <a:xfrm>
                  <a:off x="8158758" y="6407587"/>
                  <a:ext cx="2811899" cy="351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>
                    <a:lnSpc>
                      <a:spcPts val="2750"/>
                    </a:lnSpc>
                    <a:buNone/>
                  </a:pPr>
                  <a:r>
                    <a:rPr lang="en-US" sz="2200" b="1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Crimson Pro Semi Bold" pitchFamily="34" charset="-122"/>
                      <a:cs typeface="Dubai" panose="020B0503030403030204" pitchFamily="34" charset="-78"/>
                    </a:rPr>
                    <a:t>Statistical Analysis</a:t>
                  </a:r>
                  <a:endParaRPr lang="en-US" sz="2200" b="1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  <p:sp>
              <p:nvSpPr>
                <p:cNvPr id="40" name="Text 16">
                  <a:extLst>
                    <a:ext uri="{FF2B5EF4-FFF2-40B4-BE49-F238E27FC236}">
                      <a16:creationId xmlns:a16="http://schemas.microsoft.com/office/drawing/2014/main" id="{61A1D867-D5D7-4FAA-BDAB-8855665D0646}"/>
                    </a:ext>
                  </a:extLst>
                </p:cNvPr>
                <p:cNvSpPr/>
                <p:nvPr/>
              </p:nvSpPr>
              <p:spPr>
                <a:xfrm>
                  <a:off x="8158758" y="6893957"/>
                  <a:ext cx="5684520" cy="719614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800"/>
                    </a:lnSpc>
                    <a:buNone/>
                  </a:pPr>
                  <a:r>
                    <a:rPr lang="en-US" dirty="0">
                      <a:solidFill>
                        <a:srgbClr val="4C4C4D"/>
                      </a:solidFill>
                      <a:latin typeface="Dubai" panose="020B0503030403030204" pitchFamily="34" charset="-78"/>
                      <a:ea typeface="Heebo" pitchFamily="34" charset="-122"/>
                      <a:cs typeface="Dubai" panose="020B0503030403030204" pitchFamily="34" charset="-78"/>
                    </a:rPr>
                    <a:t>Conducted statistical analysis of numerical data to identify trends, outliers, and potential anomalies.</a:t>
                  </a:r>
                  <a:endParaRPr lang="en-US" dirty="0">
                    <a:latin typeface="Dubai" panose="020B0503030403030204" pitchFamily="34" charset="-78"/>
                    <a:cs typeface="Dubai" panose="020B0503030403030204" pitchFamily="34" charset="-7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468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77A8C5A-F916-41D0-BE82-5826C0384D38}"/>
              </a:ext>
            </a:extLst>
          </p:cNvPr>
          <p:cNvGrpSpPr/>
          <p:nvPr/>
        </p:nvGrpSpPr>
        <p:grpSpPr>
          <a:xfrm>
            <a:off x="59871" y="2013858"/>
            <a:ext cx="12072257" cy="4006180"/>
            <a:chOff x="716280" y="1996916"/>
            <a:chExt cx="7711440" cy="5182076"/>
          </a:xfrm>
        </p:grpSpPr>
        <p:sp>
          <p:nvSpPr>
            <p:cNvPr id="7" name="Shape 1">
              <a:extLst>
                <a:ext uri="{FF2B5EF4-FFF2-40B4-BE49-F238E27FC236}">
                  <a16:creationId xmlns:a16="http://schemas.microsoft.com/office/drawing/2014/main" id="{3D6E475B-E7F6-4A8C-9B12-80D32F4B1067}"/>
                </a:ext>
              </a:extLst>
            </p:cNvPr>
            <p:cNvSpPr/>
            <p:nvPr/>
          </p:nvSpPr>
          <p:spPr>
            <a:xfrm>
              <a:off x="716280" y="1996916"/>
              <a:ext cx="3753445" cy="2488763"/>
            </a:xfrm>
            <a:prstGeom prst="roundRect">
              <a:avLst>
                <a:gd name="adj" fmla="val 1233"/>
              </a:avLst>
            </a:prstGeom>
            <a:solidFill>
              <a:srgbClr val="F2EEEE"/>
            </a:solidFill>
            <a:ln/>
          </p:spPr>
        </p: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11E2D171-7EDF-4653-9991-9FFF08FAE637}"/>
                </a:ext>
              </a:extLst>
            </p:cNvPr>
            <p:cNvSpPr/>
            <p:nvPr/>
          </p:nvSpPr>
          <p:spPr>
            <a:xfrm>
              <a:off x="920829" y="2201466"/>
              <a:ext cx="2558177" cy="3198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b="1" dirty="0">
                  <a:solidFill>
                    <a:srgbClr val="4C4C4D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Column Removal</a:t>
              </a:r>
              <a:endParaRPr lang="en-US" sz="24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9" name="Text 3">
              <a:extLst>
                <a:ext uri="{FF2B5EF4-FFF2-40B4-BE49-F238E27FC236}">
                  <a16:creationId xmlns:a16="http://schemas.microsoft.com/office/drawing/2014/main" id="{9B93841B-2538-4752-B00B-FA34A4AF48E8}"/>
                </a:ext>
              </a:extLst>
            </p:cNvPr>
            <p:cNvSpPr/>
            <p:nvPr/>
          </p:nvSpPr>
          <p:spPr>
            <a:xfrm>
              <a:off x="920829" y="2882336"/>
              <a:ext cx="3344347" cy="13096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000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Removed columns with over 70% missing data to avoid introducing bias or inaccuracies into the analysis.</a:t>
              </a:r>
              <a:endParaRPr lang="en-US" sz="20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0" name="Shape 4">
              <a:extLst>
                <a:ext uri="{FF2B5EF4-FFF2-40B4-BE49-F238E27FC236}">
                  <a16:creationId xmlns:a16="http://schemas.microsoft.com/office/drawing/2014/main" id="{5251ECE2-A66B-4603-B57F-9024422C3536}"/>
                </a:ext>
              </a:extLst>
            </p:cNvPr>
            <p:cNvSpPr/>
            <p:nvPr/>
          </p:nvSpPr>
          <p:spPr>
            <a:xfrm>
              <a:off x="4674275" y="1996916"/>
              <a:ext cx="3753445" cy="2488763"/>
            </a:xfrm>
            <a:prstGeom prst="roundRect">
              <a:avLst>
                <a:gd name="adj" fmla="val 1233"/>
              </a:avLst>
            </a:prstGeom>
            <a:solidFill>
              <a:srgbClr val="F2EEEE"/>
            </a:solidFill>
            <a:ln/>
          </p:spPr>
        </p:sp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3D09C65E-3248-413F-ACDD-4EA22842A1DE}"/>
                </a:ext>
              </a:extLst>
            </p:cNvPr>
            <p:cNvSpPr/>
            <p:nvPr/>
          </p:nvSpPr>
          <p:spPr>
            <a:xfrm>
              <a:off x="4878824" y="2201466"/>
              <a:ext cx="3014543" cy="3198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b="1" dirty="0">
                  <a:solidFill>
                    <a:srgbClr val="4C4C4D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Irrelevant Column Dropping</a:t>
              </a:r>
              <a:endParaRPr lang="en-US" sz="24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2" name="Text 6">
              <a:extLst>
                <a:ext uri="{FF2B5EF4-FFF2-40B4-BE49-F238E27FC236}">
                  <a16:creationId xmlns:a16="http://schemas.microsoft.com/office/drawing/2014/main" id="{96F62D36-57A3-4C56-A98B-6BC279AEB756}"/>
                </a:ext>
              </a:extLst>
            </p:cNvPr>
            <p:cNvSpPr/>
            <p:nvPr/>
          </p:nvSpPr>
          <p:spPr>
            <a:xfrm>
              <a:off x="4878823" y="2644022"/>
              <a:ext cx="3427210" cy="16621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Dropped irrelevant columns, such as Investigation Type, Registration Number, Publication Date, and Airport Code/Name, as they did not contribute to the risk assessment</a:t>
              </a:r>
              <a:r>
                <a:rPr lang="en-US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.</a:t>
              </a:r>
              <a:endParaRPr lang="en-US" dirty="0"/>
            </a:p>
          </p:txBody>
        </p:sp>
        <p:sp>
          <p:nvSpPr>
            <p:cNvPr id="13" name="Shape 7">
              <a:extLst>
                <a:ext uri="{FF2B5EF4-FFF2-40B4-BE49-F238E27FC236}">
                  <a16:creationId xmlns:a16="http://schemas.microsoft.com/office/drawing/2014/main" id="{326ED273-BFF4-4D2A-963B-5BA0ECC2CA2A}"/>
                </a:ext>
              </a:extLst>
            </p:cNvPr>
            <p:cNvSpPr/>
            <p:nvPr/>
          </p:nvSpPr>
          <p:spPr>
            <a:xfrm>
              <a:off x="716280" y="4690229"/>
              <a:ext cx="3753445" cy="2488763"/>
            </a:xfrm>
            <a:prstGeom prst="roundRect">
              <a:avLst>
                <a:gd name="adj" fmla="val 1233"/>
              </a:avLst>
            </a:prstGeom>
            <a:solidFill>
              <a:srgbClr val="F2EEEE"/>
            </a:solidFill>
            <a:ln/>
          </p:spPr>
        </p:sp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6A785AEF-CCE2-4705-B169-D536602997D4}"/>
                </a:ext>
              </a:extLst>
            </p:cNvPr>
            <p:cNvSpPr/>
            <p:nvPr/>
          </p:nvSpPr>
          <p:spPr>
            <a:xfrm>
              <a:off x="920829" y="4894778"/>
              <a:ext cx="2742605" cy="3198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400" b="1" dirty="0">
                  <a:solidFill>
                    <a:srgbClr val="4C4C4D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Missing Value Imputation</a:t>
              </a:r>
              <a:endParaRPr lang="en-US" sz="24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5" name="Text 9">
              <a:extLst>
                <a:ext uri="{FF2B5EF4-FFF2-40B4-BE49-F238E27FC236}">
                  <a16:creationId xmlns:a16="http://schemas.microsoft.com/office/drawing/2014/main" id="{9FF160D9-5797-471B-927B-13419AF91FBE}"/>
                </a:ext>
              </a:extLst>
            </p:cNvPr>
            <p:cNvSpPr/>
            <p:nvPr/>
          </p:nvSpPr>
          <p:spPr>
            <a:xfrm>
              <a:off x="920829" y="5562635"/>
              <a:ext cx="3344347" cy="137668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Imputed missing values using the mode for categorical columns and the mean for numerical columns, ensuring data completeness for analysis.</a:t>
              </a:r>
              <a:endParaRPr lang="en-US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714E5481-5A89-4F1D-B140-A9EC5CFFA68B}"/>
                </a:ext>
              </a:extLst>
            </p:cNvPr>
            <p:cNvSpPr/>
            <p:nvPr/>
          </p:nvSpPr>
          <p:spPr>
            <a:xfrm>
              <a:off x="4674275" y="4690229"/>
              <a:ext cx="3753445" cy="2488763"/>
            </a:xfrm>
            <a:prstGeom prst="roundRect">
              <a:avLst>
                <a:gd name="adj" fmla="val 1233"/>
              </a:avLst>
            </a:prstGeom>
            <a:solidFill>
              <a:srgbClr val="F2EEEE"/>
            </a:solidFill>
            <a:ln/>
          </p:spPr>
        </p:sp>
        <p:sp>
          <p:nvSpPr>
            <p:cNvPr id="17" name="Text 11">
              <a:extLst>
                <a:ext uri="{FF2B5EF4-FFF2-40B4-BE49-F238E27FC236}">
                  <a16:creationId xmlns:a16="http://schemas.microsoft.com/office/drawing/2014/main" id="{87A8B8CA-6AB6-42D9-A3D4-1C0575F484E7}"/>
                </a:ext>
              </a:extLst>
            </p:cNvPr>
            <p:cNvSpPr/>
            <p:nvPr/>
          </p:nvSpPr>
          <p:spPr>
            <a:xfrm>
              <a:off x="4878824" y="4894778"/>
              <a:ext cx="2558177" cy="3198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00"/>
                </a:lnSpc>
                <a:buNone/>
              </a:pPr>
              <a:r>
                <a:rPr lang="en-US" sz="2000" b="1" dirty="0">
                  <a:solidFill>
                    <a:srgbClr val="4C4C4D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Data Standardization</a:t>
              </a:r>
              <a:endParaRPr lang="en-US" sz="2000" b="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18" name="Text 12">
              <a:extLst>
                <a:ext uri="{FF2B5EF4-FFF2-40B4-BE49-F238E27FC236}">
                  <a16:creationId xmlns:a16="http://schemas.microsoft.com/office/drawing/2014/main" id="{B5F6469E-E975-4C55-8EC8-2E8A83AF2D6F}"/>
                </a:ext>
              </a:extLst>
            </p:cNvPr>
            <p:cNvSpPr/>
            <p:nvPr/>
          </p:nvSpPr>
          <p:spPr>
            <a:xfrm>
              <a:off x="4878824" y="5435903"/>
              <a:ext cx="3344347" cy="16371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dirty="0">
                  <a:solidFill>
                    <a:srgbClr val="4C4C4D"/>
                  </a:solidFill>
                  <a:latin typeface="Dubai" panose="020B0503030403030204" pitchFamily="34" charset="-78"/>
                  <a:ea typeface="Heebo" pitchFamily="34" charset="-122"/>
                  <a:cs typeface="Dubai" panose="020B0503030403030204" pitchFamily="34" charset="-78"/>
                </a:rPr>
                <a:t>Standardized data by resolving duplicates and aliases in key columns like Make, Model, and Weather Conditions, ensuring consistency and accuracy.</a:t>
              </a:r>
              <a:endParaRPr lang="en-US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64BEBD7-F6C8-45AB-8D38-E809C1155F2D}"/>
              </a:ext>
            </a:extLst>
          </p:cNvPr>
          <p:cNvSpPr txBox="1"/>
          <p:nvPr/>
        </p:nvSpPr>
        <p:spPr>
          <a:xfrm>
            <a:off x="1923475" y="596727"/>
            <a:ext cx="866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Dubai" panose="020B0503030403030204" pitchFamily="34" charset="-78"/>
                <a:cs typeface="Dubai" panose="020B0503030403030204" pitchFamily="34" charset="-78"/>
              </a:rPr>
              <a:t>DATA CLEANING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125517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3EDBD0D5-4101-4D55-9889-217736E4D0C3}"/>
              </a:ext>
            </a:extLst>
          </p:cNvPr>
          <p:cNvSpPr/>
          <p:nvPr/>
        </p:nvSpPr>
        <p:spPr>
          <a:xfrm>
            <a:off x="1135816" y="2264229"/>
            <a:ext cx="1471407" cy="337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endParaRPr lang="en-US" sz="320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FEC5323B-7B0B-4787-AE9F-28526C754D49}"/>
              </a:ext>
            </a:extLst>
          </p:cNvPr>
          <p:cNvSpPr/>
          <p:nvPr/>
        </p:nvSpPr>
        <p:spPr>
          <a:xfrm>
            <a:off x="5601617" y="500743"/>
            <a:ext cx="1931977" cy="287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Data Completeness</a:t>
            </a:r>
            <a:endParaRPr lang="en-US" sz="24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CDA26C3A-0AD4-4B6A-A897-AACE001F8BE7}"/>
              </a:ext>
            </a:extLst>
          </p:cNvPr>
          <p:cNvSpPr/>
          <p:nvPr/>
        </p:nvSpPr>
        <p:spPr>
          <a:xfrm>
            <a:off x="5601617" y="996921"/>
            <a:ext cx="5338526" cy="1049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Dubai" panose="020B0503030403030204" pitchFamily="34" charset="-78"/>
                <a:ea typeface="Heebo" pitchFamily="34" charset="-122"/>
                <a:cs typeface="Dubai" panose="020B0503030403030204" pitchFamily="34" charset="-78"/>
              </a:rPr>
              <a:t>Focused on countries with the most complete data to ensure reliable and representative risk assessment.</a:t>
            </a:r>
            <a:endParaRPr lang="en-US" sz="20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664CA405-5DB4-4A34-B044-133394F65C67}"/>
              </a:ext>
            </a:extLst>
          </p:cNvPr>
          <p:cNvSpPr/>
          <p:nvPr/>
        </p:nvSpPr>
        <p:spPr>
          <a:xfrm>
            <a:off x="5536301" y="2313986"/>
            <a:ext cx="1931977" cy="287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Data Export</a:t>
            </a:r>
            <a:endParaRPr lang="en-US" sz="24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94D7FFAD-4493-4029-AEFE-F155D2F3251D}"/>
              </a:ext>
            </a:extLst>
          </p:cNvPr>
          <p:cNvSpPr/>
          <p:nvPr/>
        </p:nvSpPr>
        <p:spPr>
          <a:xfrm>
            <a:off x="5591408" y="2842710"/>
            <a:ext cx="5817497" cy="92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C4C4D"/>
                </a:solidFill>
                <a:latin typeface="Dubai" panose="020B0503030403030204" pitchFamily="34" charset="-78"/>
                <a:ea typeface="Heebo" pitchFamily="34" charset="-122"/>
                <a:cs typeface="Dubai" panose="020B0503030403030204" pitchFamily="34" charset="-78"/>
              </a:rPr>
              <a:t>Exported the cleaned data to a CSV file for visualization in Tableau, enabling interactive data exploration and analysis.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0571FDBE-C1A4-4E5D-AFCF-AED5F6845565}"/>
              </a:ext>
            </a:extLst>
          </p:cNvPr>
          <p:cNvSpPr/>
          <p:nvPr/>
        </p:nvSpPr>
        <p:spPr>
          <a:xfrm>
            <a:off x="5601617" y="4218935"/>
            <a:ext cx="1931977" cy="287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Risk Matrix</a:t>
            </a:r>
            <a:endParaRPr lang="en-US" sz="24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CDD52D5A-F898-40E3-982B-95002FDC216F}"/>
              </a:ext>
            </a:extLst>
          </p:cNvPr>
          <p:cNvSpPr/>
          <p:nvPr/>
        </p:nvSpPr>
        <p:spPr>
          <a:xfrm>
            <a:off x="5601617" y="4771283"/>
            <a:ext cx="5708640" cy="1089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C4C4D"/>
                </a:solidFill>
                <a:latin typeface="Dubai" panose="020B0503030403030204" pitchFamily="34" charset="-78"/>
                <a:ea typeface="Heebo" pitchFamily="34" charset="-122"/>
                <a:cs typeface="Dubai" panose="020B0503030403030204" pitchFamily="34" charset="-78"/>
              </a:rPr>
              <a:t>Developed a risk matrix to evaluate and rank aircraft based on aggregated risk metrics and severity scores derived from the dataset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D14667-E194-43EA-ACD1-7522966844EA}"/>
              </a:ext>
            </a:extLst>
          </p:cNvPr>
          <p:cNvSpPr/>
          <p:nvPr/>
        </p:nvSpPr>
        <p:spPr>
          <a:xfrm>
            <a:off x="196083" y="2254154"/>
            <a:ext cx="4928016" cy="695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700"/>
              </a:lnSpc>
            </a:pPr>
            <a:r>
              <a:rPr lang="en-US" sz="3200" b="1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Defining the Target Market</a:t>
            </a:r>
            <a:endParaRPr lang="en-US" sz="32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64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62297A-B183-41F1-ACC2-8CCEE4EE595D}"/>
              </a:ext>
            </a:extLst>
          </p:cNvPr>
          <p:cNvSpPr/>
          <p:nvPr/>
        </p:nvSpPr>
        <p:spPr>
          <a:xfrm>
            <a:off x="3558721" y="-66585"/>
            <a:ext cx="5137881" cy="744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50"/>
              </a:lnSpc>
            </a:pPr>
            <a:r>
              <a:rPr lang="en-US" sz="3200" b="1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Lowest-Risk Aircraft Models</a:t>
            </a:r>
            <a:endParaRPr lang="en-US" sz="32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B7E23B-731A-4E1C-825A-E51EFEE8F0AE}"/>
              </a:ext>
            </a:extLst>
          </p:cNvPr>
          <p:cNvGrpSpPr/>
          <p:nvPr/>
        </p:nvGrpSpPr>
        <p:grpSpPr>
          <a:xfrm>
            <a:off x="-660985" y="491549"/>
            <a:ext cx="13109020" cy="5874901"/>
            <a:chOff x="775870" y="1526542"/>
            <a:chExt cx="13109020" cy="58749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6E05BE-F7F6-4E04-946B-28D941EEAB90}"/>
                </a:ext>
              </a:extLst>
            </p:cNvPr>
            <p:cNvGrpSpPr/>
            <p:nvPr/>
          </p:nvGrpSpPr>
          <p:grpSpPr>
            <a:xfrm>
              <a:off x="775870" y="1526542"/>
              <a:ext cx="13109020" cy="5874901"/>
              <a:chOff x="760690" y="1745694"/>
              <a:chExt cx="13109020" cy="5874901"/>
            </a:xfrm>
          </p:grpSpPr>
          <p:sp>
            <p:nvSpPr>
              <p:cNvPr id="14" name="Shape 1">
                <a:extLst>
                  <a:ext uri="{FF2B5EF4-FFF2-40B4-BE49-F238E27FC236}">
                    <a16:creationId xmlns:a16="http://schemas.microsoft.com/office/drawing/2014/main" id="{FBAC366C-2673-4664-BD25-C6E372A57209}"/>
                  </a:ext>
                </a:extLst>
              </p:cNvPr>
              <p:cNvSpPr/>
              <p:nvPr/>
            </p:nvSpPr>
            <p:spPr>
              <a:xfrm>
                <a:off x="7299960" y="1745694"/>
                <a:ext cx="30480" cy="5874901"/>
              </a:xfrm>
              <a:prstGeom prst="roundRect">
                <a:avLst>
                  <a:gd name="adj" fmla="val 109102"/>
                </a:avLst>
              </a:prstGeom>
              <a:solidFill>
                <a:srgbClr val="D8D4D4"/>
              </a:solidFill>
              <a:ln/>
            </p:spPr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B9697DD-9BAC-4152-AC16-9BCBB4441FFF}"/>
                  </a:ext>
                </a:extLst>
              </p:cNvPr>
              <p:cNvGrpSpPr/>
              <p:nvPr/>
            </p:nvGrpSpPr>
            <p:grpSpPr>
              <a:xfrm>
                <a:off x="760690" y="2380059"/>
                <a:ext cx="13109020" cy="4935497"/>
                <a:chOff x="775930" y="1967389"/>
                <a:chExt cx="13109020" cy="4935497"/>
              </a:xfrm>
            </p:grpSpPr>
            <p:sp>
              <p:nvSpPr>
                <p:cNvPr id="16" name="Shape 2">
                  <a:extLst>
                    <a:ext uri="{FF2B5EF4-FFF2-40B4-BE49-F238E27FC236}">
                      <a16:creationId xmlns:a16="http://schemas.microsoft.com/office/drawing/2014/main" id="{729E286B-5285-463B-AE52-9205CCFFAA94}"/>
                    </a:ext>
                  </a:extLst>
                </p:cNvPr>
                <p:cNvSpPr/>
                <p:nvPr/>
              </p:nvSpPr>
              <p:spPr>
                <a:xfrm>
                  <a:off x="6320373" y="2229088"/>
                  <a:ext cx="775930" cy="30480"/>
                </a:xfrm>
                <a:prstGeom prst="roundRect">
                  <a:avLst>
                    <a:gd name="adj" fmla="val 109102"/>
                  </a:avLst>
                </a:prstGeom>
                <a:solidFill>
                  <a:srgbClr val="D8D4D4"/>
                </a:solidFill>
                <a:ln/>
              </p:spPr>
            </p:sp>
            <p:sp>
              <p:nvSpPr>
                <p:cNvPr id="17" name="Shape 3">
                  <a:extLst>
                    <a:ext uri="{FF2B5EF4-FFF2-40B4-BE49-F238E27FC236}">
                      <a16:creationId xmlns:a16="http://schemas.microsoft.com/office/drawing/2014/main" id="{67D88A5D-0A2D-4C91-9D37-C4DE68A833B0}"/>
                    </a:ext>
                  </a:extLst>
                </p:cNvPr>
                <p:cNvSpPr/>
                <p:nvPr/>
              </p:nvSpPr>
              <p:spPr>
                <a:xfrm>
                  <a:off x="7065824" y="1995011"/>
                  <a:ext cx="498753" cy="498753"/>
                </a:xfrm>
                <a:prstGeom prst="roundRect">
                  <a:avLst>
                    <a:gd name="adj" fmla="val 6668"/>
                  </a:avLst>
                </a:prstGeom>
                <a:solidFill>
                  <a:srgbClr val="F2EEEE"/>
                </a:solidFill>
                <a:ln/>
              </p:spPr>
            </p:sp>
            <p:sp>
              <p:nvSpPr>
                <p:cNvPr id="18" name="Text 5">
                  <a:extLst>
                    <a:ext uri="{FF2B5EF4-FFF2-40B4-BE49-F238E27FC236}">
                      <a16:creationId xmlns:a16="http://schemas.microsoft.com/office/drawing/2014/main" id="{4092B295-5E34-4E55-9E0E-6425AEA2CA4E}"/>
                    </a:ext>
                  </a:extLst>
                </p:cNvPr>
                <p:cNvSpPr/>
                <p:nvPr/>
              </p:nvSpPr>
              <p:spPr>
                <a:xfrm>
                  <a:off x="2024744" y="1967389"/>
                  <a:ext cx="4561114" cy="637104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r>
                    <a:rPr lang="en-US" dirty="0"/>
                    <a:t>YUNEEC, Model: YUNEEC, </a:t>
                  </a:r>
                </a:p>
              </p:txBody>
            </p:sp>
            <p:sp>
              <p:nvSpPr>
                <p:cNvPr id="19" name="Text 6">
                  <a:extLst>
                    <a:ext uri="{FF2B5EF4-FFF2-40B4-BE49-F238E27FC236}">
                      <a16:creationId xmlns:a16="http://schemas.microsoft.com/office/drawing/2014/main" id="{7B81C045-4AA3-451B-9157-1479E853FCAE}"/>
                    </a:ext>
                  </a:extLst>
                </p:cNvPr>
                <p:cNvSpPr/>
                <p:nvPr/>
              </p:nvSpPr>
              <p:spPr>
                <a:xfrm>
                  <a:off x="775930" y="2446853"/>
                  <a:ext cx="5319951" cy="35468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r">
                    <a:lnSpc>
                      <a:spcPts val="2750"/>
                    </a:lnSpc>
                    <a:buNone/>
                  </a:pPr>
                  <a:r>
                    <a:rPr lang="en-US" sz="170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Risk Score: 0.40</a:t>
                  </a:r>
                  <a:endParaRPr lang="en-US" sz="1700" dirty="0"/>
                </a:p>
              </p:txBody>
            </p:sp>
            <p:sp>
              <p:nvSpPr>
                <p:cNvPr id="20" name="Shape 7">
                  <a:extLst>
                    <a:ext uri="{FF2B5EF4-FFF2-40B4-BE49-F238E27FC236}">
                      <a16:creationId xmlns:a16="http://schemas.microsoft.com/office/drawing/2014/main" id="{8E4C9BBC-A82A-450C-A9BE-076F5E91A9E0}"/>
                    </a:ext>
                  </a:extLst>
                </p:cNvPr>
                <p:cNvSpPr/>
                <p:nvPr/>
              </p:nvSpPr>
              <p:spPr>
                <a:xfrm>
                  <a:off x="7534096" y="3337560"/>
                  <a:ext cx="775930" cy="30480"/>
                </a:xfrm>
                <a:prstGeom prst="roundRect">
                  <a:avLst>
                    <a:gd name="adj" fmla="val 109102"/>
                  </a:avLst>
                </a:prstGeom>
                <a:solidFill>
                  <a:srgbClr val="D8D4D4"/>
                </a:solidFill>
                <a:ln/>
              </p:spPr>
            </p:sp>
            <p:sp>
              <p:nvSpPr>
                <p:cNvPr id="21" name="Shape 8">
                  <a:extLst>
                    <a:ext uri="{FF2B5EF4-FFF2-40B4-BE49-F238E27FC236}">
                      <a16:creationId xmlns:a16="http://schemas.microsoft.com/office/drawing/2014/main" id="{6F5EDEEF-1BB3-4AA1-947A-A5E4A7D43263}"/>
                    </a:ext>
                  </a:extLst>
                </p:cNvPr>
                <p:cNvSpPr/>
                <p:nvPr/>
              </p:nvSpPr>
              <p:spPr>
                <a:xfrm>
                  <a:off x="7065824" y="3103483"/>
                  <a:ext cx="498753" cy="498753"/>
                </a:xfrm>
                <a:prstGeom prst="roundRect">
                  <a:avLst>
                    <a:gd name="adj" fmla="val 6668"/>
                  </a:avLst>
                </a:prstGeom>
                <a:solidFill>
                  <a:srgbClr val="F2EEEE"/>
                </a:solidFill>
                <a:ln/>
              </p:spPr>
            </p:sp>
            <p:sp>
              <p:nvSpPr>
                <p:cNvPr id="22" name="Text 10">
                  <a:extLst>
                    <a:ext uri="{FF2B5EF4-FFF2-40B4-BE49-F238E27FC236}">
                      <a16:creationId xmlns:a16="http://schemas.microsoft.com/office/drawing/2014/main" id="{18EFE39F-1D21-458D-B4B0-90456F6DAE23}"/>
                    </a:ext>
                  </a:extLst>
                </p:cNvPr>
                <p:cNvSpPr/>
                <p:nvPr/>
              </p:nvSpPr>
              <p:spPr>
                <a:xfrm>
                  <a:off x="8534519" y="3075861"/>
                  <a:ext cx="2771180" cy="346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700"/>
                    </a:lnSpc>
                  </a:pPr>
                  <a:r>
                    <a:rPr lang="en-US" dirty="0"/>
                    <a:t>MAULE, Model: M-4-220C, </a:t>
                  </a:r>
                  <a:endParaRPr lang="en-US" sz="2150" dirty="0"/>
                </a:p>
              </p:txBody>
            </p:sp>
            <p:sp>
              <p:nvSpPr>
                <p:cNvPr id="23" name="Text 11">
                  <a:extLst>
                    <a:ext uri="{FF2B5EF4-FFF2-40B4-BE49-F238E27FC236}">
                      <a16:creationId xmlns:a16="http://schemas.microsoft.com/office/drawing/2014/main" id="{FABDC781-95E5-4310-B4E6-27DCCEDFC008}"/>
                    </a:ext>
                  </a:extLst>
                </p:cNvPr>
                <p:cNvSpPr/>
                <p:nvPr/>
              </p:nvSpPr>
              <p:spPr>
                <a:xfrm>
                  <a:off x="8564999" y="3563540"/>
                  <a:ext cx="5319951" cy="35468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750"/>
                    </a:lnSpc>
                    <a:buNone/>
                  </a:pPr>
                  <a:r>
                    <a:rPr lang="en-US" sz="170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Risk Score: 0.40</a:t>
                  </a:r>
                  <a:endParaRPr lang="en-US" sz="1700" dirty="0"/>
                </a:p>
              </p:txBody>
            </p:sp>
            <p:sp>
              <p:nvSpPr>
                <p:cNvPr id="24" name="Shape 12">
                  <a:extLst>
                    <a:ext uri="{FF2B5EF4-FFF2-40B4-BE49-F238E27FC236}">
                      <a16:creationId xmlns:a16="http://schemas.microsoft.com/office/drawing/2014/main" id="{AB8A8D36-0CFA-43CE-93CB-0281731E08AF}"/>
                    </a:ext>
                  </a:extLst>
                </p:cNvPr>
                <p:cNvSpPr/>
                <p:nvPr/>
              </p:nvSpPr>
              <p:spPr>
                <a:xfrm>
                  <a:off x="6320373" y="4335185"/>
                  <a:ext cx="775930" cy="30480"/>
                </a:xfrm>
                <a:prstGeom prst="roundRect">
                  <a:avLst>
                    <a:gd name="adj" fmla="val 109102"/>
                  </a:avLst>
                </a:prstGeom>
                <a:solidFill>
                  <a:srgbClr val="D8D4D4"/>
                </a:solidFill>
                <a:ln/>
              </p:spPr>
            </p:sp>
            <p:sp>
              <p:nvSpPr>
                <p:cNvPr id="25" name="Shape 13">
                  <a:extLst>
                    <a:ext uri="{FF2B5EF4-FFF2-40B4-BE49-F238E27FC236}">
                      <a16:creationId xmlns:a16="http://schemas.microsoft.com/office/drawing/2014/main" id="{542485EC-A433-4643-B15A-400994C24D2E}"/>
                    </a:ext>
                  </a:extLst>
                </p:cNvPr>
                <p:cNvSpPr/>
                <p:nvPr/>
              </p:nvSpPr>
              <p:spPr>
                <a:xfrm>
                  <a:off x="7065824" y="4101108"/>
                  <a:ext cx="498753" cy="498753"/>
                </a:xfrm>
                <a:prstGeom prst="roundRect">
                  <a:avLst>
                    <a:gd name="adj" fmla="val 6668"/>
                  </a:avLst>
                </a:prstGeom>
                <a:solidFill>
                  <a:srgbClr val="F2EEEE"/>
                </a:solidFill>
                <a:ln/>
              </p:spPr>
            </p:sp>
            <p:sp>
              <p:nvSpPr>
                <p:cNvPr id="26" name="Text 15">
                  <a:extLst>
                    <a:ext uri="{FF2B5EF4-FFF2-40B4-BE49-F238E27FC236}">
                      <a16:creationId xmlns:a16="http://schemas.microsoft.com/office/drawing/2014/main" id="{A94F8354-B3E2-4525-8FD3-F0F97FA08460}"/>
                    </a:ext>
                  </a:extLst>
                </p:cNvPr>
                <p:cNvSpPr/>
                <p:nvPr/>
              </p:nvSpPr>
              <p:spPr>
                <a:xfrm>
                  <a:off x="2970252" y="4073485"/>
                  <a:ext cx="3125629" cy="346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algn="r">
                    <a:lnSpc>
                      <a:spcPts val="2700"/>
                    </a:lnSpc>
                  </a:pPr>
                  <a:r>
                    <a:rPr lang="en-US" dirty="0"/>
                    <a:t>CESSNA, Model: 182-C</a:t>
                  </a:r>
                  <a:endParaRPr lang="en-US" sz="2150" dirty="0"/>
                </a:p>
              </p:txBody>
            </p:sp>
            <p:sp>
              <p:nvSpPr>
                <p:cNvPr id="27" name="Text 16">
                  <a:extLst>
                    <a:ext uri="{FF2B5EF4-FFF2-40B4-BE49-F238E27FC236}">
                      <a16:creationId xmlns:a16="http://schemas.microsoft.com/office/drawing/2014/main" id="{61D52186-BC63-41B9-9B33-A779A0360D8D}"/>
                    </a:ext>
                  </a:extLst>
                </p:cNvPr>
                <p:cNvSpPr/>
                <p:nvPr/>
              </p:nvSpPr>
              <p:spPr>
                <a:xfrm>
                  <a:off x="775930" y="4552950"/>
                  <a:ext cx="5319951" cy="35468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r">
                    <a:lnSpc>
                      <a:spcPts val="2750"/>
                    </a:lnSpc>
                    <a:buNone/>
                  </a:pPr>
                  <a:r>
                    <a:rPr lang="en-US" sz="170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Risk Score: 0.40</a:t>
                  </a:r>
                  <a:endParaRPr lang="en-US" sz="1700" dirty="0"/>
                </a:p>
              </p:txBody>
            </p:sp>
            <p:sp>
              <p:nvSpPr>
                <p:cNvPr id="28" name="Shape 17">
                  <a:extLst>
                    <a:ext uri="{FF2B5EF4-FFF2-40B4-BE49-F238E27FC236}">
                      <a16:creationId xmlns:a16="http://schemas.microsoft.com/office/drawing/2014/main" id="{B742E0B6-C1B4-4014-8A32-C231F1F24422}"/>
                    </a:ext>
                  </a:extLst>
                </p:cNvPr>
                <p:cNvSpPr/>
                <p:nvPr/>
              </p:nvSpPr>
              <p:spPr>
                <a:xfrm>
                  <a:off x="7534096" y="5332809"/>
                  <a:ext cx="775930" cy="30480"/>
                </a:xfrm>
                <a:prstGeom prst="roundRect">
                  <a:avLst>
                    <a:gd name="adj" fmla="val 109102"/>
                  </a:avLst>
                </a:prstGeom>
                <a:solidFill>
                  <a:srgbClr val="D8D4D4"/>
                </a:solidFill>
                <a:ln/>
              </p:spPr>
            </p:sp>
            <p:sp>
              <p:nvSpPr>
                <p:cNvPr id="29" name="Shape 18">
                  <a:extLst>
                    <a:ext uri="{FF2B5EF4-FFF2-40B4-BE49-F238E27FC236}">
                      <a16:creationId xmlns:a16="http://schemas.microsoft.com/office/drawing/2014/main" id="{0BC045DE-1CA4-4E9D-8DBB-D48DEDB7A4A6}"/>
                    </a:ext>
                  </a:extLst>
                </p:cNvPr>
                <p:cNvSpPr/>
                <p:nvPr/>
              </p:nvSpPr>
              <p:spPr>
                <a:xfrm>
                  <a:off x="7065824" y="5098733"/>
                  <a:ext cx="498753" cy="498753"/>
                </a:xfrm>
                <a:prstGeom prst="roundRect">
                  <a:avLst>
                    <a:gd name="adj" fmla="val 6668"/>
                  </a:avLst>
                </a:prstGeom>
                <a:solidFill>
                  <a:srgbClr val="F2EEEE"/>
                </a:solidFill>
                <a:ln/>
              </p:spPr>
            </p:sp>
            <p:sp>
              <p:nvSpPr>
                <p:cNvPr id="30" name="Text 20">
                  <a:extLst>
                    <a:ext uri="{FF2B5EF4-FFF2-40B4-BE49-F238E27FC236}">
                      <a16:creationId xmlns:a16="http://schemas.microsoft.com/office/drawing/2014/main" id="{317A2832-32CC-480A-9C46-932742131880}"/>
                    </a:ext>
                  </a:extLst>
                </p:cNvPr>
                <p:cNvSpPr/>
                <p:nvPr/>
              </p:nvSpPr>
              <p:spPr>
                <a:xfrm>
                  <a:off x="8534519" y="5071110"/>
                  <a:ext cx="3011686" cy="346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700"/>
                    </a:lnSpc>
                  </a:pPr>
                  <a:r>
                    <a:rPr lang="en-US" dirty="0"/>
                    <a:t>LUSCOMBE, Model: 8A, </a:t>
                  </a:r>
                  <a:endParaRPr lang="en-US" sz="2150" dirty="0"/>
                </a:p>
              </p:txBody>
            </p:sp>
            <p:sp>
              <p:nvSpPr>
                <p:cNvPr id="31" name="Text 21">
                  <a:extLst>
                    <a:ext uri="{FF2B5EF4-FFF2-40B4-BE49-F238E27FC236}">
                      <a16:creationId xmlns:a16="http://schemas.microsoft.com/office/drawing/2014/main" id="{8212F6B8-3CE4-4B64-BF02-591CA0A73523}"/>
                    </a:ext>
                  </a:extLst>
                </p:cNvPr>
                <p:cNvSpPr/>
                <p:nvPr/>
              </p:nvSpPr>
              <p:spPr>
                <a:xfrm>
                  <a:off x="8534519" y="5550575"/>
                  <a:ext cx="5319951" cy="35468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750"/>
                    </a:lnSpc>
                    <a:buNone/>
                  </a:pPr>
                  <a:r>
                    <a:rPr lang="en-US" sz="170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Risk Score: 0.40</a:t>
                  </a:r>
                  <a:endParaRPr lang="en-US" sz="1700" dirty="0"/>
                </a:p>
              </p:txBody>
            </p:sp>
            <p:sp>
              <p:nvSpPr>
                <p:cNvPr id="32" name="Shape 23">
                  <a:extLst>
                    <a:ext uri="{FF2B5EF4-FFF2-40B4-BE49-F238E27FC236}">
                      <a16:creationId xmlns:a16="http://schemas.microsoft.com/office/drawing/2014/main" id="{E755F526-10D0-44A2-A196-AF57317E25BA}"/>
                    </a:ext>
                  </a:extLst>
                </p:cNvPr>
                <p:cNvSpPr/>
                <p:nvPr/>
              </p:nvSpPr>
              <p:spPr>
                <a:xfrm>
                  <a:off x="7065824" y="6096357"/>
                  <a:ext cx="498753" cy="498753"/>
                </a:xfrm>
                <a:prstGeom prst="roundRect">
                  <a:avLst>
                    <a:gd name="adj" fmla="val 6668"/>
                  </a:avLst>
                </a:prstGeom>
                <a:solidFill>
                  <a:srgbClr val="F2EEEE"/>
                </a:solidFill>
                <a:ln/>
              </p:spPr>
            </p:sp>
            <p:sp>
              <p:nvSpPr>
                <p:cNvPr id="33" name="Text 25">
                  <a:extLst>
                    <a:ext uri="{FF2B5EF4-FFF2-40B4-BE49-F238E27FC236}">
                      <a16:creationId xmlns:a16="http://schemas.microsoft.com/office/drawing/2014/main" id="{ECD14C7C-F99E-4ED7-B86E-14AC6602F292}"/>
                    </a:ext>
                  </a:extLst>
                </p:cNvPr>
                <p:cNvSpPr/>
                <p:nvPr/>
              </p:nvSpPr>
              <p:spPr>
                <a:xfrm>
                  <a:off x="2903101" y="6068735"/>
                  <a:ext cx="3192780" cy="346472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algn="r">
                    <a:lnSpc>
                      <a:spcPts val="2700"/>
                    </a:lnSpc>
                  </a:pPr>
                  <a:r>
                    <a:rPr lang="en-US" dirty="0"/>
                    <a:t>CESSNA, Model: 182-K, </a:t>
                  </a:r>
                  <a:endParaRPr lang="en-US" sz="2150" dirty="0"/>
                </a:p>
              </p:txBody>
            </p:sp>
            <p:sp>
              <p:nvSpPr>
                <p:cNvPr id="34" name="Text 26">
                  <a:extLst>
                    <a:ext uri="{FF2B5EF4-FFF2-40B4-BE49-F238E27FC236}">
                      <a16:creationId xmlns:a16="http://schemas.microsoft.com/office/drawing/2014/main" id="{AD10DED9-266E-4A67-92F1-DB021DA20CCF}"/>
                    </a:ext>
                  </a:extLst>
                </p:cNvPr>
                <p:cNvSpPr/>
                <p:nvPr/>
              </p:nvSpPr>
              <p:spPr>
                <a:xfrm>
                  <a:off x="775930" y="6548199"/>
                  <a:ext cx="5319951" cy="35468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r">
                    <a:lnSpc>
                      <a:spcPts val="2750"/>
                    </a:lnSpc>
                    <a:buNone/>
                  </a:pPr>
                  <a:r>
                    <a:rPr lang="en-US" sz="1700" dirty="0">
                      <a:solidFill>
                        <a:srgbClr val="4C4C4D"/>
                      </a:solidFill>
                      <a:latin typeface="Heebo" pitchFamily="34" charset="0"/>
                      <a:ea typeface="Heebo" pitchFamily="34" charset="-122"/>
                      <a:cs typeface="Heebo" pitchFamily="34" charset="-120"/>
                    </a:rPr>
                    <a:t>Risk Score: 0.40</a:t>
                  </a:r>
                  <a:endParaRPr lang="en-US" sz="1700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4E268-81B8-46DC-80A3-835887449E46}"/>
                </a:ext>
              </a:extLst>
            </p:cNvPr>
            <p:cNvGrpSpPr/>
            <p:nvPr/>
          </p:nvGrpSpPr>
          <p:grpSpPr>
            <a:xfrm>
              <a:off x="7227510" y="2078117"/>
              <a:ext cx="175379" cy="4433888"/>
              <a:chOff x="7227510" y="2078117"/>
              <a:chExt cx="175379" cy="4433888"/>
            </a:xfrm>
          </p:grpSpPr>
          <p:sp>
            <p:nvSpPr>
              <p:cNvPr id="9" name="Text 4">
                <a:extLst>
                  <a:ext uri="{FF2B5EF4-FFF2-40B4-BE49-F238E27FC236}">
                    <a16:creationId xmlns:a16="http://schemas.microsoft.com/office/drawing/2014/main" id="{154CDE7B-DBD6-4AF6-B669-E4E2FDECE7DE}"/>
                  </a:ext>
                </a:extLst>
              </p:cNvPr>
              <p:cNvSpPr/>
              <p:nvPr/>
            </p:nvSpPr>
            <p:spPr>
              <a:xfrm>
                <a:off x="7255728" y="2078117"/>
                <a:ext cx="118824" cy="332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00"/>
                  </a:lnSpc>
                  <a:buNone/>
                </a:pPr>
                <a:r>
                  <a:rPr lang="en-US" sz="2600" dirty="0">
                    <a:solidFill>
                      <a:srgbClr val="4C4C4D"/>
                    </a:solidFill>
                    <a:latin typeface="Crimson Pro Semi Bold" pitchFamily="34" charset="0"/>
                    <a:ea typeface="Crimson Pro Semi Bold" pitchFamily="34" charset="-122"/>
                    <a:cs typeface="Crimson Pro Semi Bold" pitchFamily="34" charset="-120"/>
                  </a:rPr>
                  <a:t>1</a:t>
                </a:r>
                <a:endParaRPr lang="en-US" sz="2600" dirty="0"/>
              </a:p>
            </p:txBody>
          </p:sp>
          <p:sp>
            <p:nvSpPr>
              <p:cNvPr id="10" name="Text 9">
                <a:extLst>
                  <a:ext uri="{FF2B5EF4-FFF2-40B4-BE49-F238E27FC236}">
                    <a16:creationId xmlns:a16="http://schemas.microsoft.com/office/drawing/2014/main" id="{25158533-99DA-42BD-87CF-023A11CDC16D}"/>
                  </a:ext>
                </a:extLst>
              </p:cNvPr>
              <p:cNvSpPr/>
              <p:nvPr/>
            </p:nvSpPr>
            <p:spPr>
              <a:xfrm>
                <a:off x="7232630" y="3186589"/>
                <a:ext cx="165021" cy="332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00"/>
                  </a:lnSpc>
                  <a:buNone/>
                </a:pPr>
                <a:r>
                  <a:rPr lang="en-US" sz="2600" dirty="0">
                    <a:solidFill>
                      <a:srgbClr val="4C4C4D"/>
                    </a:solidFill>
                    <a:latin typeface="Crimson Pro Semi Bold" pitchFamily="34" charset="0"/>
                    <a:ea typeface="Crimson Pro Semi Bold" pitchFamily="34" charset="-122"/>
                    <a:cs typeface="Crimson Pro Semi Bold" pitchFamily="34" charset="-120"/>
                  </a:rPr>
                  <a:t>2</a:t>
                </a:r>
                <a:endParaRPr lang="en-US" sz="2600" dirty="0"/>
              </a:p>
            </p:txBody>
          </p:sp>
          <p:sp>
            <p:nvSpPr>
              <p:cNvPr id="11" name="Text 14">
                <a:extLst>
                  <a:ext uri="{FF2B5EF4-FFF2-40B4-BE49-F238E27FC236}">
                    <a16:creationId xmlns:a16="http://schemas.microsoft.com/office/drawing/2014/main" id="{70503D6E-F621-4110-8293-5BB1975B28CC}"/>
                  </a:ext>
                </a:extLst>
              </p:cNvPr>
              <p:cNvSpPr/>
              <p:nvPr/>
            </p:nvSpPr>
            <p:spPr>
              <a:xfrm>
                <a:off x="7235130" y="4184213"/>
                <a:ext cx="160139" cy="332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00"/>
                  </a:lnSpc>
                  <a:buNone/>
                </a:pPr>
                <a:r>
                  <a:rPr lang="en-US" sz="2600" dirty="0">
                    <a:solidFill>
                      <a:srgbClr val="4C4C4D"/>
                    </a:solidFill>
                    <a:latin typeface="Crimson Pro Semi Bold" pitchFamily="34" charset="0"/>
                    <a:ea typeface="Crimson Pro Semi Bold" pitchFamily="34" charset="-122"/>
                    <a:cs typeface="Crimson Pro Semi Bold" pitchFamily="34" charset="-120"/>
                  </a:rPr>
                  <a:t>3</a:t>
                </a:r>
                <a:endParaRPr lang="en-US" sz="2600" dirty="0"/>
              </a:p>
            </p:txBody>
          </p:sp>
          <p:sp>
            <p:nvSpPr>
              <p:cNvPr id="12" name="Text 19">
                <a:extLst>
                  <a:ext uri="{FF2B5EF4-FFF2-40B4-BE49-F238E27FC236}">
                    <a16:creationId xmlns:a16="http://schemas.microsoft.com/office/drawing/2014/main" id="{B53100C4-F1B2-4C84-A22E-03FE79E05842}"/>
                  </a:ext>
                </a:extLst>
              </p:cNvPr>
              <p:cNvSpPr/>
              <p:nvPr/>
            </p:nvSpPr>
            <p:spPr>
              <a:xfrm>
                <a:off x="7227510" y="5181838"/>
                <a:ext cx="175379" cy="332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00"/>
                  </a:lnSpc>
                  <a:buNone/>
                </a:pPr>
                <a:r>
                  <a:rPr lang="en-US" sz="2600" dirty="0">
                    <a:solidFill>
                      <a:srgbClr val="4C4C4D"/>
                    </a:solidFill>
                    <a:latin typeface="Crimson Pro Semi Bold" pitchFamily="34" charset="0"/>
                    <a:ea typeface="Crimson Pro Semi Bold" pitchFamily="34" charset="-122"/>
                    <a:cs typeface="Crimson Pro Semi Bold" pitchFamily="34" charset="-120"/>
                  </a:rPr>
                  <a:t>4</a:t>
                </a:r>
                <a:endParaRPr lang="en-US" sz="2600" dirty="0"/>
              </a:p>
            </p:txBody>
          </p:sp>
          <p:sp>
            <p:nvSpPr>
              <p:cNvPr id="13" name="Text 24">
                <a:extLst>
                  <a:ext uri="{FF2B5EF4-FFF2-40B4-BE49-F238E27FC236}">
                    <a16:creationId xmlns:a16="http://schemas.microsoft.com/office/drawing/2014/main" id="{A7CD6BC8-026D-41B1-814C-24484CF151D5}"/>
                  </a:ext>
                </a:extLst>
              </p:cNvPr>
              <p:cNvSpPr/>
              <p:nvPr/>
            </p:nvSpPr>
            <p:spPr>
              <a:xfrm>
                <a:off x="7235130" y="6179463"/>
                <a:ext cx="160139" cy="332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00"/>
                  </a:lnSpc>
                  <a:buNone/>
                </a:pPr>
                <a:r>
                  <a:rPr lang="en-US" sz="2600" dirty="0">
                    <a:solidFill>
                      <a:srgbClr val="4C4C4D"/>
                    </a:solidFill>
                    <a:latin typeface="Crimson Pro Semi Bold" pitchFamily="34" charset="0"/>
                    <a:ea typeface="Crimson Pro Semi Bold" pitchFamily="34" charset="-122"/>
                    <a:cs typeface="Crimson Pro Semi Bold" pitchFamily="34" charset="-120"/>
                  </a:rPr>
                  <a:t>5</a:t>
                </a:r>
                <a:endParaRPr lang="en-US" sz="2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690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32A66B-E568-44E2-A03B-B581D174A79A}"/>
              </a:ext>
            </a:extLst>
          </p:cNvPr>
          <p:cNvGrpSpPr/>
          <p:nvPr/>
        </p:nvGrpSpPr>
        <p:grpSpPr>
          <a:xfrm>
            <a:off x="174171" y="926383"/>
            <a:ext cx="11843658" cy="5005234"/>
            <a:chOff x="2237073" y="3532040"/>
            <a:chExt cx="12953643" cy="42664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240BD0-9AF6-4845-B5F2-AF909740472A}"/>
                </a:ext>
              </a:extLst>
            </p:cNvPr>
            <p:cNvGrpSpPr/>
            <p:nvPr/>
          </p:nvGrpSpPr>
          <p:grpSpPr>
            <a:xfrm>
              <a:off x="2237073" y="3532040"/>
              <a:ext cx="12953643" cy="4266486"/>
              <a:chOff x="826294" y="2562701"/>
              <a:chExt cx="12953643" cy="4266486"/>
            </a:xfrm>
          </p:grpSpPr>
          <p:pic>
            <p:nvPicPr>
              <p:cNvPr id="5" name="Image 2" descr="preencoded.png">
                <a:extLst>
                  <a:ext uri="{FF2B5EF4-FFF2-40B4-BE49-F238E27FC236}">
                    <a16:creationId xmlns:a16="http://schemas.microsoft.com/office/drawing/2014/main" id="{16C3D78B-6669-463F-BC3A-E265F3151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9965" y="4305062"/>
                <a:ext cx="3873698" cy="807958"/>
              </a:xfrm>
              <a:prstGeom prst="rect">
                <a:avLst/>
              </a:prstGeom>
            </p:spPr>
          </p:pic>
          <p:pic>
            <p:nvPicPr>
              <p:cNvPr id="6" name="Image 0" descr="preencoded.png">
                <a:extLst>
                  <a:ext uri="{FF2B5EF4-FFF2-40B4-BE49-F238E27FC236}">
                    <a16:creationId xmlns:a16="http://schemas.microsoft.com/office/drawing/2014/main" id="{F27EA06C-32E1-402F-A35E-126F02DB0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8759" y="2562701"/>
                <a:ext cx="1291233" cy="807958"/>
              </a:xfrm>
              <a:prstGeom prst="rect">
                <a:avLst/>
              </a:prstGeom>
            </p:spPr>
          </p:pic>
          <p:sp>
            <p:nvSpPr>
              <p:cNvPr id="7" name="Text 1">
                <a:extLst>
                  <a:ext uri="{FF2B5EF4-FFF2-40B4-BE49-F238E27FC236}">
                    <a16:creationId xmlns:a16="http://schemas.microsoft.com/office/drawing/2014/main" id="{1EFD3FAF-883B-4DBB-B1D5-5F29B5B4D5B7}"/>
                  </a:ext>
                </a:extLst>
              </p:cNvPr>
              <p:cNvSpPr/>
              <p:nvPr/>
            </p:nvSpPr>
            <p:spPr>
              <a:xfrm>
                <a:off x="4003715" y="2827020"/>
                <a:ext cx="101322" cy="4535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5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1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8" name="Text 2">
                <a:extLst>
                  <a:ext uri="{FF2B5EF4-FFF2-40B4-BE49-F238E27FC236}">
                    <a16:creationId xmlns:a16="http://schemas.microsoft.com/office/drawing/2014/main" id="{E376E9CC-91E6-40DB-9942-34FE03DBB56F}"/>
                  </a:ext>
                </a:extLst>
              </p:cNvPr>
              <p:cNvSpPr/>
              <p:nvPr/>
            </p:nvSpPr>
            <p:spPr>
              <a:xfrm>
                <a:off x="4926806" y="2789515"/>
                <a:ext cx="3028236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Enhance Data Availability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9" name="Shape 3">
                <a:extLst>
                  <a:ext uri="{FF2B5EF4-FFF2-40B4-BE49-F238E27FC236}">
                    <a16:creationId xmlns:a16="http://schemas.microsoft.com/office/drawing/2014/main" id="{78493B3D-D788-478A-B2F2-90D2F8E801FA}"/>
                  </a:ext>
                </a:extLst>
              </p:cNvPr>
              <p:cNvSpPr/>
              <p:nvPr/>
            </p:nvSpPr>
            <p:spPr>
              <a:xfrm>
                <a:off x="4756666" y="3383756"/>
                <a:ext cx="9023271" cy="15240"/>
              </a:xfrm>
              <a:prstGeom prst="roundRect">
                <a:avLst>
                  <a:gd name="adj" fmla="val 223256"/>
                </a:avLst>
              </a:prstGeom>
              <a:solidFill>
                <a:srgbClr val="D8D4D4"/>
              </a:solidFill>
              <a:ln/>
            </p:spPr>
          </p:sp>
          <p:pic>
            <p:nvPicPr>
              <p:cNvPr id="10" name="Image 1" descr="preencoded.png">
                <a:extLst>
                  <a:ext uri="{FF2B5EF4-FFF2-40B4-BE49-F238E27FC236}">
                    <a16:creationId xmlns:a16="http://schemas.microsoft.com/office/drawing/2014/main" id="{A39F1A86-16C4-4640-A052-F18E692C9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203" y="3427333"/>
                <a:ext cx="2582466" cy="807958"/>
              </a:xfrm>
              <a:prstGeom prst="rect">
                <a:avLst/>
              </a:prstGeom>
            </p:spPr>
          </p:pic>
          <p:sp>
            <p:nvSpPr>
              <p:cNvPr id="11" name="Text 4">
                <a:extLst>
                  <a:ext uri="{FF2B5EF4-FFF2-40B4-BE49-F238E27FC236}">
                    <a16:creationId xmlns:a16="http://schemas.microsoft.com/office/drawing/2014/main" id="{50168043-0C22-4D40-A0F1-AE901E676D9B}"/>
                  </a:ext>
                </a:extLst>
              </p:cNvPr>
              <p:cNvSpPr/>
              <p:nvPr/>
            </p:nvSpPr>
            <p:spPr>
              <a:xfrm>
                <a:off x="3984069" y="3604498"/>
                <a:ext cx="140613" cy="4535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5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2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id="{4F713613-6706-423F-8335-412BD14A7335}"/>
                  </a:ext>
                </a:extLst>
              </p:cNvPr>
              <p:cNvSpPr/>
              <p:nvPr/>
            </p:nvSpPr>
            <p:spPr>
              <a:xfrm>
                <a:off x="5572482" y="3654147"/>
                <a:ext cx="2599611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Risk-Driven Decisions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13" name="Shape 6">
                <a:extLst>
                  <a:ext uri="{FF2B5EF4-FFF2-40B4-BE49-F238E27FC236}">
                    <a16:creationId xmlns:a16="http://schemas.microsoft.com/office/drawing/2014/main" id="{D1E8814F-5D1D-48E0-972B-FCF0F3558820}"/>
                  </a:ext>
                </a:extLst>
              </p:cNvPr>
              <p:cNvSpPr/>
              <p:nvPr/>
            </p:nvSpPr>
            <p:spPr>
              <a:xfrm>
                <a:off x="5402342" y="4248388"/>
                <a:ext cx="8377595" cy="15240"/>
              </a:xfrm>
              <a:prstGeom prst="roundRect">
                <a:avLst>
                  <a:gd name="adj" fmla="val 223256"/>
                </a:avLst>
              </a:prstGeom>
              <a:solidFill>
                <a:srgbClr val="D8D4D4"/>
              </a:solidFill>
              <a:ln/>
            </p:spPr>
          </p:sp>
          <p:sp>
            <p:nvSpPr>
              <p:cNvPr id="14" name="Text 8">
                <a:extLst>
                  <a:ext uri="{FF2B5EF4-FFF2-40B4-BE49-F238E27FC236}">
                    <a16:creationId xmlns:a16="http://schemas.microsoft.com/office/drawing/2014/main" id="{B71F7E5E-782B-43ED-AC51-24BC0E17196E}"/>
                  </a:ext>
                </a:extLst>
              </p:cNvPr>
              <p:cNvSpPr/>
              <p:nvPr/>
            </p:nvSpPr>
            <p:spPr>
              <a:xfrm>
                <a:off x="6218039" y="4518779"/>
                <a:ext cx="2196941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Fleet Management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15" name="Shape 9">
                <a:extLst>
                  <a:ext uri="{FF2B5EF4-FFF2-40B4-BE49-F238E27FC236}">
                    <a16:creationId xmlns:a16="http://schemas.microsoft.com/office/drawing/2014/main" id="{5384D807-4A06-4582-94EE-1667084986BD}"/>
                  </a:ext>
                </a:extLst>
              </p:cNvPr>
              <p:cNvSpPr/>
              <p:nvPr/>
            </p:nvSpPr>
            <p:spPr>
              <a:xfrm>
                <a:off x="6047899" y="5113020"/>
                <a:ext cx="7732038" cy="15240"/>
              </a:xfrm>
              <a:prstGeom prst="roundRect">
                <a:avLst>
                  <a:gd name="adj" fmla="val 223256"/>
                </a:avLst>
              </a:prstGeom>
              <a:solidFill>
                <a:srgbClr val="D8D4D4"/>
              </a:solidFill>
              <a:ln/>
            </p:spPr>
          </p:sp>
          <p:pic>
            <p:nvPicPr>
              <p:cNvPr id="16" name="Image 3" descr="preencoded.png">
                <a:extLst>
                  <a:ext uri="{FF2B5EF4-FFF2-40B4-BE49-F238E27FC236}">
                    <a16:creationId xmlns:a16="http://schemas.microsoft.com/office/drawing/2014/main" id="{D5034625-83CC-4283-A44F-9DD49EF25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970" y="5156597"/>
                <a:ext cx="5164931" cy="807958"/>
              </a:xfrm>
              <a:prstGeom prst="rect">
                <a:avLst/>
              </a:prstGeom>
            </p:spPr>
          </p:pic>
          <p:sp>
            <p:nvSpPr>
              <p:cNvPr id="17" name="Text 10">
                <a:extLst>
                  <a:ext uri="{FF2B5EF4-FFF2-40B4-BE49-F238E27FC236}">
                    <a16:creationId xmlns:a16="http://schemas.microsoft.com/office/drawing/2014/main" id="{428C20AD-653D-4274-AA17-22E425BDBC18}"/>
                  </a:ext>
                </a:extLst>
              </p:cNvPr>
              <p:cNvSpPr/>
              <p:nvPr/>
            </p:nvSpPr>
            <p:spPr>
              <a:xfrm>
                <a:off x="3979545" y="5333762"/>
                <a:ext cx="149543" cy="4535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5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4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18" name="Text 11">
                <a:extLst>
                  <a:ext uri="{FF2B5EF4-FFF2-40B4-BE49-F238E27FC236}">
                    <a16:creationId xmlns:a16="http://schemas.microsoft.com/office/drawing/2014/main" id="{11330BAB-B012-4B01-8838-A2D78298E7A2}"/>
                  </a:ext>
                </a:extLst>
              </p:cNvPr>
              <p:cNvSpPr/>
              <p:nvPr/>
            </p:nvSpPr>
            <p:spPr>
              <a:xfrm>
                <a:off x="6863715" y="5383411"/>
                <a:ext cx="1816537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Risk Mitigation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19" name="Shape 12">
                <a:extLst>
                  <a:ext uri="{FF2B5EF4-FFF2-40B4-BE49-F238E27FC236}">
                    <a16:creationId xmlns:a16="http://schemas.microsoft.com/office/drawing/2014/main" id="{09084FC4-57F8-41A9-B216-E84AF5D38EB0}"/>
                  </a:ext>
                </a:extLst>
              </p:cNvPr>
              <p:cNvSpPr/>
              <p:nvPr/>
            </p:nvSpPr>
            <p:spPr>
              <a:xfrm>
                <a:off x="6693575" y="5977652"/>
                <a:ext cx="7086362" cy="15240"/>
              </a:xfrm>
              <a:prstGeom prst="roundRect">
                <a:avLst>
                  <a:gd name="adj" fmla="val 223256"/>
                </a:avLst>
              </a:prstGeom>
              <a:solidFill>
                <a:srgbClr val="D8D4D4"/>
              </a:solidFill>
              <a:ln/>
            </p:spPr>
          </p:sp>
          <p:pic>
            <p:nvPicPr>
              <p:cNvPr id="20" name="Image 4" descr="preencoded.png">
                <a:extLst>
                  <a:ext uri="{FF2B5EF4-FFF2-40B4-BE49-F238E27FC236}">
                    <a16:creationId xmlns:a16="http://schemas.microsoft.com/office/drawing/2014/main" id="{AB2A75A6-E996-47BD-BB05-696F6A21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294" y="6021229"/>
                <a:ext cx="6456164" cy="807958"/>
              </a:xfrm>
              <a:prstGeom prst="rect">
                <a:avLst/>
              </a:prstGeom>
            </p:spPr>
          </p:pic>
          <p:sp>
            <p:nvSpPr>
              <p:cNvPr id="21" name="Text 13">
                <a:extLst>
                  <a:ext uri="{FF2B5EF4-FFF2-40B4-BE49-F238E27FC236}">
                    <a16:creationId xmlns:a16="http://schemas.microsoft.com/office/drawing/2014/main" id="{F635DA88-2395-40B7-9B83-79E7743778DF}"/>
                  </a:ext>
                </a:extLst>
              </p:cNvPr>
              <p:cNvSpPr/>
              <p:nvPr/>
            </p:nvSpPr>
            <p:spPr>
              <a:xfrm>
                <a:off x="3986093" y="6198394"/>
                <a:ext cx="136446" cy="4535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5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5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  <p:sp>
            <p:nvSpPr>
              <p:cNvPr id="22" name="Text 14">
                <a:extLst>
                  <a:ext uri="{FF2B5EF4-FFF2-40B4-BE49-F238E27FC236}">
                    <a16:creationId xmlns:a16="http://schemas.microsoft.com/office/drawing/2014/main" id="{35FBFD81-F9B7-4880-B96F-D85BCB580F53}"/>
                  </a:ext>
                </a:extLst>
              </p:cNvPr>
              <p:cNvSpPr/>
              <p:nvPr/>
            </p:nvSpPr>
            <p:spPr>
              <a:xfrm>
                <a:off x="7509272" y="6248043"/>
                <a:ext cx="2206704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4C4C4D"/>
                    </a:solidFill>
                    <a:latin typeface="Dubai" panose="020B0503030403030204" pitchFamily="34" charset="-78"/>
                    <a:ea typeface="Crimson Pro Semi Bold" pitchFamily="34" charset="-122"/>
                    <a:cs typeface="Dubai" panose="020B0503030403030204" pitchFamily="34" charset="-78"/>
                  </a:rPr>
                  <a:t>Financial Planning</a:t>
                </a:r>
                <a:endParaRPr lang="en-US" sz="2200" dirty="0">
                  <a:latin typeface="Dubai" panose="020B0503030403030204" pitchFamily="34" charset="-78"/>
                  <a:cs typeface="Dubai" panose="020B0503030403030204" pitchFamily="34" charset="-78"/>
                </a:endParaRPr>
              </a:p>
            </p:txBody>
          </p:sp>
        </p:grpSp>
        <p:sp>
          <p:nvSpPr>
            <p:cNvPr id="4" name="Text 7">
              <a:extLst>
                <a:ext uri="{FF2B5EF4-FFF2-40B4-BE49-F238E27FC236}">
                  <a16:creationId xmlns:a16="http://schemas.microsoft.com/office/drawing/2014/main" id="{7E479FE6-1D76-46AD-82A2-7705982B6AF9}"/>
                </a:ext>
              </a:extLst>
            </p:cNvPr>
            <p:cNvSpPr/>
            <p:nvPr/>
          </p:nvSpPr>
          <p:spPr>
            <a:xfrm>
              <a:off x="5379370" y="5381795"/>
              <a:ext cx="136446" cy="45350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Dubai" panose="020B0503030403030204" pitchFamily="34" charset="-78"/>
                  <a:ea typeface="Crimson Pro Semi Bold" pitchFamily="34" charset="-122"/>
                  <a:cs typeface="Dubai" panose="020B0503030403030204" pitchFamily="34" charset="-78"/>
                </a:rPr>
                <a:t>3</a:t>
              </a:r>
              <a:endParaRPr lang="en-US" sz="22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sp>
        <p:nvSpPr>
          <p:cNvPr id="23" name="Text 0">
            <a:extLst>
              <a:ext uri="{FF2B5EF4-FFF2-40B4-BE49-F238E27FC236}">
                <a16:creationId xmlns:a16="http://schemas.microsoft.com/office/drawing/2014/main" id="{69D2E741-5DC0-4A57-9C6E-8D578F1A2544}"/>
              </a:ext>
            </a:extLst>
          </p:cNvPr>
          <p:cNvSpPr/>
          <p:nvPr/>
        </p:nvSpPr>
        <p:spPr>
          <a:xfrm>
            <a:off x="1315595" y="156679"/>
            <a:ext cx="70927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Recommendations for Success</a:t>
            </a:r>
            <a:endParaRPr lang="en-US" sz="445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85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40FF2DC-CC81-43AB-9780-523696A4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-10868"/>
            <a:ext cx="4093029" cy="6139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18B6AE-742E-44A1-B953-CA049D0AEFA0}"/>
              </a:ext>
            </a:extLst>
          </p:cNvPr>
          <p:cNvSpPr/>
          <p:nvPr/>
        </p:nvSpPr>
        <p:spPr>
          <a:xfrm>
            <a:off x="283029" y="1617368"/>
            <a:ext cx="7554685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50"/>
              </a:lnSpc>
            </a:pPr>
            <a:r>
              <a:rPr lang="en-US" sz="4000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Conclusion:</a:t>
            </a:r>
          </a:p>
          <a:p>
            <a:pPr algn="ctr">
              <a:lnSpc>
                <a:spcPts val="5550"/>
              </a:lnSpc>
            </a:pPr>
            <a:r>
              <a:rPr lang="en-US" sz="4000" dirty="0">
                <a:solidFill>
                  <a:srgbClr val="152D47"/>
                </a:solidFill>
                <a:latin typeface="Dubai" panose="020B0503030403030204" pitchFamily="34" charset="-78"/>
                <a:ea typeface="Crimson Pro Semi Bold" pitchFamily="34" charset="-122"/>
                <a:cs typeface="Dubai" panose="020B0503030403030204" pitchFamily="34" charset="-78"/>
              </a:rPr>
              <a:t> A Foundation for Growth</a:t>
            </a:r>
            <a:endParaRPr lang="en-US" sz="40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DC842846-CF15-4A06-9AD4-57E9FABE044F}"/>
              </a:ext>
            </a:extLst>
          </p:cNvPr>
          <p:cNvSpPr/>
          <p:nvPr/>
        </p:nvSpPr>
        <p:spPr>
          <a:xfrm>
            <a:off x="1197430" y="3429000"/>
            <a:ext cx="5617028" cy="24601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Dubai" panose="020B0503030403030204" pitchFamily="34" charset="-78"/>
                <a:ea typeface="Heebo" pitchFamily="34" charset="-122"/>
                <a:cs typeface="Dubai" panose="020B0503030403030204" pitchFamily="34" charset="-78"/>
              </a:rPr>
              <a:t>By the foregoing Analysis, this project provides a solid foundation for our company's entry into the aviation sector. By focusing on lowest-risk aircraft models and implementing robust risk management practices, a safe and successful launch for our new Aviation Division is inevitable</a:t>
            </a:r>
            <a:endParaRPr lang="en-US" sz="175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1762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15145</TotalTime>
  <Words>569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Crimson Pro Semi Bold</vt:lpstr>
      <vt:lpstr>Dubai</vt:lpstr>
      <vt:lpstr>Dubai Light</vt:lpstr>
      <vt:lpstr>Gabriola</vt:lpstr>
      <vt:lpstr>Gill Sans MT</vt:lpstr>
      <vt:lpstr>Heebo</vt:lpstr>
      <vt:lpstr>Wingdings</vt:lpstr>
      <vt:lpstr>Gallery</vt:lpstr>
      <vt:lpstr>Business diversification</vt:lpstr>
      <vt:lpstr>overview 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Jael Kirwa</dc:creator>
  <cp:lastModifiedBy>Jael Kirwa</cp:lastModifiedBy>
  <cp:revision>32</cp:revision>
  <dcterms:created xsi:type="dcterms:W3CDTF">2024-11-14T18:25:57Z</dcterms:created>
  <dcterms:modified xsi:type="dcterms:W3CDTF">2024-11-25T16:48:49Z</dcterms:modified>
</cp:coreProperties>
</file>