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CFD1-080C-44E8-BBE9-4D3F942D8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871" y="3771721"/>
            <a:ext cx="9771529" cy="1320232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CHURN PREDICTION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E0F7ABDD-6679-4F0A-91E6-83D5337F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11" y="53428"/>
            <a:ext cx="10108974" cy="366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454B8-003C-4A64-870B-8E3ED98BCD4E}"/>
              </a:ext>
            </a:extLst>
          </p:cNvPr>
          <p:cNvSpPr txBox="1"/>
          <p:nvPr/>
        </p:nvSpPr>
        <p:spPr>
          <a:xfrm>
            <a:off x="5647766" y="5226423"/>
            <a:ext cx="1882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DSF –PT9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8AA12A-0939-4080-ABE2-463D7274434B}"/>
              </a:ext>
            </a:extLst>
          </p:cNvPr>
          <p:cNvSpPr txBox="1"/>
          <p:nvPr/>
        </p:nvSpPr>
        <p:spPr>
          <a:xfrm>
            <a:off x="5647766" y="5884113"/>
            <a:ext cx="160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THREE</a:t>
            </a:r>
          </a:p>
        </p:txBody>
      </p:sp>
    </p:spTree>
    <p:extLst>
      <p:ext uri="{BB962C8B-B14F-4D97-AF65-F5344CB8AC3E}">
        <p14:creationId xmlns:p14="http://schemas.microsoft.com/office/powerpoint/2010/main" val="189933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E501-02C5-4D41-B6EA-A5C84CB5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67554"/>
            <a:ext cx="8911687" cy="72614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importance for churn prediction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5D01C16-E93F-4A92-BE61-337DF7F77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93" y="1286767"/>
            <a:ext cx="8460442" cy="553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1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AB0F-B0D5-46F8-B81D-821B9E48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185" y="946777"/>
            <a:ext cx="3503075" cy="881961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692F-4135-4473-8D35-88301C048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765023" cy="37776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Deploy </a:t>
            </a:r>
            <a:r>
              <a:rPr lang="en-US" b="1" dirty="0" err="1"/>
              <a:t>XGBoost</a:t>
            </a:r>
            <a:r>
              <a:rPr lang="en-US" b="1" dirty="0"/>
              <a:t> or Random Forest</a:t>
            </a:r>
            <a:r>
              <a:rPr lang="en-US" dirty="0"/>
              <a:t> for real-time churn prediction.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Monitor customer behavior continuously</a:t>
            </a:r>
            <a:r>
              <a:rPr lang="en-US" dirty="0"/>
              <a:t> to update the model with new insights.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Implement A/B testing</a:t>
            </a:r>
            <a:r>
              <a:rPr lang="en-US" dirty="0"/>
              <a:t> to measure the effectiveness of retention strategies.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Refine marketing campaigns</a:t>
            </a:r>
            <a:r>
              <a:rPr lang="en-US" dirty="0"/>
              <a:t> based on churn predictions to optimize budget allocation.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0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FDD88-43BA-4A86-AA93-9127F4F4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478" y="1029949"/>
            <a:ext cx="4489193" cy="819208"/>
          </a:xfrm>
        </p:spPr>
        <p:txBody>
          <a:bodyPr/>
          <a:lstStyle/>
          <a:p>
            <a:r>
              <a:rPr lang="en-US" b="1" u="sng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5F5C-1418-40D2-821B-07CBB46FA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354" y="2010522"/>
            <a:ext cx="8168434" cy="265355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20000"/>
              </a:lnSpc>
            </a:pPr>
            <a:r>
              <a:rPr lang="en-US" altLang="en-US" sz="7200" dirty="0">
                <a:solidFill>
                  <a:schemeClr val="tx1"/>
                </a:solidFill>
              </a:rPr>
              <a:t>Integrate the churn prediction model into the company’s CRM system for automated alerts. </a:t>
            </a:r>
          </a:p>
          <a:p>
            <a:pPr>
              <a:lnSpc>
                <a:spcPct val="220000"/>
              </a:lnSpc>
            </a:pPr>
            <a:r>
              <a:rPr lang="en-US" altLang="en-US" sz="7200" dirty="0">
                <a:solidFill>
                  <a:schemeClr val="tx1"/>
                </a:solidFill>
              </a:rPr>
              <a:t>Develop personalized customer engagement strategies based on churn risk levels. </a:t>
            </a:r>
          </a:p>
          <a:p>
            <a:pPr>
              <a:lnSpc>
                <a:spcPct val="220000"/>
              </a:lnSpc>
            </a:pPr>
            <a:r>
              <a:rPr lang="en-US" altLang="en-US" sz="7200" dirty="0">
                <a:solidFill>
                  <a:schemeClr val="tx1"/>
                </a:solidFill>
              </a:rPr>
              <a:t>Monitor and improve model performance periodically using updated customer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5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F6E5-B177-4304-886B-F42215D1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208" y="2381192"/>
            <a:ext cx="7573052" cy="1715678"/>
          </a:xfrm>
        </p:spPr>
        <p:txBody>
          <a:bodyPr>
            <a:noAutofit/>
          </a:bodyPr>
          <a:lstStyle/>
          <a:p>
            <a:r>
              <a:rPr lang="en-US" sz="9600" dirty="0"/>
              <a:t>Thank you!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39DE9D-2296-4DAD-91B2-9445F43BA57E}"/>
              </a:ext>
            </a:extLst>
          </p:cNvPr>
          <p:cNvSpPr txBox="1">
            <a:spLocks/>
          </p:cNvSpPr>
          <p:nvPr/>
        </p:nvSpPr>
        <p:spPr>
          <a:xfrm>
            <a:off x="3740408" y="4837522"/>
            <a:ext cx="6317992" cy="8461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Presented by: Jael Kirwa</a:t>
            </a:r>
          </a:p>
        </p:txBody>
      </p:sp>
    </p:spTree>
    <p:extLst>
      <p:ext uri="{BB962C8B-B14F-4D97-AF65-F5344CB8AC3E}">
        <p14:creationId xmlns:p14="http://schemas.microsoft.com/office/powerpoint/2010/main" val="198175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FC8A-CBD7-41C0-8E1B-B7431D2E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830298"/>
            <a:ext cx="6571899" cy="899890"/>
          </a:xfrm>
        </p:spPr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03E00-C8B9-4DAE-A70E-2BD53E02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776" y="1810871"/>
            <a:ext cx="8915400" cy="46651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SyriaTel</a:t>
            </a:r>
            <a:r>
              <a:rPr lang="en-US" dirty="0"/>
              <a:t> is a </a:t>
            </a:r>
            <a:r>
              <a:rPr lang="en-US" dirty="0" err="1"/>
              <a:t>Telecommucations</a:t>
            </a:r>
            <a:r>
              <a:rPr lang="en-US" dirty="0"/>
              <a:t> company facing a customer churn challenge leading to revenue loss and increased acquisition costs. This report presents a predictive analysis using machine learning models to identify customers at risk of churn and suggests actionable strategies for retention.</a:t>
            </a:r>
          </a:p>
          <a:p>
            <a:pPr>
              <a:lnSpc>
                <a:spcPct val="150000"/>
              </a:lnSpc>
            </a:pPr>
            <a:r>
              <a:rPr lang="en-US" dirty="0"/>
              <a:t>Data analysis will help to the organization describe customer’s behavior, understand their habits, develop appropriate marketing plans.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SyriaTel</a:t>
            </a:r>
            <a:r>
              <a:rPr lang="en-US" dirty="0"/>
              <a:t> has to identify sales transactions and trends in order to build a long-term loyalty relationship with its customer 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0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54AB-B5E7-4427-99A3-93FA047B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101" y="946778"/>
            <a:ext cx="6013193" cy="971608"/>
          </a:xfrm>
        </p:spPr>
        <p:txBody>
          <a:bodyPr/>
          <a:lstStyle/>
          <a:p>
            <a:r>
              <a:rPr lang="en-US" dirty="0"/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D942-3152-49EA-A14E-FF67C9812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824" y="2133600"/>
            <a:ext cx="9173788" cy="377762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altLang="en-US" dirty="0"/>
              <a:t>Improve retention through targeted retention strategies.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 Increase customer lifetime value by keeping customers longer.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Use cost-effective retention strategies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Targeted Marketing campaigns and promotions to acquire more Customers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Enhance the customer experience</a:t>
            </a:r>
          </a:p>
          <a:p>
            <a:pPr>
              <a:lnSpc>
                <a:spcPct val="200000"/>
              </a:lnSpc>
            </a:pPr>
            <a:r>
              <a:rPr lang="en-US" altLang="en-US" dirty="0"/>
              <a:t>Minimize churn rate by identifying at-risk 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5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EA99-92D8-45B2-938E-92CCECA7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254" y="336829"/>
            <a:ext cx="6138699" cy="1070219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Model Evaluation Summary</a:t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8EB507-8B70-426A-A778-A352A5332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306" y="1078607"/>
            <a:ext cx="7485529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following machine learning models were evaluated: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9DF9C6-33D0-4FA7-BB25-1F8E08351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57386"/>
              </p:ext>
            </p:extLst>
          </p:nvPr>
        </p:nvGraphicFramePr>
        <p:xfrm>
          <a:off x="1308847" y="1935929"/>
          <a:ext cx="9995647" cy="22329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364">
                  <a:extLst>
                    <a:ext uri="{9D8B030D-6E8A-4147-A177-3AD203B41FA5}">
                      <a16:colId xmlns:a16="http://schemas.microsoft.com/office/drawing/2014/main" val="3728792544"/>
                    </a:ext>
                  </a:extLst>
                </a:gridCol>
                <a:gridCol w="1434978">
                  <a:extLst>
                    <a:ext uri="{9D8B030D-6E8A-4147-A177-3AD203B41FA5}">
                      <a16:colId xmlns:a16="http://schemas.microsoft.com/office/drawing/2014/main" val="1748402630"/>
                    </a:ext>
                  </a:extLst>
                </a:gridCol>
                <a:gridCol w="1533377">
                  <a:extLst>
                    <a:ext uri="{9D8B030D-6E8A-4147-A177-3AD203B41FA5}">
                      <a16:colId xmlns:a16="http://schemas.microsoft.com/office/drawing/2014/main" val="3660575919"/>
                    </a:ext>
                  </a:extLst>
                </a:gridCol>
                <a:gridCol w="1139782">
                  <a:extLst>
                    <a:ext uri="{9D8B030D-6E8A-4147-A177-3AD203B41FA5}">
                      <a16:colId xmlns:a16="http://schemas.microsoft.com/office/drawing/2014/main" val="2746599841"/>
                    </a:ext>
                  </a:extLst>
                </a:gridCol>
                <a:gridCol w="1484221">
                  <a:extLst>
                    <a:ext uri="{9D8B030D-6E8A-4147-A177-3AD203B41FA5}">
                      <a16:colId xmlns:a16="http://schemas.microsoft.com/office/drawing/2014/main" val="3532423905"/>
                    </a:ext>
                  </a:extLst>
                </a:gridCol>
                <a:gridCol w="2049925">
                  <a:extLst>
                    <a:ext uri="{9D8B030D-6E8A-4147-A177-3AD203B41FA5}">
                      <a16:colId xmlns:a16="http://schemas.microsoft.com/office/drawing/2014/main" val="2097636104"/>
                    </a:ext>
                  </a:extLst>
                </a:gridCol>
              </a:tblGrid>
              <a:tr h="3466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Model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Precision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Recall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F1 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ROC-AUC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834387"/>
                  </a:ext>
                </a:extLst>
              </a:tr>
              <a:tr h="4890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Logistic Regression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0.882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0.625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0.143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0.233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0.799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73935"/>
                  </a:ext>
                </a:extLst>
              </a:tr>
              <a:tr h="5289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Decision Tree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0.905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0.644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0.543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0.589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0.750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917125"/>
                  </a:ext>
                </a:extLst>
              </a:tr>
              <a:tr h="4751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Random Forest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0.929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0.875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0.636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0.872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566596"/>
                  </a:ext>
                </a:extLst>
              </a:tr>
              <a:tr h="3466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XGBoost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0.932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0.864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0.543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0.667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0.875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91436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0F730D-D9F1-4825-95EA-D3EE6F6DCF32}"/>
              </a:ext>
            </a:extLst>
          </p:cNvPr>
          <p:cNvSpPr txBox="1"/>
          <p:nvPr/>
        </p:nvSpPr>
        <p:spPr>
          <a:xfrm>
            <a:off x="1308847" y="4462959"/>
            <a:ext cx="103183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/>
              <a:t>Key Findings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 err="1"/>
              <a:t>XGBoost</a:t>
            </a:r>
            <a:r>
              <a:rPr lang="en-US" altLang="en-US" sz="1600" b="1" dirty="0"/>
              <a:t> and Random Forest</a:t>
            </a:r>
            <a:r>
              <a:rPr lang="en-US" altLang="en-US" sz="1600" dirty="0"/>
              <a:t> are the most effective models, with the highest ROC-AUC scores (0.87).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/>
              <a:t>Logistic Regression</a:t>
            </a:r>
            <a:r>
              <a:rPr lang="en-US" altLang="en-US" sz="1600" dirty="0"/>
              <a:t> has lower recall (0.14), meaning it fails to capture many churn cases.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/>
              <a:t>Decision Tree</a:t>
            </a:r>
            <a:r>
              <a:rPr lang="en-US" altLang="en-US" sz="1600" dirty="0"/>
              <a:t> is prone to overfitting, as indicated by its relatively lower AUC score (0.75).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14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40EF-6B8C-4B8C-881F-2FDA1A902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9325" y="106960"/>
            <a:ext cx="4256111" cy="806601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027F01-F1E9-4D91-9459-144C4A138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88" y="913561"/>
            <a:ext cx="7270377" cy="569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7F237E-410D-4DA2-91AD-BCF48ABF80F3}"/>
              </a:ext>
            </a:extLst>
          </p:cNvPr>
          <p:cNvSpPr txBox="1"/>
          <p:nvPr/>
        </p:nvSpPr>
        <p:spPr>
          <a:xfrm>
            <a:off x="9099176" y="1927412"/>
            <a:ext cx="28149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An </a:t>
            </a:r>
            <a:r>
              <a:rPr lang="en-US" sz="1600" b="1" dirty="0"/>
              <a:t>AUC of 87%</a:t>
            </a:r>
            <a:r>
              <a:rPr lang="en-US" sz="1600" dirty="0"/>
              <a:t> suggests that the model is doing a great job in predicting customer churn and provides </a:t>
            </a:r>
            <a:r>
              <a:rPr lang="en-US" sz="1600" b="1" dirty="0" err="1"/>
              <a:t>Syriatel</a:t>
            </a:r>
            <a:r>
              <a:rPr lang="en-US" sz="1600" dirty="0"/>
              <a:t> with a solid basis for effective churn prevention strategies.</a:t>
            </a:r>
          </a:p>
          <a:p>
            <a:endParaRPr lang="en-US" sz="16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87% AUC</a:t>
            </a:r>
            <a:r>
              <a:rPr lang="en-US" sz="1600" dirty="0"/>
              <a:t> in essence denotes the model's ability to separate churners from non-churners based on the predicted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195779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FD2F-BB56-42F9-9F0E-3EBE6F42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891" y="342559"/>
            <a:ext cx="7734416" cy="729561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insights from Churn prediction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87CF67-55DD-42DB-A514-3B6D0B0D78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60" y="1926025"/>
            <a:ext cx="8624047" cy="481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ACE4DB-BA91-4CEF-98EF-924748404448}"/>
              </a:ext>
            </a:extLst>
          </p:cNvPr>
          <p:cNvSpPr txBox="1"/>
          <p:nvPr/>
        </p:nvSpPr>
        <p:spPr>
          <a:xfrm>
            <a:off x="905435" y="1279694"/>
            <a:ext cx="681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influential factors driving customer churn include: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5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88FF-10F3-402E-95A4-9CA32CA6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1207" y="337239"/>
            <a:ext cx="8911687" cy="711631"/>
          </a:xfrm>
        </p:spPr>
        <p:txBody>
          <a:bodyPr>
            <a:normAutofit fontScale="90000"/>
          </a:bodyPr>
          <a:lstStyle/>
          <a:p>
            <a:r>
              <a:rPr lang="en-US" dirty="0"/>
              <a:t>Retention strategy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EC061-1348-4339-B820-EE365B0A1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8447" y="1407459"/>
            <a:ext cx="9514447" cy="5113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Based on the predictive insights, businesses should: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/>
              <a:t>Proactively Engage High-Risk Customers</a:t>
            </a:r>
            <a:r>
              <a:rPr lang="en-US" dirty="0"/>
              <a:t> – Target customers flagged by </a:t>
            </a:r>
            <a:r>
              <a:rPr lang="en-US" dirty="0" err="1"/>
              <a:t>XGBoost</a:t>
            </a:r>
            <a:r>
              <a:rPr lang="en-US" dirty="0"/>
              <a:t> and Random Forest with personalized retention offers.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/>
              <a:t>Improve Customer Service Response Times</a:t>
            </a:r>
            <a:r>
              <a:rPr lang="en-US" dirty="0"/>
              <a:t> – Address complaints efficiently by developing a timeframe for complaint resolution to reduce churn.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/>
              <a:t>Offer Tiered Pricing Plans</a:t>
            </a:r>
            <a:r>
              <a:rPr lang="en-US" dirty="0"/>
              <a:t> – Provide customized pricing to retain price-sensitive customers.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/>
              <a:t>Enhance Customer Loyalty Programs</a:t>
            </a:r>
            <a:r>
              <a:rPr lang="en-US" dirty="0"/>
              <a:t> – Reward loyal customers and encourage long-term engagement.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/>
              <a:t>Automate Predictive Alerts</a:t>
            </a:r>
            <a:r>
              <a:rPr lang="en-US" dirty="0"/>
              <a:t> – Integrate churn models into CRM systems to provide real-time intervention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03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7DCD-AB84-4FC3-ACBD-49A36D56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116541"/>
            <a:ext cx="8911687" cy="1280890"/>
          </a:xfrm>
        </p:spPr>
        <p:txBody>
          <a:bodyPr/>
          <a:lstStyle/>
          <a:p>
            <a:r>
              <a:rPr lang="en-US" dirty="0"/>
              <a:t>Model Performance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2CEF2E-60F7-4FF7-9015-1BB2285B2B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656" y="833718"/>
            <a:ext cx="10052956" cy="592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15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F18F-8593-44FE-84EE-10B67BAC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679" y="306333"/>
            <a:ext cx="8848934" cy="715643"/>
          </a:xfrm>
        </p:spPr>
        <p:txBody>
          <a:bodyPr>
            <a:normAutofit fontScale="90000"/>
          </a:bodyPr>
          <a:lstStyle/>
          <a:p>
            <a:r>
              <a:rPr lang="en-US" dirty="0"/>
              <a:t>Churn Distribution in the Dataset</a:t>
            </a:r>
            <a:br>
              <a:rPr lang="en-US" b="1" dirty="0"/>
            </a:br>
            <a:endParaRPr lang="en-US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CB73B8B8-E860-4799-9171-F01843B34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1264556"/>
            <a:ext cx="6879852" cy="548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226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</TotalTime>
  <Words>539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CUSTOMER CHURN PREDICTION</vt:lpstr>
      <vt:lpstr>BUSINESS UNDERSTANDING</vt:lpstr>
      <vt:lpstr>BUSINESS OBJECTIVES</vt:lpstr>
      <vt:lpstr>Model Evaluation Summary </vt:lpstr>
      <vt:lpstr>ROC CURVE</vt:lpstr>
      <vt:lpstr>Business insights from Churn prediction </vt:lpstr>
      <vt:lpstr>Retention strategy recommendations </vt:lpstr>
      <vt:lpstr>Model Performance </vt:lpstr>
      <vt:lpstr>Churn Distribution in the Dataset </vt:lpstr>
      <vt:lpstr>Feature importance for churn prediction </vt:lpstr>
      <vt:lpstr>Conclusion </vt:lpstr>
      <vt:lpstr>Recommendations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HP</dc:creator>
  <cp:lastModifiedBy>HP</cp:lastModifiedBy>
  <cp:revision>12</cp:revision>
  <dcterms:created xsi:type="dcterms:W3CDTF">2025-03-09T16:40:14Z</dcterms:created>
  <dcterms:modified xsi:type="dcterms:W3CDTF">2025-03-09T19:45:31Z</dcterms:modified>
</cp:coreProperties>
</file>