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275" r:id="rId8"/>
    <p:sldId id="279" r:id="rId9"/>
    <p:sldId id="278" r:id="rId10"/>
    <p:sldId id="281" r:id="rId11"/>
    <p:sldId id="277" r:id="rId12"/>
    <p:sldId id="280" r:id="rId13"/>
    <p:sldId id="282" r:id="rId14"/>
    <p:sldId id="273" r:id="rId15"/>
    <p:sldId id="274"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56"/>
  </p:normalViewPr>
  <p:slideViewPr>
    <p:cSldViewPr snapToGrid="0">
      <p:cViewPr varScale="1">
        <p:scale>
          <a:sx n="79" d="100"/>
          <a:sy n="79" d="100"/>
        </p:scale>
        <p:origin x="11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3/22/2022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3/22/2022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smtClean="0"/>
              <a:t>Housing prices in Buenos Aires</a:t>
            </a:r>
            <a:endParaRPr lang="en-US" sz="4000" dirty="0"/>
          </a:p>
          <a:p>
            <a:endParaRPr lang="en-US" sz="4000" dirty="0"/>
          </a:p>
          <a:p>
            <a:r>
              <a:rPr lang="en-US" sz="2800" b="1" smtClean="0"/>
              <a:t>21/03/2022</a:t>
            </a:r>
            <a:endParaRPr lang="en-US" sz="2800" b="1"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570" y="321013"/>
            <a:ext cx="10731230" cy="1369675"/>
          </a:xfrm>
        </p:spPr>
        <p:txBody>
          <a:bodyPr>
            <a:normAutofit fontScale="90000"/>
          </a:bodyPr>
          <a:lstStyle/>
          <a:p>
            <a:r>
              <a:rPr lang="en-US" dirty="0" smtClean="0">
                <a:solidFill>
                  <a:schemeClr val="accent2"/>
                </a:solidFill>
              </a:rPr>
              <a:t/>
            </a:r>
            <a:br>
              <a:rPr lang="en-US" dirty="0" smtClean="0">
                <a:solidFill>
                  <a:schemeClr val="accent2"/>
                </a:solidFill>
              </a:rPr>
            </a:br>
            <a:r>
              <a:rPr lang="en-US" dirty="0" smtClean="0">
                <a:solidFill>
                  <a:schemeClr val="accent2"/>
                </a:solidFill>
              </a:rPr>
              <a:t>Is </a:t>
            </a:r>
            <a:r>
              <a:rPr lang="en-US" dirty="0">
                <a:solidFill>
                  <a:schemeClr val="accent2"/>
                </a:solidFill>
              </a:rPr>
              <a:t>there a relationship between size of a property and price?</a:t>
            </a:r>
            <a:r>
              <a:rPr lang="en-US" dirty="0"/>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273" y="1508521"/>
            <a:ext cx="10515600" cy="2937019"/>
          </a:xfrm>
        </p:spPr>
      </p:pic>
      <p:sp>
        <p:nvSpPr>
          <p:cNvPr id="5" name="TextBox 4"/>
          <p:cNvSpPr txBox="1"/>
          <p:nvPr/>
        </p:nvSpPr>
        <p:spPr>
          <a:xfrm>
            <a:off x="544748" y="4597172"/>
            <a:ext cx="11400817"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It can be noted from the above graph that most houses are bigger in size compared to the other property types.</a:t>
            </a:r>
          </a:p>
          <a:p>
            <a:pPr marL="285750" indent="-285750">
              <a:buFont typeface="Arial" panose="020B0604020202020204" pitchFamily="34" charset="0"/>
              <a:buChar char="•"/>
            </a:pPr>
            <a:r>
              <a:rPr lang="en-US" dirty="0" smtClean="0"/>
              <a:t>It can also be noted that as the size of the property increases there is a slight increase in the property price.</a:t>
            </a:r>
            <a:endParaRPr lang="en-US" dirty="0"/>
          </a:p>
        </p:txBody>
      </p:sp>
    </p:spTree>
    <p:extLst>
      <p:ext uri="{BB962C8B-B14F-4D97-AF65-F5344CB8AC3E}">
        <p14:creationId xmlns:p14="http://schemas.microsoft.com/office/powerpoint/2010/main" val="265148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solidFill>
                  <a:schemeClr val="accent2"/>
                </a:solidFill>
              </a:rPr>
              <a:t>Is there a relationship between location and price?</a:t>
            </a:r>
            <a:r>
              <a:rPr lang="en-US" dirty="0"/>
              <a:t/>
            </a:r>
            <a:br>
              <a:rPr lang="en-US" dirty="0"/>
            </a:br>
            <a:endParaRPr lang="en-US" dirty="0"/>
          </a:p>
        </p:txBody>
      </p:sp>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7688" y="1475429"/>
            <a:ext cx="4351338" cy="4351338"/>
          </a:xfrm>
        </p:spPr>
      </p:pic>
      <p:sp>
        <p:nvSpPr>
          <p:cNvPr id="8" name="Content Placeholder 7"/>
          <p:cNvSpPr>
            <a:spLocks noGrp="1"/>
          </p:cNvSpPr>
          <p:nvPr>
            <p:ph sz="half" idx="2"/>
          </p:nvPr>
        </p:nvSpPr>
        <p:spPr/>
        <p:txBody>
          <a:bodyPr/>
          <a:lstStyle/>
          <a:p>
            <a:r>
              <a:rPr lang="en-US" dirty="0" smtClean="0"/>
              <a:t>It can clearly be observed that properties along the beach are more expensive that properties towards the mainland.</a:t>
            </a:r>
            <a:endParaRPr lang="en-US" dirty="0"/>
          </a:p>
        </p:txBody>
      </p:sp>
    </p:spTree>
    <p:extLst>
      <p:ext uri="{BB962C8B-B14F-4D97-AF65-F5344CB8AC3E}">
        <p14:creationId xmlns:p14="http://schemas.microsoft.com/office/powerpoint/2010/main" val="2018734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Feature selection and modeling</a:t>
            </a:r>
            <a:endParaRPr lang="en-US" dirty="0">
              <a:solidFill>
                <a:schemeClr val="accent2"/>
              </a:solidFill>
            </a:endParaRPr>
          </a:p>
        </p:txBody>
      </p:sp>
      <p:sp>
        <p:nvSpPr>
          <p:cNvPr id="3" name="Content Placeholder 2"/>
          <p:cNvSpPr>
            <a:spLocks noGrp="1"/>
          </p:cNvSpPr>
          <p:nvPr>
            <p:ph sz="half" idx="1"/>
          </p:nvPr>
        </p:nvSpPr>
        <p:spPr/>
        <p:txBody>
          <a:bodyPr>
            <a:normAutofit/>
          </a:bodyPr>
          <a:lstStyle/>
          <a:p>
            <a:r>
              <a:rPr lang="en-US" sz="2400" dirty="0" smtClean="0"/>
              <a:t>A heat map was used to plot the correlation between different variables and select features used to build the predictive model </a:t>
            </a:r>
          </a:p>
          <a:p>
            <a:endParaRPr lang="en-US" dirty="0"/>
          </a:p>
        </p:txBody>
      </p:sp>
      <p:sp>
        <p:nvSpPr>
          <p:cNvPr id="6" name="Content Placeholder 5"/>
          <p:cNvSpPr>
            <a:spLocks noGrp="1"/>
          </p:cNvSpPr>
          <p:nvPr>
            <p:ph sz="half" idx="2"/>
          </p:nvPr>
        </p:nvSpPr>
        <p:spPr/>
        <p:txBody>
          <a:bodyPr>
            <a:normAutofit/>
          </a:bodyPr>
          <a:lstStyle/>
          <a:p>
            <a:r>
              <a:rPr lang="en-US" sz="2400" dirty="0" smtClean="0"/>
              <a:t>Since we seek to predict </a:t>
            </a:r>
            <a:r>
              <a:rPr lang="en-US" sz="2400" b="1" dirty="0" smtClean="0"/>
              <a:t>price_aprox_usd </a:t>
            </a:r>
            <a:r>
              <a:rPr lang="en-US" sz="2400" dirty="0" smtClean="0"/>
              <a:t>we will drop all the column that contain price leakage for example; </a:t>
            </a:r>
            <a:r>
              <a:rPr lang="en-US" sz="2400" b="1" dirty="0" smtClean="0"/>
              <a:t>price</a:t>
            </a:r>
            <a:r>
              <a:rPr lang="en-US" sz="2400" dirty="0" smtClean="0"/>
              <a:t>,</a:t>
            </a:r>
            <a:r>
              <a:rPr lang="en-US" sz="2400" dirty="0"/>
              <a:t> </a:t>
            </a:r>
            <a:r>
              <a:rPr lang="en-US" sz="2400" b="1" dirty="0" smtClean="0"/>
              <a:t>price_aprox_local_currency,</a:t>
            </a:r>
            <a:r>
              <a:rPr lang="en-US" sz="2400" b="1" dirty="0"/>
              <a:t> </a:t>
            </a:r>
            <a:r>
              <a:rPr lang="en-US" sz="2400" b="1" dirty="0" smtClean="0"/>
              <a:t>price_per_m2,</a:t>
            </a:r>
            <a:r>
              <a:rPr lang="en-US" sz="2400" b="1" dirty="0"/>
              <a:t> </a:t>
            </a:r>
            <a:r>
              <a:rPr lang="en-US" sz="2400" b="1" dirty="0" smtClean="0"/>
              <a:t>price_usd_per_m2.</a:t>
            </a:r>
          </a:p>
          <a:p>
            <a:r>
              <a:rPr lang="en-US" sz="2400" b="1" dirty="0" smtClean="0"/>
              <a:t>Rooms</a:t>
            </a:r>
            <a:r>
              <a:rPr lang="en-US" sz="2400" dirty="0" smtClean="0"/>
              <a:t> and </a:t>
            </a:r>
            <a:r>
              <a:rPr lang="en-US" sz="2400" b="1" dirty="0" smtClean="0"/>
              <a:t>surface_total_in_m2</a:t>
            </a:r>
            <a:r>
              <a:rPr lang="en-US" sz="2400" dirty="0" smtClean="0"/>
              <a:t> was dropped because it could cause </a:t>
            </a:r>
            <a:r>
              <a:rPr lang="en-US" sz="2400" dirty="0" err="1" smtClean="0"/>
              <a:t>multicollinearity</a:t>
            </a:r>
            <a:r>
              <a:rPr lang="en-US" sz="2400" dirty="0" smtClean="0"/>
              <a:t>.</a:t>
            </a:r>
          </a:p>
          <a:p>
            <a:endParaRPr lang="en-US" dirty="0" smtClean="0"/>
          </a:p>
          <a:p>
            <a:endParaRPr lang="en-US" dirty="0"/>
          </a:p>
          <a:p>
            <a:endParaRPr lang="en-US" dirty="0"/>
          </a:p>
          <a:p>
            <a:endParaRPr lang="en-US" dirty="0"/>
          </a:p>
        </p:txBody>
      </p:sp>
      <p:sp>
        <p:nvSpPr>
          <p:cNvPr id="4" name="AutoShape 2" descr="data:image/png;base64,iVBORw0KGgoAAAANSUhEUgAAAekAAAF5CAYAAAC7qNLUAAAABHNCSVQICAgIfAhkiAAAAAlwSFlzAAALEgAACxIB0t1+/AAAADh0RVh0U29mdHdhcmUAbWF0cGxvdGxpYiB2ZXJzaW9uMy4yLjIsIGh0dHA6Ly9tYXRwbG90bGliLm9yZy+WH4yJAAAgAElEQVR4nOydd3hURdfAf2c3hfSyqRCalNA7IRTpTWyor11RX8QGKKCA6AsqIooiINK7NIFXFHlVeu9VIzX0FhLSSEIIJJvd+f64S5IlbZEIxO/+nmef7J17Zs7MvZt75pyZuSNKKXR0dHR0dHTuPQx3uwI6Ojo6Ojo6BaMbaR0dHR0dnXsU3Ujr6Ojo6Ojco+hGWkdHR0dH5x5FN9I6Ojo6Ojr3KLqR1tHR0dHRuUfRjbSOjo6Ojo4NEZklIvEicrCQ8yIi40XkhIj8KSKN8px7SUSO2z4vlUR9dCOto6Ojo6OTyxygaxHnHwCq2T6vAZMBRMQf+AhoBkQAH4mI3+1WRjfSOjo6Ojo6NpRSm4HkIkQeBeYqjZ2Ar4iEAl2ANUqpZKXUZWANRRt7h9CNtI6Ojo6OjuOUA87nOb5gSyss/bZwut0CdHRu5lfn8Dv+rtkOy/rfaZUAxNboeFf0el5PuuM6nbKv33GdAKcHfHhX9AZPnnxX9KYZ/e+KXuHuvCK6RpUwud0yHH3mPJR97HW0EPUNpimlpt2u/r8T3Ujr6Ojo6JRqxNkxO6/Mahpwu0Y5Biif5zjMlhYDtL0pfeNt6tLD3To6Ojo6pRuDkzj0KSGWAz1ss7wjgVSlVCywCugsIn62CWOdbWm3he5J6+jo6OiUasS55PxNEfkezSMOEJELaDO2nQGUUlOA34BuwAkgA3jFdi5ZRD4F9tiKGq6UKmoCmkPoRlpHR0dHp1RjdCs5I62UeraY8wroXci5WcCsEqsMupHW0dHR0SnllGAo+55DN9I6Ojo6OqUaRyeOlUZ0I/3/HBEZDmxWSq29m/WoN30kQd3akhWfxOaGD5dYuduOnGHUso1YrVYei6xDzw4RdueXbI9i8dYojAYDbq7ODHuyI1VCTJgtFj5ZvIYjF+KxWBUPN6lJz44RhWjR2Lt3L5OnTsNqtdK1S2eefuopu/NZZjOjR3/N8RMn8PbyYsiQ9wkJDibu0iVee/0NwsK0JZU1wmvwdt8+AAwc/D7Jycm4uroAMHLECHx9fQutw879f/LNrPlYrVYe6tiGFx+3v5Z/HDrK+FkLOHn2PB8PeIt2LXLb1PpfL3FfBW3SanCAiVEfOLasbccfBxk7ezFWq5VHOrSiR/cH7M7/fvgYY79bzMmzMXzarxftIxvnnJswfynbfz8AwCtPPEinFk0d0gng3bQZYb3fAYOBpN9+4dKi+XbnnYOCqTT4Q4wenojRQMz0KaTt3gmA231VKN9/IEZ3D7BaOfpWL5Q5y2HdN9i973cmTJ+N1WqlW6cOPPfkY3bnow4eZuL02Zw6c5ahg/rTpmXzYstUSjFj6gT27dmFq2sZ3h4wiCpVq+eTO3H8GOPHjCIrK5PGTZvx6ut9EBGuXElj9OefEh8fR1BQCAOHDMPTy4sL58/x7dgvOXniOC+89G+6P/F0TlmTxn/N+rXaHKew8hX4auxEXFxccs6bzVmMHT2KkyeO4eXlzcAhQwkODgHgh8ULWbN6BQaDgV5v9KFR46ZkZWXxwaB+mM1mLBYLLVq15rkXXs5p3/y5s9i+ZRMGo5EL58+9HR0dPf6WL34edE9a5x+JiBiVUsPudj0ALnz3I2cmzafBrFElVqbFamXkj+uZ+sbjBPt48dzYhbStXYUqIaYcmW6NavBUi/oAbDx4ktE/b2Ly64+z5o/jZGVbWDqoB9eyzDw+ai5dG4VTzt+nYF0WCxMnTWbkZyMICAjg7X79iYyMpGKFCjkyq1atwtPTk9kzZ7Bx0yZmzZrNB0PeByA0NJRJEyYUWPbggQOpXr1a8e21WBkzfS5jPxpEkMmfVwd9RKumjahcPvd9CsGBJj7o24vvf16RL7+riwtzxowoVo+dTquV0TMXMv4//Qky+fHKkJHc36Q+lcPK5uoM8GfoW6+w8H+r7fJu2/8n0afPMffLoZjN2bz1yWhaNKiDh7tb8YoNBsq/PYDjg/pjTognfNIMUnds5frZMzkioc+/xOWN60n83zLKVKxElZFfcej5J8FgpNKQoZz5fATXTp3A6O2NsmTfUrtBu+ffTJnBV58OI9Dkz5sD3qdFsyZUqpC7Oic4MIDB/Xqz5KflDpe7b+8uYmNimDxjHseijzBlwji+Gjcpn9zUiWPp/c67VA+vyafDhrB/724aN23G0iXfU69BQ5546jmWLlnI0v9+z0v/fg1PLy9efaMPu3ZssysnIf4Sa9es5JsJ0wgtW44ezz7Bsh+X8NQzL+TIrFm1Ak9PT6bOnMfmTev5btZ0Bg0ZyrlzZ9iyeQMTpswkOSmJYR8MZNL073B2dubTz7/Gzc2N7Oxs3n/vHRo3iSC8Ri3WrVlFYkICE6fNwWAw8Gi3Dotu+eLfhBj/uUZaX4L1D0VEKonIURFZICJHROQHEXEXkTMiMkpE9gNPisgcEfmXLU9TEdkuIlEisltEvETEKCJficge28vkX/876pu8dS/m5NQSLfPguTjKB/gSZvLF2clI14bhbDx40k7Gs4xrzvdrWWZEtH92Ee0422Il05yNk5MBT1dXCiP62DFCy5YlNDQUZ2dn2rRuzY4dO+1kduzcRceOHQC4v1Ur/oiKQpuDUjIcOXGSsNAgyoUE4ezsRMdWkWzdvd9OJjQokKqVKmAwlMxD7fCJ04SFBFEuOBBnJyc6tWjK5j1RdjJlgwKoVjEs59re4PSFWBrWrIaT0YhbGVeqVghjxx+HHNLrUaMmmTEXyIq9iMrO5vKGtfi0aGUno1AYPTwAMHp4YE5KBMC7SVOunTrJtVMnALCkpYHVesttP3r8BOVCQygbEoyzszPtW7dk+649djIhwUFUqVwJgzj+qN29czttO3RCRAivUYurV9NJTrZ/eU1ychIZGRmE16iFiNC2Qyd27dxmy7+Ndh27ANCuYxd27dgKgK+vH9Wq18BoNNqVderkCYwGA37+/hgMBvz8/IiLjbWT2bVzO+07dgagZas2/Bm1H6UUu3ds5/7W7XB2diE4JJSQsuU4fuwoIoKbm9bZsmRnY7FkA9r9X/nbcp557kUMBu2aREdHxzt8cQrB6Gxw6FMa0T3pfzbhQE+l1DYRmQW8ZUtPUko1AhCRrra/LsBi4Gml1B4R8QauAT3R1gE2FRFXYJuIrFZKnb7jrblF4lPTCfH1yjkO8vXkwNm4fHKLtv7BvE37MVssTH/zXwB0rF+NDQdP0vHjaVwzmxn4aBt8PMoUqispKYnAgICc44CAAKKjo/PLBAYCYDQa8XB3Jy0tDYC4uDh69+mLu7s7L/V4kTp16uTkGzN2LAajgZYtWvLcs8/kM3Y3SEi6TJApN0oQaPLn8PGTBcoWRFaWmZ4Dh2E0GHnh8Ydo3axxsXkSklMIMuW+ISvI5Muh4479NKpVDGPGD7/w3MOduJ6Zxb5D0VQKC3Uor3NAIFkJuc92c0IC7jVr2cnEfjeLaqPGENj9CQxl3Dg+sB8ArmHlUUpR9YuvcfL15fKGdVxavNAhvXlJTEomKO89N5k4cuz4LZdzM8mJiQQEBuUcmwICSU5MxN/fZCdjCgjMJwOQknI5R9bPz5+UlMtF6rNYsql8X1VefelZXFxcCS1bDtebOqTJSbl10n67HlxJSyMpKZHwGjVz5AICAkiydYYsFgvvvvMmsRdj6PbQozlycbEX2bJ5Izu3b8XHx4f9+/ZUi46Ovq0LJ8bSaYAdQTfS/2zOK6VuxLbmA2/bvi8uQDYciFVK7QFQSqUBiEhnoN4NbxvwQdv95Z430o7yTKsGPNOqAb/tO8r0NbsY8VxXDp6Lw2gwsObjXqRlZPLKhCVEVq9AmKnw8eC/ir+/P/O+m4O3tzfHjx/nk09HMHXKZDzc3Rk88D0CAgLIyMhgxGcjWbd+PR07dCjxOgD8MHUMgSZ/YuLieeejL6hSMYxyIcF/iy6AZvVrc/jkGXr9ZxS+3l7UqX4fRkPJPWz923ckafUK4v+7CI9atak05D8c6dkDMTrhWaceR9/qhTXzOtVGf0PGsWiu/L6vxHTfK4hIoZ26G1y/do2E+EtMm70ADw9PBvbvTcyF80XmcQSj0ci4CdNIT0/n8xHDOHvmNBUrVcZsNuPi4syY8ZPZsW0L+/ftmQXcfzu6DHq4W6eUcnMs9cbx1VsoQ4C+SqkGtk9lpdTqfEIir4nIXhHZu9Ka8lfrW6IE+XgSl3Il5zg+JZ1gH89C5bs2DGeDLRy+Yn80LWpUxNloxOTlToPKZTl0/lKheU0mEwk2TwYgMTERUx6vNkcmIQHQvIyrGRl4e3vj4uyMt7c3ANWqVSM0NJSYCzGA5pkAuLu707ZtG6KjjxVah0CTH/FJuWHRhKRkAv0d3ykv0OYRlwsJomGdGhw7dbb4PP6+xCflvq8hPinllnS+8viDzPtqGN8O7Q8KKoQ61ikwJybgksfbdA4MxJyYYCdjeuAhLm9cD8DVw4cwOLvi5OODOTGe9ANRWNJSUZmZpO3agVu1/BOziiPA5E983nuelJRzDW+VZb+uoNfb79Hr7ffw8/cnMU+UICkxAf88HjuAf0AASXnam1fG19cvJzyenJyEj0/RHcvExATEYMDHxxcnJydCQsty7do1e32mgJw6ab/dq3h5e2MyBZCYkJCnrERMJvu6enp6UrdeA/bv04YCTAGBNG+h2eRIbYiiXnHXpzjEIA59SiO6kf5nU0FEbkwnfQ7YWoRsNBAqIk0BbOPRTmivtXtTRJxt6dVFxOPmzEqpaUqpJkqpJl0NJe9t/hVqlw/hXMJlLiSlYs62sPL3aNrUuc9O5mxCbihw85FTVAjQ6h7i68Xu45o3kZFp5sDZWCoHFf4ADq9enYsXY4iLi8NsNrNp82YiI5vZyUQ2a8batesA2LJ1K/Xr1UNESElNxWKxABAbG8vFixcJDQ3BYrGQmqqN02dnZ7N79x4qVaxYaB1qVL2P87GXuHgpAbM5m7Vbd9KyaUOHrlVa+lWyzGYAUtKucODocSqVL34Dn5pVKnE+Np6L8YmYs7NZs30P9zep75BOi9VK6pV0AI6fvcCJcxeIqF+rmFwaV48exbVceVxCQhEnJ/zadSR1u/2EqKz4S3g10kL2ZSpURFxcyE5JIW3Pbtwq34e4uoLBiGe9hnYTzhylRrWqxFyMJTbuEmazmfWbt9E8wvHZ6Xnp/uADTB8/munjR9OseSs2rluDUoroo4fx8PCwC3UD+PubcHd3J/roYZRSbFy3hojIFgBERLZgg22m9oa1q4iIbFmk7rr1GpKaksL5s2fIysoi6o/91K3fwE4mollz1q/V+ubbtm6iXr2GiAgRkS3YsnkDZnMWl+Jiib0YQ7XqNUhNTSE9Xbu3mZmZRP2+j7AwbUJds+YtOfDnHwAcPBAFUHjP00EMRnHoUxqRkpy4onPvICKVgJXAXqAxcBh40fa3iVIq0SY3B/hFKfWDzUB/C7ihjUd3RHvt3QjgYTSvOgHorpQqdJbXX9kFq8G8rzG1icAlwI/MS0kcH/4t52f/4HD+wnbB2nL4NF/+vBGrVdE9oja9OjVj4ort1C4fTNs6VRj10wZ2HjuHs9GIl5srQ55oR9WQADIysxi2aDUn4zSP5NGmtXm5fZN85efdBWv3nj1MtS3B6ty5E88+8wxz582jWrVqNI+MJCsriy9Hj+bkyVN4eXkxZPAgQkND2bp1G3Pnz8fJyYiIgRdfeJ7IZs24fv067w0aRHa2BavVSsMGDXit16sYjcZCd8HasS/KtgRL8WCH1rz0r0eY8f1SalSpTKuIRhw5fooPRn3DlatXcXF2xt/Pl/nffM6Bo8f5aspsRASlFE891IWHOraxK7uwXbC27z/A2O+0JVgPtWvJK48/yLTFP1OjSkVaN2nA4RNnGDx6EleuZuDi7IzJ15vvx3xCZpaZlwZrs8k93MswuNcLVK9UPl/5he2C5R0RSVjvdxCDgaQVvxK3cC6hL/ckI/ooqTu2UaZiJSoMGITBzR2UImbaJK7YvDn/jp0JfvZFUIq03TuImZZ/xytHdsHauXc/k6bPxmK18kDH9rzw9BPMnr+I6tWq0LJZU44eO8GwkV+Snn4VFxdn/Hx9mT1pXJFlphr8mDZpPPv37daWYPUfRNXq4QD069OLcROmA3DiWDTjx44iMzOTxk0i6PXm24gIaWmpfPX5cBIT4gkMCmbgkGF4eXlzOTmZ9955g4yMDMQguJVx49ups3F39+DrUSPYvm0zApQvX5Gvxk1gyaIFVK0WTrPIFmRlZTF29OecOnkCLy8v3hv8H0JCtRn8SxYtYN3qFRiMRl597S0aN23GmdMnGff1l1itFpRStLy/Dc881wOA9PR0xnw1ksT4eMq4lSH66JEG0dHRUQVeDAfZ26a5Q8+cJpt2lDpLrRvpfyg2I/2LUqpOMaIljr5V5d+PvlXl34++VeWdoSS2qtzfoZVDlW+0bmupM9L6xDEdHR0dnVJNaQ1lO4JupP+hKKXOAHfci9bR0dG505TWSWGOoBtpHR0dHZ1SjZTg0r17Dd1I6+jo6OiUanRPWkdHR0dH5x6ltL7y0xF0I62jo6OjU6rRw906Ojo6Ojr3KHq4W0fnFrgba5bXdR97x3UCtNpV9a7oNWxbdVf0Ole+r3ihEuZurVc2Hd5wV/Sm132seKG/AWspfgGlbqR1dHT+33M3DLSOjiP8k4106e066ejo6OjooI1JO/JxqCyRriISLSInROT9As6PFZE/bJ9jIpKS55wlz7nlJdE23ZPW0dHR0SnVlNTsbhExAhOBTsAFYI+ILFdKHb4ho5Tqn0e+L5B3F5trSin73UluE92T1tHR0dEp1ZSgJx0BnFBKnVJKZQGLgEeLkH8W+L4EmlAoupHW0dHR0SnVOLqfdN59722f124qqhxwPs/xBVtafp0iFYHKwPo8yWVs5e4Uke4l0TY93K2jo6OjU6pxdOKYUmoaMK2E1D4D/KCUsuRJq6iUihGR+4D1InJAKXXydpTonrSOjo6OTqmmBMPdMUDeTc3DbGkF8Qw3hbqVUjG2v6eAjdiPV/8ldE9a546w7cgZRi3biNVq5bHIOvTsEGF3fsn2KBZvjcJoMODm6sywJztSJcSE2WLhk8VrOHIhHotV8XCTmvTsGFGIllun3vSRBHVrS1Z8EpsbPlxi5e744xBfz/0Bq9XKo+1a8tKjne3OL/h1Hcs3bMdoMODr7cnQ118gNNDEsTPn+WLWYq5mXMNoMPDKY13p1Lyxw3qNFcIp0/oREAPmw7vJ2me/1tepRhNcWz2ISk8DwPznNsyHdwMgnr6U6fAk4ukDwLXlM1FXLherc9vRM4xatkm7t83q0LNDU7vzS7b/yeJtURgNgpuLC8Oe7KDd22wLw39Yx+HzlzCIMKh7G5pWLV+IFo3d+35nwvTZWK1WunXqwHNP2q8pzjKb+WLMtxw7eQpvL0+GDRpASHAQZrOZMROncezESUSEPq+9QoO62iZxG7ZsY8GSpVgsVppHNOa1l18sur3RZxm1fCtWZeWxprXo2a7g+7P2wEnenb+ShX2fpHZYEClXr/Pu/JUcunCJRxrX5IPurYu7tOzbu5sZUydhsVrp3OUB/vXUs3bnzeYsxo4exYkTx/H28mbgkP8QHBxCWloqo0YO5/ixaNp37MIbb/XNyTPvu1lsWLeG9PQrLPnxFwCUUkyf+i379uzC1bUMbw8YRJWq1fPV58TxY4wfM4qsrEwaN23Gq6/3QUS4ciWN0Z9/Snx8HEFBIQwcMgxPLy927djGwnmzEYNgNBjp+XpvatWum1NeRsZVwsPDLwDLoqOj+xR7QQqhBJdg7QGqiUhlNOP8DPBcPn0iNQA/YEeeND8gQymVKSIBQEvgy9utUIl50iIyXEQ6llR5dxsRaSsiv5RwmRtFpElJllkasFitjPxxPZNe685Pg19i5f5oTsYl2cl0a1SDpYN6sOS9F3ilXRNG/7wJgDV/HCcr28LSQT34fsBz/LDjADHJqSVWtwvf/cjuh14tsfJAa++Xs5fwzeDeLB49lFXb93LqQqydTHil8nz32WAWfvkh7Zs15NuFywBwdXXh4zd7sHj0UL55vzdj5v7AlasZjikWoUzbx8hYPpOrC0bjVL0BBr+gfGLZx6PIWDSWjEVjcww0QJlOz5C1fyMZC0aTsWQ86lq6Q20d+eMGJvXqzk+DerDy94LubThLB77Ikndf4JV2jRm9fDMAS3ce1P4OfJEprz/O1//bgtWqCtdlsfDNlBl88fGHzJ44lvWbt3Lm3Hk7mRWr1+Hl6cH8aRP416MPMW3OfAB+Xb0WgJkTxvDVp8OYPHMuVquV1LQrTJ01j9EjPmL2pHEkX05hf9SfRbd32WYm/fshfhrwHCujjnPyUnI+uauZWSzYFkXd8sE5aS7ORnp3jmDAgy2LuqR27Z066Vs+Gj6SiVNmsnnTBs6dO2sns2bVCjw9vZg2cy6PPPYE382arulyceH5F1/mlZ6v5yu3abNIRo+bYJe2b+9uYmNimDxjHm+9PYApE8YVWKepE8fS+513mTxjHrExMezfq/1+li75nnoNGjJ5xjzqNWjI0v9qDma9Bo0YN3E64yZMp2//gUz8ZrRdeQvnzgbY7NAFKQIxGh36FIdSKhvoA6wCjgBLlFKHbPbtkTyizwCLlFJ5f7A1gb0iEgVsAL7IOyv8r1IiRlpEjEqpYUqptSVR3u1im0b//wbRMBR2fLc5eC6O8gG+hJl8cXYy0rVhOBsP2g/TeJZxzfl+LcuMiNYzFtGOsy1WMs3ZODkZ8HR1paRI3roXcwkafYBDJ84QFhJIueAAnJ2c6Ny8MZv32j/4m9SuThlXFwDqVq1MfLK21LJiaDAVQjXDGujvi5+3F5fTijeWAIbgClhTElFpyWC1kH3sD5zuq+1YXr8gMBiwnD+uJZizINtcbL6D5+Iob/IhzORju7fV2XiouHurfT91KYkIm+ds8nLHq4wrhy5cKlTX0eMnKBcaQtmQYJydnWnfuiXbd+2xk9m2aw+dO7QFoE3L5uyPOoBSirPnLtCwnuY5+/n64OnhTvSJk8TGXaJc2RB8fbToQaP69di8bVfh7T0fb9/e+tXYePh0PrmJq3bxSptGuDrnPorcXZxpVLksrk6OPZ6OH4smtGxZQkLL4uzszP2t27JrxzY7mV07t9O+oxaladmqNVFRv6OUokwZN2rVrouLi0u+cmvUqIW/vylfOW07dEJECK9Ri6tX00lOtu9sJScnkZGRQXiNWogIbTt0YtdOrT67d26jXccuALTr2IVdO7YC4ObmlvO/fP369ZzvoHnlKSmXAVY7dEGKwNGJY46glPpNKVVdKVVFKfWZLW2YUmp5HpmPlVLv35Rvu1KqrlKqvu3vzNttFzhgpEWkkogcFZEFInJERH4QEXcROSMio0RkP/CkiMwRkX/Z8jQVke0iEiUiu0XES0SMIvKViOwRkT9FJH8XL1enp4isE5H9InJARB4tqi62czfX51lb3oMiMsom85itXBGRUNtC9BAHroG/iCyz1XuniNTLU8/ZNj1/isgTtvTJthl+h0Tkk+JvQ46errY2R4nIOlvaxyLyXh6Zg7brUEm0BfdzgYPA/TcdlxeRgXmu9yd5ruEREZluq99qEXGznasqImtt+veLSBURmZt3lqLt2he1JCEf8anphPh65RwH+XpyKTW/4Vm09Q8e/GwWY3/ZwuDH2gLQsX413Fyc6fjxNLp8OoOX2jbGx6PMrai/4yRcTiHY5JdzHGTyJeFySqHyyzdup3n9WvnSD504Q3Z2NmHBAQ7pNXh4Y03P1WNNT80JXefFqUpd3J8dQJkHXsw5b/ALhMxrlOnWA/dn+uHa8kGQ4h9q8alX7e+tjxeXUq/mk1u0NYoHR85m7C9bGdy9LQDVyway6dApsi1WLiSlcuTCJS6lXClUV2JSMkEBudciwGQiISm5UBmj0YiHhztpaVeoUrkS23fvwWKxEBt3iWMnT5GQkES5siGcj7lI3KV4LBYL23buJj4xsYj2phPi65mnvZ752nskJoG41HRa16xUaDmOkJSUSEBAbiQkICCQpKSkm2SSCAgMzG2vuwdX0tJuXVdiIgGBubpMAYEk33QdkhMTMQUEFiiTknI5x/D7+fnfML4A7Ny+hd6vvcSIjz6gT7+BAFitVmbPmMzLr75xy3UtiJJ8mcm9hqNj0uFAT6XUNhGZBbxlS09SSjUCzcDY/roAi4GnlVJ7RMQbuAb0BFKVUk1FxBXYJiKrlVL5u6FwHXhMKZVmi+3vlNy3txRUlxsxlCSlVCMRKQvsBBoDl4HVItJdKfWTzZD2BroCHyml4hxo/yfA70qp7iLSHpgLNACG2tpU19b2G0/mD5VSyTaPfp2I1FNKFR5D0/IGAtOB1kqp0yLi70C9qgEvKaV2ikilm447244jAAGWi0hr4Jwt/VmlVC8RWQI8AcwHFqCFaH4SkTJonbiZQH9gmYj4AC2Alxyo2y3zTKsGPNOqAb/tO8r0NbsY8VxXDp6Lw2gwsObjXqRlZPLKhCVEVq9AmMn376jCHWfFlt0cOXWOKcP62aUnXk7lo0nf8dGbPTCU4MMl+8xhso/9DlYLzrUjKdPxGa4tmwpiwFi2MlcXjUNdSaFM1xdwrtkE8+E9xRfqAM+0qs8zrerz2/6jTF+7mxHPdqF7RG1Oxyfz3LiFhPp5U79SWQwOdAz+Cg90as/Z8xd4o/9ggoMCqF0jHIPBgJenJ/3eeo3hX47BIAZq1wznYqwjj4SCsVoVo3/ZyvAnO5Rg7UsXImLnMUe2uJ/IFvdz6EAUC+fNZvjI0az49WcaN2lGQB6jf1s6/8GvBXXUSJ9XSt2Is8wH3rZ9X1yAbDgQq5TaA6CUSgOwGY16N7xtwAfNWBRkpAUYaTMqVrR1ajcGdwqqyw0jfaM+TYGNSqkEm+4FQGtgGdAXzdPcqZRydIVff/8AACAASURBVBF6KzRDhlJqvYiYbJ2PjmhjE9jO3eg+PiXa+jsnIBSoBRRppIFIYPONTotSKv9AV37OKqV2FnLc2fb53XbsiXa9zwGnlVJ/2NL3AZVExAsop5T6yab/uu38JhGZZOtEPAEstY3b2GFr72sAE/o8R8+u9+ecC/LxJC6PhxSfkk6wj+fNReTQtWE4ny1dB8CK/dG0qFERZ6MRk5c7DSqX5dD5S/e0kQ708+VSUq4nEZ+UQqBf/vruPnCU2ctWMmVYf1ycnXPS0zOu0f/Lybz59MPUrVbZYb3Wq2k4e+bqMXj6oNJvCuVfzx3fNh/ehWvLblre9FQsiRe1UDmQfeogxpCKaPNoCifIx8P+3qZeIdjHo1D5rg3C+WyptqzUyWhg4KNtcs71GL+YioF+hWUlwORv5+UmJiURaPIvUCYwwITFYuHq1Qy8vb0QEXr3eiVHrs/ADwgrFwpAi4gmtIjQpor8snJNkZ0i7becGwWKT023a+/VzCxOxCXz6jRtjkHilQzemfMr37z8ILXD8s8PKAqTKYDExPjc9iYmYDKZbpIxkZiQQEBAoNbejKt4eXs7VH52djbv9NECmtWqVScxIVdXUmIC/gH2ERz/gACSEhMKlPH19SM5OQl/fxPJyUn4+OT/vdeuW59LY78kLTWV6COHOXzoACt+/Rm057dLeHh4enR0dL7XcDpCafWSHcHRlt08m+PGcf64VuEI0Fcp1cD2qayUKmws4nkgEGhse8XaJeBGjLOwujhanzA0wx8sf8O4rWizAt8DOiil6gG/klv3v0I29vcpb1k3tzfvsQCf57neVfOMkWTmkbNQfGdtLvAC8AowqyABpdQ0pVQTpVSTvAYaoHb5EM4lXOZCUirmbAsrf4+mTR37zRrOJuQatc1HTlEhQPsnD/H1YvdxbXJQRqaZA2djqRzkSJDh7lGrSkXOx8UTE5+IOTub1Tv2cX/junYy0afP8/mM7xn93hv4++SGi83Z2QwaM41u90fQoVmjW9JrvXQeg28A4u0HBiNO1RuQfdp+3oq45+pyqlwb62XtwWyNP4+4uiFlNIPjFFYVa3Lh48M3qF0+hHOJKXnu7THa1K5iJ2N/b0/n3NtrWWYyMrVx7x3RZzEaDVQJsTdCealRrSoxF2OJjbuE2Wxm/eZtNI+wn0neolkTVq/bCMCmbTtoWK8OIsL165lcu671O/f+HoXRaKRSBW08/HKK1pG5kp7Oz7+tolvnwr3g2mFBnEtK5UJymtbeqOO0yRPW9nJzZdNHPVnxfg9WvN+DehWC/5KBBqhWPZyLF2OIi4vFbDazZfNGmkW2sJOJaNaC9Wu1x+i2rZupV6+BnRdbFE5OTnwzYSrfTJhKs+Yt2bhuDUopoo8exsPDI9+4tb+/CXd3d6KPHkYpxcZ1a4iw1ScisgUb1mo7s21Yu4qISG1yXOzFGG7MrTp54hhmcxZe3t4MGPQhM75bxPQ534P2vJz7Vw00gMHJ4NCnNOKoJ11BRJorpXagTUffSuHrv6KBUBFpagt3e6GFu1cBb4rIeqWUWUSqAzFKqYIMqw8Qb5NrB1Qspi43sxsYbwuVX0Z7ddu3IuKEZmSeRQvZDiDXCy+KLWgdh09FpC2QaAvFr0ELnfeDnHC3N5qxTBWRYOABtPVyxbETmCQilW+Eu23e9BngIVv5jdDecOMIq2z1XaCUSheRckChM4GUUldE5IJtWGCZbUjCqJTKAOagXdO4vzJb0cloYMjj7Xlz2o9YrYruEbWpGhLAxBXbqV0+mLZ1qrBo6x/sPHYOZ6MRLzdXPn1Om4TyTKv6DFu0msdGfQfAo01rU71syYTIABrM+xpTmwhcAvxof3oTx4d/y/nZP9xWmU5GIwNffoq3P5+I1Wrl4bbNqVK+LFP/+ws1K1egdZN6jF/4E9euZzLkmxkAhJj8+XrgG6zdsZ/fj54gNf0qv2zWgiIfvfEi1SsVvTQJAGXl+qZluD/SCwzaEixr8iVcmnXGEn8By+nDONdvhVPlWqCsqOsZXF9rCz4pRebWX3B7TPOsrAkxmA8VPoEqt60Ghjzejjen/YRV3bi3Jiau3EHtsCDt3m6Lst1bA15uZfj0We3eJqdn8Oa0ZRhE81A/s6UXhtFopO8brzL4oxFYrFYe6NieyhXLM3v+IqpXq0LLZk3p1qkDI8eM54XX+uDl6cnQQdprllNSUxn00QgMIgSY/Bky4O2ccidMn8Wp09qs6Ref+Rfly5Utur2P3s+bM5drv+WmNbX2rt6ltbdW0f+eD3wxl/TrWZgtFjYcOsWUVx+hSnDBnU6j0cjrb/bl4/+8j9VqpWPnrlSoWIkF8+ZQtVp1mkW2oFOXBxgz+gte69kDLy8vBg7+MCf/qy8/T0ZGBtnZZnbt2MYnn42iQoWKzJ45jc0b15OZmckrLz5Dpy4P8OzzPdi7Zw9v9HxBW4LVf1BOOf369GLcBG3W+Otv9WP82FFkZmbSuEkEjZs0A+DxJ5/lq8+Hs3b1CgKDghk4ZBgAO7ZtZsO61RidnHB1ceW994c53Im4Jf7BnrTYzyAvQEAb61wJ7EUb4z0MvGj720QplWiTmwP8opT6QUSaAt8CbmgGuiOQAYwAHkbz8hKA7kqpfFNrbcb1f2gh2r1ooeAHbKfz1UUplSEiZ26qz7PABzZdvyqlBovIMMBXKTXA1nnYgzb2faSAOrQF3lNKPWQbH54F3Gdrx2tKqT9FxBPtZeyN0TzST5RSP9quRQu018ulAsuVUnNEZKOtzL2FXOsHgJFonnO8UqqTbVLXz2gh/11A8zzX4helVJ089ynn2Jb2DnBjfVE6mjdsuSnfe4CnUupjEakGTAUC0Az6k7ZF+YjISmCZUmpKQXXPy/VfpxT9o/obuHv7SU+8K3rvxn7Sd2uryqTqre6K3ru1n/TZ/2f7SdesUu62rXbCf15x6JkTOGJ2qRu8dtRI2z387xb3Ul3+PyHaDPoDQKOCOlU3oxvpvx/dSP/96Eb6zlASRjpxWE+HnjkBw2eWOiP9z40R6JQIor2g5gjwrSMGWkdHR+dOU5LrpO81ih2TVkqdAf4Wz1VE6gLzbkrOVEo1u1N1EZEuwKibkk8rpf627qyI7AJufiPHi0qpA3+Xzr+K7QU1FYsV1NHR0blb/IPHpO/qu7ttRqlEN8j+C3VYhTbJ6k7qLLAToqOjo6Nz6xgceOVnaUXfYENHR0dHp3RTSkPZjqAbaR0dHR2dUs0/+WUmupHW0dHR0SnVlNZJYY6gG2mdEie2xp3fsbTVrqp3XCfA1ma974re9rOK3vP470BdTuLX6h/ccb0VrIVvuvF34htc4a7ovVtLoayqFHuj986mfyWObqR1dHQc4m4YaB0dR9A9aR0dHR0dnXsU0Wd36+jo6Ojo3KPoE8d0dHR0dHTuTfRwt46Ojo6Ozr3KP3ji2D+3ZTo6Ojo6/z8wiGMfBxCRriISLSInRCTfHtci8rKIJIjIH7bPq3nOvSQix22fl0qiabonraOjo6NTqimpiWMiYkTbfrgTcAHYIyLLlVKHbxJdrJTqc1Nef+AjoAmggH22vJdvp066J62jo6OjU6oRg8GhjwNEACeUUqeUUlnAIuBRB6vRBVijlEq2GeY1QNe/1KA8/L/xpEXke6A2MFsp9bdtPiwiHyilRhYj4ws8p5Sa5EB56Uopz0LOlQXGK6X+9ddqW6zuTsAXgAuQBQxUSq13NP/evXuZPHUaVquVrl068/RTT9mdzzKbGT36a46fOIG3lxdDhrxPSHAwcZcu8drrbxAWVg6AGuE1eLuv1mkdOPh9kpOTcXV1AWDkiBH4+voWWocdfxzi67k/YLVaebRdS156tLPd+QW/rmP5hu0YDQZ8vT0Z+voLhAaaOHbmPF/MWszVjGsYDQZeeawrnZo3drTpRVJv+kiCurUlKz6JzQ0fLpEyb7DtZAxfrtqLVSkea1CVf7cseNO4tUfO8t7SzSz4dzdqlzVhtlj55JcdHI1LxmK18lC9++jZsq5DOpVS/Dp/JNFRm3F2LcMTvUZSrlJtO5mszGt8P6EfyfHnMRgM1GjQji5PvwvArws+59SR3QCYM69x9UoyQ6fsdkjvvOlfE7VvO66uZXjtnWFUqlIjn9zpE0eYNn44WZmZ1G/cghd7vYuIcPb0MeZM/oLr168REBTKWwOG4+Ze4L+aHdv+jGb0wuVYrIrHWjfllYfa2Z2fv3IzP23eg9FgwM/Lg496PknZAD8Axi3+ja1RR7AqRWTtagx8/hFE7MOwSilmTJ3Avj27cHUtw9sDBlGlavV89Thx/Bjjx4wiKyuTxk2b8errfRARrlxJY/TnnxIfH0dQUAgDhwzD08srJ9/xY0cZPKAP770/lBat2gDwydDBRB89TM1adfngo8+ZOfVb9u/diatrGfr0f79A/SePR/Pt2C/IysqkUZNIer7eFxFh+5aNLF44hwvnzzJq7GSqVtPuyaYNa/h56aKc/GfPnGL0N9OoXTW02GteLFJiE8fKAefzHF8ACtoQ6QkRaQ0cA/orpc4Xkrfc7VboH+9Ji4iTiIQATZVS9f5OA23DkTc++AJv3a4ipdTFv8tA20gEHlZK1QVeIv+2ooVisViYOGkyI4Z/wrQpk9m4aTNnz52zk1m1ahWenp7MnjmDxx7rzqxZs3POhYaGMmnCBCZNmJBjoG8weODAnHNFGWiL1cqXs5fwzeDeLB49lFXb93LqQqydTHil8nz32WAWfvkh7Zs15NuFywBwdXXh4zd7sHj0UL55vzdj5v7AlasZjja/SC589yO7H3q1eMFbxGK18vmK3Ux8tj0/vvEwKw+d4WRCSj65q5lmFu4+St1yATlpa46cxWyx8MPrD7Pw1Qf5Yf9xYlLSHdJ77M/NJF46y4CvVtL9lU9YPmd4gXL3P/Bv+o/6jd6f/sjZ478THbUZgAefH0LfET/Rd8RPNO/0ArUad3JIb9S+7VyKPc/oKUv5d+8hzJ58846zGnOmjKJn7w8YPWUpl2LP8+f+HQDMnPAZT/Xow+fjv6dJZFt+/Wl+sTotViuj5i3j2wH/ZunIAazcFcWpmEt2MuEVyzH/o74sGdGfjk3r8s2S37T6Hj9D1PEzLB7Rn/9+NoBDpy+w7+ipfDr27d1FbEwMk2fM4623BzBlwrgC6zJ14lh6v/Muk2fMIzYmhv17tY7N0iXfU69BQybPmEe9Bg1Z+t/vc+tvsTB31jQaNGpiV1b3J57mnXc/BGD/3l3EXrzAxOkLeKPvu0ybWPAjc+qksbz59ntMnL6A2IsX+H2fpr9CxcoM+nA4terUs5Nv064TYybMZMyEmbzz3ocEBYdSuUq1Qq/1LWEwOPQRkddEZG+ez2t/Qdv/gEpKqXpo3vJ3JdOIgik1RlpEPETkVxGJEpGDIvK0iJwRkQDb+SYistH2/WMRmSci29AMy2qgnG2Q/34R6SUie2xlLRURd1u+YBH5yZYeJSItbOkviMhuW/6ptnGLgur4BeBmk1tgSxtgq+9BEelnE/0CqGKT+0pEPEVknYjsF5EDIuJQeEVEKonIQdv3l0XkRxFZaZu08GUxedNtug+JyFoRiRCRjSJySkQeAVBK/a6UumjLcsjWtpv3wS6Q6GPHCC1bltDQUJydnWnTujU7duy0k9mxcxcdO3YA4P5WrfgjKgqllCPFO8ShE2cICwmkXHAAzk5OdG7emM17/7STaVK7OmVsXnndqpWJT9aMWsXQYCqEBgEQ6O+Ln7cXl9McM1rFkbx1L+bk1BIpKy8HLyZR3t+LMD8vnI1GutSuyMZj5/PJTdz0By+3qI1LnnE8Aa6Zs8m2Wsk0W3A2GvB0dXZI75H962nY8lFEhApVG3A9I420lHg7GRdXN+6rpTkkTk4ulK1Ui7TkuHxl/bnzV+o37+aQ3v27N9OqXTdEhKrhdcm4eoWU5EQ7mZTkRK5lXKVqeF1EhFbturFv1yYA4i6eo0bthgDUqd+MPds3FKvz4KnzhAWbCAsy4ezkRJdm9dn4u/1wZdOaVXC78ZuqUoH4G/dahExzNuZsC1nmbLItFvx98nvuu3dup22HTogI4TVqcfVqOsnJSXYyyclJZGRkEF6jFiJC2w6d2LVzmy3/Ntp17AJAu45d2LVja06+X//3E81btsbH18+uvPoNGuHm5paTv237Ljb9tQvVfy3jKuE1amv62+fqCatQkXJhRb9SdcumdbRq3b5ImVtCxKGPUmqaUqpJns+0m0qKAcrnOQ6zpeWglEpSSmXaDmcAjR3N+1coNUYaLbZ/USlVXylVB1hZjHwtoKNS6lngEeCkUqqBUmoL8KNSqqlSqj5wBOhpyzMe2GRLbwQcEpGawNNAS6VUA8ACPF+QQqXU+8A1m57nRaQx8ApauCQS6CUiDYH389RnIHAdeEwp1QhoB3wtN8fAHKOBra51gadFpHwRsh7AeqVUbeAKMAJtssRjQEGu0BPA/jw/ziJJSkoiMCDXUwsICCApKSm/TGAgAEajEQ93d9LS0gCIi4ujd5++DBw0mIMHD9rlGzN2LG/16cOChd8XadQTLqcQbMp9GAWZfEm4nN+zvMHyjdtpXr9WvvRDJ86QnZ1NWHBAAbnuHeKvZBDi7ZFzHOzlQfyVa3YyR2KTuJSWQetqYXbpHWtWxM3ZiU7jfqDrt0vpEVkLHzeH+mOkJV/Cxz8k59jbP4S05PhC5a9dTePo7xuoUru5XfrlxBiSEy5wX61Ih/ReTorHPyA459g/IIjkJHu9yUnx+JuCcmVMQVy2yZQrf1+Owd69fS3JifYecUEkXE4lxD83ehPk50P85cI7XMs276FlvXAA6letSNOa99H5nRF06TeC5nWqc1/Z4Hx5khMTCQjMrbMpIJDkxMR8MqaAwAJlUlIu4+9vAsDPz5+UFG3eUlJiAru2b6Xrg48U2cbkpAQCAm8qOykhn4zJVLRMUWzbvIFWbUrOSJfgmPQeoJqIVBYRF+AZYLmdLpG88flH0GwIwCqgs4j4iYgf0NmWdluUJiN9AOgkIqNE5H6lVHGuyHKl1LVCztURkS0icgDN4N4YQGsPTAZQSllsOjqg9ZT2iMgftuP7HKxzK+AnpdRVpVQ68CNwfwFyAowUkT+BtWjjGPn/e4tnnVIqVSl1HTgMVCxCNovcjs4BtM6J2fa9kl3lRGoDo4DXCyssbxjp+0WLChNzCH9/f+Z9N4eJE77ltV6v8sWXX3E1Qws1Dx74HlMmT2L0l19y6NAh1q13eIi8SFZs2c2RU+d48WH7zUESL6fy0aTvGPrGixhK+VuNrEoxes0+BnTMP7Z+8GIiBhFWv/MvfuvzGPN2HuHC5ZLf2MJiyWbx5Pdo3ukF/IPs+5AHdv5GnaZdMBjuzCsee709lHUrljJ0QA+uXcvAyblkp+j8un0/h09foMcD2rjvuUuJnL6YwMqxH7By7IfsOXKS/dGnS1TnzYhIzpj3zGkT6fHv1+767/jY0cO4urpSsZKjj1EHMBod+xSDUiob6INmXI8AS5RSh0Rk+I0II/C2LQIZBbwNvGzLmwx8imbo9wDDbWm3RamZOKaUOiYijYBuwAgRWQdkk9vRKHNTlqtFFDcH6K6UihKRl4G2RcgK8J1SashfqbeDPA8EAo2VUmYROUP+9jhCXi/XQtH316xy3VDrjbxKKauI5OQTkTDgJ6CHUupkYYXZwkbTAE6fPKEOHzlCQp7ef2JiIiaTyS6PyWQiISGBwIAALBYLVzMy8Pb2RkRwcdZCrdWqVSM0NJSYCzFUr16NAJt37u7uTtu2bYiOPkbHDh0KrFOgny+XknJXP8QnpRDol38Me/eBo8xetpIpw/rn6AVIz7hG/y8n8+bTD1O3WuXCmn7PEOTlTlxa7s/+0pWrBHm55RxfzTRzMiGFV+etBiAp/Rr9lmxg3FPtWHHwNC2rlMPZaMDfw40G5QM5FJtEmJ9XPj0AO9cuYM/GHwAIq1yH1Dyh67TkOLz9gwrMt2zWRwQEV6Rl1/xLSP/cuYKHXxpaZBvX/PpfNq7R5g3cV7WWnfebnGjvNYPmOef1rpOT4vGzyZQNq8TgT74FIDbmLFF7txWpGyDQz4e45NxoTPzlVIL8fPLJ7Tp0nJn/W8+MIW/gYjP+G/Ydom6V8riX0SIULeuF8+fJszQKr8zitdv5aZM2pluxVkMSE3LrnJSYgH+AfRTHPyCApMSEAmV8ff1ITk7C399EcnISPj7ab/7E8WOM/uJTAK6kpbJ/zy4MBiORLVrx2/+WsXzZD6SmpNCydTsSE24qO4/XrF3XQJKSipYpjK2b19OqTcH/s38VKcGXmSilfgN+uyltWJ7vQ4AC7YFSahYwq8QqQynypG0zmTOUUvOBr9DC0WfIHQ944haK8wJiRcQZ+9D1OuBNmz6jiPjY0v4lIkG2dH8RKcpDNdvKBdgCdBcRdxHxQAslb0ELL+d9+vkA8TYD3Y6iPeA7hm0W+q/A+0qp4p9geQivXp2LF2OIi4vDbDazafNmIiPtJ0lGNmvG2rXrANiydSv169VDREhJTcVisQAQGxvLxYsXCQ0NwWKxkJqqBVCys7PZvXsPlSoWfqlqVanI+bh4YuITMWdns3rHPu5vbD9jOfr0eT6f8T2j33sDf5/cW2LOzmbQmGl0uz+CDs0a3UrT7xq1y5o4l3yFmMtXMFssrDp0ljbVc71VrzIubHz3KVb0fZwVfR+nbrlAxj3VjtplTYT6eLD7jGZor2WZORCTSGVTfuNzg8iOz+dM9qrZuAO/b/sZpRTnTvyBq7sX3r75jfSaH8aRee0K3Z7P/3xLuHiKaxmpVKjaoMg2dnrwST4bt4DPxi2gcWQbtm74DaUUJ6IP4O7hia+/vTHz9Q/Azd2DE9EHUEqxdcNvNIpoDUBqiubkWK1Wfl4yi/ZdHy9SN0DtymGcv5RETEIy5uxsVu2Kok3DmnYyR8/G8NmcHxn3zsv4e+eOOYeYfNkXfZpsiwVztoV9R09R2Tbv4emOLVj0aT8WfdqPZs1bsXHdGpRSRB89jIeHR074+gb+/ibc3d2JPnoYpRQb160hIrIFABGRLdiwVouybli7iojIlgBMm72Q6XO+Z/qc72neqg2v936HyBatAOj2cHfeensgterUIyKyFRvXr7LpP4R7Ifrd3D2IPnpI078+V09RWK1Wtm/dWLLj0VCiLzO51yg1njTaOOtXImIFzGjG1A2YKSKfAhtvoayhwC4gwfb3xtP5HWCaiPRE80TfVErtEJH/AKtF666Zgd7A2ULKngb8KSL7bePSc4Ab60lmKKV+BxCRbbZJXyvQQsn/s4Xf9wJHb6Etfyd9gKrAMBG50ZPsrJQqfMDRhtFo5K033+TD/wzFarXSuXMnKlWsyNx586hWrRrNIyPp2qUzX44ezSs9X8XLy4shgwcBcPDAQebOn4+TkxERA3379MbLy4vr16/z4dChZGdbsFqtNGzQgK5duxRaByejkYEvP8Xbn0/EarXycNvmVClflqn//YWalSvQukk9xi/8iWvXMxnyzQwAQkz+fD3wDdbu2M/vR0+Qmn6VXzZrE94+euNFqlcqapjfMRrM+xpTmwhcAvxof3oTx4d/y/nZP9x2uU4GA+93jeDN79dhtSoebVCVqoG+TNr4B7XKmmhbvfC6P90knGH/287jU7Tht0fqV6F6sF+h8nkJr9+GY1GbGTOwC84uZXj81dwViN/+5zH6jviJ1OQ4Ni6fSmDofUwcpvWnIzs+R9O2TwLw587fqNesW77lSEVRv3FL/ti7nffeeBwX1zL06pvrhX/Y73k+G7cAgJdeH8S08cMxZ2VSr1EL6jfWjNnOLatZ+9t/AWgS2Y7WHYpfDudkNDL4hUfpPXomVquVR+5vSpVyIUz+cTW1KofRpmEtxi3+jYzMLAZN1GaLh5h8GdfvZTo2rcueIyd46j9jERFa1K1Om4b550A0btqMfXt28UbPF7QlWP0H5Zzr16cX4yZMB+D1t/oxfuwoMjMzadwkgsZNtE7w408+y1efD2ft6hUEBgUzcMiwfDpuZsjAd4g5f47r169x6uRxqlStzluvPo+rqyt9+g/OkRvQpydjJswE4LW3+mlLsDKzaNQkgkY2/Tu3b2HGlG9IS03ls4+HUPm+qgz79CsADh+MwhQQSEho2WLrdEv8g18LKiU5m1ZHB7Rw953W6Z965k6rBGBrs953RW/7WS/ecZ13az/pCj4lPzbuCLUvFz/b++/gXFDTu6LXqu6OoatdNfS2Xdzr//3aoWdOmSffLXXudGnypHV0dHR0dPJTyid1FoVupP8iIrILuHmNyotKqQN/g6665H+RSKZSqqA34dyc947VU0dHR+euUELv7r4X0Y30X8QRA1mCug6grYH+K3nvWD11dHR07gr/4DFp3Ujr6Ojo6JRuSu7d3fccupHW0dHR0Snd6GPSOjo6Ojo69yi6J62jo6Ojo3OPYvznmrJ/bst07hqe15OKFyphDNtu+z32f4m7sV4ZYP2/Hd41tMTw2D24eKG/gSzr3XlMxU8v0bc7Oozxw7vzhjuzcmzXs3sS3ZPW0dHR0dG5R9Fnd+v8H3vnHR5V8TXg92wqqZBNowdCB+mE3quIBSwgoogUEUQREURREQVBkCJFehGQjsqP3gk99BZ6r6mQQAIpu/P9sZtkN3XBSPG77/PcZ++de2bOzN3de+ZM1dDQ0NB4RtE8aQ0NDQ0NjWcUbXS3hoaGhobGs4nSPGkNDQ0NDY1nFN1/15T9d0umoaGhofH/As2T1tDQ0NDQeFbRRnc/XURkIVAemK2UGvu08/MkEZHLQHWlVGQW93crper8S7orA78BHoABGKaUWvw4ae09dIzxs+ZjNBpp06wh77Z72er+kZOn+XXWAi5cucaQfr1oXCco9V6DNzpTvEhhAPy89Yz86jOb9doVKY1zg1dAdCSFhpB40HqPGroGjQAAIABJREFUYPsy1XGq9xLqfiwAScd2kRQaAoC45cW56ZuImycAD1bORN27Y5PeXRdu8PP6AxiVom3lEnxQt0KmcptOXaH/8mAWfNCa8gX0JBmMfL9qD6dvR2MwGmlTsThd675gc3mzo+L04fi2bkRieBTBVV7OOcJjopRixdyfOHV4Bw5OznT8aBiFi5WzkklMeMCccf2IDLuOTqejfNVGvNzR9u81Rc/CmaM4fnAnjk7OfNDne4oGls0gt2L+RHZvW018XCyTF+5KDd+2bhlb1i5Bp9Ph5OxC516DKVC4eI5681SoilfHbojYcW/HBmLWLLe679WhK85lTN+ZztEJnYcnVz/uCEDAjD9JvH4FgOSoCMInDMtW18ED+5k+dTJGo5HmLV/kzbc6WN1PSkpkzOifuXD+HO7uHgwY9DV+fv7ExsYyYvhQzp09Q9NmLejZqw8A8fHxfDkg7TlHRkbSuHFTun/Yy+q5zp42nkMH9uLk5ETvvl9RvETpDHm7cP4Mk8YOJzExgarVa9Glx6eICIvmzWD/vh2I6PDMm4/efb/CS+9NXNx9Joz+gciIMAxGA6+07UDj5i/l+LxtQvOknw4iYg94AzWUUiWedn5yCxGxV0ol50Za/5aBNhMPvKeUOiciBYCDIrJeKXX3URIxGIyMmf47Y78bgK/ei24DvqNejaoUK1wwVcbPR89Xfbqz8O+1GeI7OToyZ8yPj557EZwbtSX+r2mo+zG4tP+E5IsnMd4JtxJLPneUhO1/ZYju3LwDiQc2Y7h2DhwcQdm0rzwGo5Gf1oYw5Z1m+Hm48M7MtTQsVYhAn7xWcnEJSfwRcpoXCnqnhm08dYUkg4FlH77Mg6Rk2k1ZSavyxSiY1+3Ry5+O63NXcHnyfCrPGvmP08qOU0d2EHHrKl+PW8OV88dYOuMH+g1bmEGucZsulCwfRHJyEpN/6Ero4R2Uq1LfZj3HD+0i7OZVhk/+m4tnjzNv6k8M/vn3DHKVajSgSev2fNX7Navwmg1a0ajVGwAcCdnO4tm/8Nm3k7JXKjr0nT7k9i/fkhwdRYFvfyH+SAhJN6+likQvmpl67tH0JRyLBKZeq8REbg7pa1P5DAYDUyZP4IdhI9F7e9Ov78fUrFWbIkWKpspsWL8ONzc3ps2cS/D2rcyZNYOBgwbj6OjAO+++z9XLl7hy5XKqvIuLC79OnJp63feTXtSuU89K7+EDe7l18zoTpi3k3JlQpk/+hZ/GTMuQv+mTfqFnnwGULF2O4UO+4MjBfVSpXotXXn+bDu92A2DNymUsWziHHh/3Z/3qFRQqEsCX340kJuYOn374DvUatbDpWeTIf3h09xMpmYi4ishqETkqIidEpL2IXBYRb/P96iKyzXw+RETmicguTHsobwAKisgREakvIt1FZL85reUi4mKO5ycif5rDj4pIHXN4JxEJMcefKiJZbjwqIq1E5JA5/mZzmJeI/CUix0Rkr4hUFBGdOf95LeKeM+fBx5yv/eajbmblykZOLyIbROSkiMwAsq0iish982cjEdkmIstE5LSILBDJunppzv9P5udyQESqish6EbkgIj0BlFJnlVLnzOc3gXDAJ7v8ZMap8xcolN+Xgv6+ODjY06xeLXaGHLKSye/rQ4mAIuh0uVcj1vkVwXg3EhUbDUYDyWePYF+8vG1x8/mCTmcy0ABJiZCcZFPcEzejKOzlTqF87jjY2dGyfFG2nb2WQW7S9iO8X6c8jhZ74QrwICmZZKORhCQDDnY63JxyZyWo6J0HSIqOyZW0suP4ga3UaPAKIkJAyUo8iL9HzJ0IKxlHpzyULG9qLbG3d6BQsbLERIc9kp4jIduo07gNIkJg6YrEx93jbnREBrnA0hXJ65XxZ5vHJa3ik5DwgBz+agA4FS9JUvgtkiPCwJBM3L4duFTOejdY15oNuL8v2LYCpePc2TPkL1AA//z5cXBwoEGDRuzbs9tKZt/e3TRtZjJ0des14OjRwyilcHbOQ/nyFXBwdMwy/RvXrxNz9y7lK1i31Ozft5OGTVohIpQqU564uPvcibZuyLsTHcmDB3GUKlMeEaFhk1aE7N0BgIuLa6pcwsMHqY9VEB48iEcpxcMHD3Bz98Aul/aBVjo7mw5bMNuBMyJyXkS+zOR+PxEJNduEzSJS1OKewfxOPSIiK3OjbE/Kk24F3FRKvQQgIp5AdtX5ckA9pdQDEQkAVimlKpvjhiqlppvPfwS6AhOAX4HtSqm2ZkPsJiJlgfZAXaVUkohMBt4BMlS3RcQHmA40UEpdEhEv863vgcNKqddEpAnwu1Kqsoj8DbQFZotITeCKUipMRP4AxiqldopIEWA9kNIGZ1murOS+A3YqpYaKyEvm8tlKFUzdAjeBXUBdYGc28lfNZRkLzDHLOwMngCnpnk8Q4AhceIT8ABARdQdfvT712kfvReg525NJTEyi6xffYqezo1O7NjSoWc2meDpXD4z305x+4/0Y7PyLZJCzD3wBuwLFMd6NIGHHStT9GHT5fCDhAc6t30Pn4YXh2jkSdq+xyZsOvxePv0fai8rP3ZXjN61fcqduRREWG0+DkoWYuyc0NbxZWZNBbz5uGQ+SkunfvDqeeZxsKu+zQkx0GPn0/qnXeb38iIkOwzNf5vW7+LhYTh7aToMXOz2SnjtR4Xjp/VKv8+l9uRsdkalBzootaxazYeUCkpOT+GLo1Bzl7fLqMVgYLMOdSJyKZ2wKBrDX+2Dv7cfDU8dSw8TBkQLf/oIyGIlZs4z4w/uy1BUVFYm3d1pZ9N7enD1zOp1MFN4+Jhk7OztcXVyJjY3F09Mzx7IEB2+lXoOGpK/LR0dFoPf2TdOr9yE6KpJ8Xt4WMpHo9T7pZNIqSH/8Po3gLetxcXHlu5/GA9CqzeuM/OFLerz3Gg8ePOCzgUPQ5ZIHrHKpT9psOyYBzYHrwH4RWamUCrUQO4ypCzJeRD4CfsZkZwAepNiq3OJJtREcB5qLyEgRqa+Uyqk6v1Ip9SCLexVEZIeIHMdkcFNcoyaY+k9RShnMOpoC1TA96CPm66w6nWoBwUqpS+Y0os3h9TB59CiltgB6EfEAFpP2xXQwXwM0Ayaa9a0EPEQkpcpuWa6s5BoA8836VgO2dYKaCFFKXVdKGYEjQEAO8ik1vePAPqXUPaVUBJCQrpUgv/kZdDGnnQER6WH2yA/8vjRj0/E/YdnUMcwcNZTvPvuIX2ct4MbtR/O4siP5cihxc4YTv3AMhqvncG5m7vMTHXYFipGwcxXxi39FPPQ4lK2eKzqNSjF640H6NctY2ThxMxKdCBs+fYM1H7dl3t5TXL9zL1f0PosYDMn8/usA6rd6B2+/wk9cf5PW7RkxZSVvvPcJq5bOyNW0XYPqE3dgN1j8Za590ZWbQz8nYtpovN7uhr2PfzYp/Lvs2L6Nhg0b/ytpd3yvB1PmLKd+o+asW7UCgCOH9hFQvATTfv+LUb/OYuaUccTHx+WOQhHbjpwJAs4rpS4qpRKBRcCrlgJKqa1KqXjz5V6gUO4UInOeiCetlDorIlWB1sCP5qbkZNIqCc7pomT3zc0BXlNKHRWR94FG2cgKMFcpNehx8p0De4ASZg/8NSCl01QH1FJKPbTKiOkHYlmu7OQelwSLcwM5f78p8sZ0cY0pcc0VktXA10qpvVklpJSaBkwDiDi5z8rd9NHnIzwqbdONiKhofLzy5ZA1y/imRo2C/r5UqVCGsxevUNDfL4dYYIyLxcEtrR9Y5+aJup+ufvgwPvU0KXQfTnVbm+Lej8EQedPUVA4kXzyBnX9RYH+Oen3dXbgdm/ZVh92Lw9c9T+p1XEISFyLu0m3eBgCi7j+g75KtjHurMWtPXKJuYEEc7HR4ueahcmEfTt6KolA+9xz1Pk12rF/Ini3LACgSWIE7UbdT792NDsPTK/Pva/H0IfjkL0Kj1rZtVLJlzWKCN/4JQECJ8kRHpVXY7kSFP5IXbUlQvZbMn/pTjnKGu1HYWXiUdvm8Sb6T+YYyrkENiJpv1SCF4a759xQRxsPTJ3AsUpzkiNuZRUev9yYyMs07jYqMRK/3TiejJzIiAm9vHwwGA3HxcXh4eORYjksXL2AwGChRshQAq//3N2vXrQOgRMkyREWmjduIiorAK51eL703URaes0km47Ov16gFPw35gvbvdGXrpjW0faMTIkL+AoXw9cvPjWtXoFKxHPObE7Z60iLSA+hhETTN/O5KoSBg2Td1Hci6P8PU0mk5kMZZRA5gsm8jlFL/2GN5Un3SBYB4pdR8YBRQFbiMycsFeP0RknMHbomIAyZPOoXNwEdmfXbmJvXNwBsi4msO97LsP0jHXqCBiBRLkTWH70jRIyKNgEilVKxSSgF/AmOAU0qplH/qBqCPRdmzavrISi4Y6GgOexGw3ZrlMiLiiKmMvyullj1uOmVKFOfarTBuhkWQlJTMpp17qVujik1xY+/HkZhk6gu+G3uP46fPEWAx4Cw7jGHX0OX1Rjzygc4O+1KVSb4UaiUjLmnGz75Y+dRBZcbwa4hTHsTZ1GxtX6gERhv7TMsX0HM1+h437twjyWBg/ckrNCyV5iW6Ozuy7fO3WNunHWv7tOOFgj6Me6sx5Qvoye/pSshl00v7QWISx29EUkyfc9Pl06Z+y7cZMHI5A0Yu54XqTdgfvBKlFJfPHSWPi1umTd2rF//Kw/j7tH0vQ7dfljRp3Z4hYxcxZOwiqtRsxO6tq1BKceHMMVxc3B7JSIfdvJp6fuzgDnzz5+zJJ1w6h4NfAey9/cDOHtea9Yk/krHJ2sG/IDpXVxIupDVP61xcwd5Ub9a5ueNcsixJtzKOVUihZKnS3Lx5g9u3b5GUlERw8DaCatW2kqlZszabN5kqe7t2BlOxYmWbKvrbt2+lQaM0L/qll19l9ITZjJ4wmxq167N9yzqUUpw9fRIXFzerpm6AfF7e5MnjytnTJ1FKsX3LOmrUNA1Au3UjrUwH9u2gQCFTF5O3jx/Hjx4E4O6daG5ev4qff4Ec82oTNnrSSqlpSqnqFkfGEXE2q5ROQHVMNi2Fokqp6pje4eNEJDDTyI/Ak+qTfgEYJSJGIAmTMc0DzBSRH4Btj5DWN8A+IML8mfKW/RSYJiJdMXmRHyml9ojIYGCDiOjMunsDV9InqpSKMNeyVphlwzH1SwwBZonIMUyjnTtbRFuMybV63yLsE2CSWd4ek9HtmUk5spL7HlgoIieB3cDVTOI+Kd7C1PyuN7daALyvlDryKInY29nRr9t79Bv6M0aj4qWmDShepBAzFi6nTGAx6gVV5dS5i3w1cjz34uLYtf8wMxf/yfzxP3Hl+k1GTZmNmP5gdGrbxmpUeLYoIw+3/4XLK91BZ5qCZYwOw7FmCwzh1zFcCsWhUj3si5UDZUQ9jOfhJnOvhVIk7FxFnrYfAmCMuEHSyaz7D63Kq9PxZasgPlq4GaNR8WrlEpTwycvkbUcoV0BPo1JZG4P21Uvz7f92026KqSfilUqBlPLLnXpa5Xm/oG8YhKN3Pppc2s65oRO4Nvux615ZUq5KA04d2cGPn76Io1Me3u75Q+q9nwe+zoCRy7kbdZuNf07Dt0AxRg96EzAZ+tpN3rBZT8Vq9Th+cCeDPnrVPAVrSOq9IZ91YMjYRQAsnTuOfTvWkZjwkP7dWlG/2Wu82qEnm9cs5tSxfdjZ2ePi5kHXT4bmrNRoJGr+VPz7DQGdjns7N5F08xp5X+tI4uXzxB8xTd9zrdmAuJAdVlEd8hfGu3MvlFKICHfXLLcaFZ4eOzs7en70Md8NHoTRaKRZi5YULRrA/HlzKFmyFDVr1aF5yxcZM3oEPbp2xs3dnQEDv06N3/X9TsTHx5OcnMTePbsZOmxE6sjwnTu28933mU//qlq9NocP7KVP9w44OjnTu29aQ2T/Pl0YPWE2AN179UudglW5Wi2qVK8FwIK5U7l5/SqiE3x8/Oneuz8Ab3R4n0njhtOvd2dQik5deuLhmTdjBh6H3JsnfQOw/IMWModZqxNpBnwNNFRKpbZCKqVumD8vimkwdBUeYxyPlS5l47QSDQ1bSd/c/SRw3pL7xsYW7PM+HS/3aewnrQs58cR1Arg7JT4VvQVHv/1U9CZ9PfGp6H1oTN/r+GSoWNL3H0/piD200aZ3jkfV5jnNlrEHzmIav3QDkxPWUSl10kKmCrAMaJUy+8Ucng9Ti3GCmGYu7QFeTTfo7JF5pudJa2hoaGho5ISyYfqcTekolSwiH2OabWMHzFJKnRSRocABpdRKTM3bbsBSc9fCVaXUK5hm50w1txjrMPVJ/yMDDf9PjbSI7APSz2t5Vyl1/GnkJydERI+pfz09TS36wrOK+yeQfmTGQKXU+tzKn4aGhsbTJLemYAEopdYAa9KFfWtx3iyLeLsxde3mKv8vjbRSKrvRes8cZkP8WHPvlFJtczk7GhoaGs8W2trdGhoaGhoazybaLlgaGhoaGhrPKLnZ3P2soRlpDQ0NDY3nGlvX5X4e0Yy0hoaGhsZzTW6N7n4W0Yy0Rq5jn/wwZ6FcxqFYzvsA/xus8vnwqeh1DRn4xHUagzLfE/vfptzB3F1T21ZC+2fcXvNJ4P1Iy/XnHs66J/+/zS205m4NDQ0NDY1nFW3gmIaGhoaGxrOJemIbOj55NCOtoaGhofFcY9QGjmloaGhoaDybaAPHNDQ0NDQ0nlG0gWMaGhoaGhrPKNqKYxoaGhoaGs8oWnP3fxDz1mPBSqlNz0Be7iul3J52PtIjIoWB3wE/QAHTlFLjHyetPUdOMHb2YoxGI680rcd7r71odf9w6FnGzl3MhSs3+KFvd5rUqpZ6b+L85ew+bNqgrMvrL9G8Tg2b9e46fZmRf23HaDTStmYFuja1jrtk9zEW7zqKnU7I4+jIt282JdBfT1KygaHLNhN6LQydCANea0iNEoWz0JIRpRSr5w/nzNFgHJyceb37cAoGlLeSSUx4wMKJfYkOv4ZOp6NM5ca0bP85AKsX/MTFUyEAJCU8IO5eNN9MCbFZf0oeVsz9iVOHd+Dg5EzHj4ZRuFi5DHmYM64fkWHX0el0lK/aiJc7fvZIenKi4vTh+LZuRGJ4FMFVXs61dPccPsG42QsxGI280rQ+77VtbXX/cOhZxs1ZxIUr1xnatwdNaldPvTdx3lJ2HzqOURkJqliOz7q8jdjojSmlWDhzFMcP7sTRyZkP+nxP0cCyGeRWzJ/I7m2riY+LZfLCXanh29YtY8vaJeh0OpycXejcazAFCpvm+R8/tIsls0ZiNBpp3rI1b7xlvad1UlIiY0eP5ML5s7i7e/DFoG/w8/MHYNniP9i4YS06nY7uPT+marUaRESEM+6XEdy9cwcRoWWrl3j5tdcB2LVjOwsXzOX6tauMGjuJ0qVKAnDwwH6mT51szsOLvPlWhwx5GDP6Zy6cP4e7uwcDBn2Nn58/sbGxjBg+lHNnz9C0WQt69uqTGmf7ti0sXbwQEcFLr6df/y/x9My9vdj/y83d/92SZYOI2Cmlvn0WDPS/jYj8k2GPycDnSqlyQC2gt4iUyyFOBgxGI6Nn/sHYrz5h4djv2bBrP5eu37SS8fP24pteXWhRL8gqfNehY5y5dJXff/6GmcMG8cf/NhAX/8BmvcNXbGVy99f4c8B7rDt8hgu3rXf2bF21NMu/eJcln3eiS+NqjF4ZDMDyvSdMn1+8y5QP2/HL/3ZgNNq0rzwAZ48FExl2hX6j1vFal+9ZOWdopnL1X/yAz0auofcPK7hy7jBnjpr0v/TOIPr8+Cd9fvyT2s07Ua5ac5t1p3DqyA4ibl3l63FraN99CEtn/JCpXOM2XfhqzP/oP2IZl84cJvTwjkfWlR3X564gpE23XE3TYDDyy8wFjPm6LwvH/sDGXSFcumb9m/L39uKb3l1oXs9607tjZ85z7Mx55o0ewoJfhnLq/GUOh56xWffxQ7sIu3mV4ZP/5r2PBjNv6k+ZylWq0YDBP/+eIbxmg1YMHb+EIWMX8WLbziye/QsARoOBBdNG8t3Qn5g4ZRY7tm/h6tXLVnE3rl+Lm5sbU2fO45W2rzN31nQArl69zI7grUycMpMhP4xg6qTxGAwG7Ozs+KBbTyZNnc3PYyayZtXfqWkWKRrAl4O/p3yFihbP1cCUyRMYMnQ4k6bMIHj7Vq5evWKVhw3r1+Hm5sa0mXN5tW075swyLTbj6OjAO+++zwdde1jJGwwGpk/9jWEjRjNh8jQCAoqz+n9/2/y8bcEodjYdzyP/OSMtIgEiclpEFojIKRFZJiIuInJZREaKyCHgTRGZIyJvmOPUEJHdInJUREJExF1E7ERklIjsF5FjIpLl0lIi0khEVllcTxSR983nI0Qk1JzGaHNYMRHZIyLHReTHHMrTSESCRWS1iJwRkSkipmqjiLQwp3NIRJaKiJs53KqsWaS7TUTGisgB83OqISIrRORcSp6UUreUUofM5/eAU0BBG7+KVELPX6KQvy8F/XxwsLeneZ0aBO8/aiVTwNebkkULZfBmLl2/RZWyJbG3syOPsxMlihRiz5GTNuk9cfU2hfWeFNJ74mBvR6sqpdh28oKVjJtz2rbiDxKTUtdEuBgWRZDZc9a7u+Du7MTJ62E2l/nUoS1UqfsqIkKREpV5GB9L7N1wKxlHpzwUL2cyIPb2jhQIKEds9O0MaR3bu5pKtVtnCM+J4we2UqPBK4gIASUr8SD+HjF3IjLkoWT5IHMeHChUrCwx0baX0xaidx4gKTomV9O0+k052NOsbhDBB45YyeT39aZE0cLo0v2mBCExMYmk5GSSkpNINhjw8vSwWfeRkG3UadwGESGwdEXi4+5xNzoig1xg6Yrk9fLJEJ7HJa3RLCHhAZibai+eO4Fv/kL45y+Ag4MD9Rs0JmTPbqu4+/bupkmzFgDUrdeQY0cPoZQiZM9u6jdojIODI37++fEvUJBzZ0/j5aUnsEQpAFxcXChUpCjRkZEAFC5SlEKFrFuHzp09Q/4CBfDPnx8HBwcaNGjEvkzy0DQ1Dw04evQwSimcnfNQvnwFHBwdreSVUiilSHj4EKUU8fFxeOn1OT7nR0EhNh3PI/85I22mNDBZKVUWiAV6mcOjlFJVlVKLUgRFxBFYDHyqlKoENAMeAF2BGKVUDaAG0F1Eij1KJkRED7QFyiulKgIpBnk88JtS6gXglg1JBQF9gHJAINBORLyBwUAzpVRV4ADQzyJOhrJmQqJSqjowBfgb6A1UAN43592yLAFAFWCfDfm1IiL6Lr56r9RrX31eIqJtW/qwZNFC7Dl6kocJCdyNvcfBk2cIi4q2KW54TBz+ed3T9Hq6ExYTl0Fu0c6jvDR8NmNX7WTga40AKFXAh+0nL5JsMHI9KoZT18MIu3vPJr0AsdFheHr5p157ePkTGx2epfyDuFhOH95KYPnaVuF3Im8QHXGd4uVq2aw7hZjoMPLp0/KQ18svWwMcHxfLyUPbKVnh2d9uPSL6Dr76fKnXvl75iIiy7Tf1QulAqlYow8s9PqdN9/7UrFSegEIFbNZ9JyocL71f6nU+vW+mRjo7tqxZzJc9X2Hp3PF07DYAgLvREXh5p31fem8foqIireJFR0Xi7eMLgJ2dHa4urtyLjSUqKhJvn7QKgbe3d4a4YWG3uXjhPKXKZGyaTyEqKhJv77R09JmkExUVlaorJQ+xsbFZpmlvb0+vjz/h41496NypA9euXqV5i1ZZyj8OSnQ2Hc8jz2euc+aaUiqlE2g+UM98vjgT2dLALaXUfgClVKxSKhloAbwnIkcwGSY9UPIR8xEDPARmikg7IN4cXhdIWRh4ng3phCilLiqlDOZ49TA1P5cDdpnz2BkoahEns7KmZ6X58zhw0uw5JwAXgdQqttlDXw70VUpl+m8UkR5mr/zAnGX/s0G1bdSsVJ46VSrQffBIvhk/gwqlimOny92fbYd6lVj9VRf6tqnH9E2mft/Xgsrjl9eNjuP+YNTf26kUUCCDR5ZbGAzJLP6tP7Wbd8LL19qzOb53DRVqtET3Ly/WYDAk8/uvA6jf6h28/Wzve38euXYrjCvXb/H3lFGsnDqKgydOc+TU2Seahyat2zNiykreeO8TVi3999cmf/DgASOHDaFbj164uLj+6/osSU5OZs3q/zF+4m/Mnb+IgGLFWLYkO9/h0fkve9L/1YFj6TsPU64zulFZI0AfpdR6G2STsa7wOAMopZJFJAhoCrwBfAw0ySKP2ZFZeQTYqJR6OxN5sK2sCeZPo8V5yrU9gIg4YDLQC5RSK7LMoFLTgGkAd45ut8qvj1dewi283/Cou/h45cNWurR7iS7tXgLg2/EzKJLfL4cYJnw9Xblt4f2Gx9zDzzPrF1SryqUZtnwLAPZ2Or54tWHqvfd+XUxRn+zzvHfTAvZvWwZAoWIViLFouo6Nvo2Hl2+m8f6a9R3efkWp26pzhnvH9q7l5c7fZKvXkh3rF7JniykPRQIrcCcqLQ93o8Pw9Mr82S2ePgSf/EVo1Ppdm3U9TXy88hFu4TmHR9/BR2/bb2p7yGHKlyqOSx5nAGpVeYETZy9QuWypLONsWbOY4I1/AhBQojzRUWktEneiwjNt1raFoHotmW/u087r5UN0ZNr3FRUZgV7vbSXvpfcmMiIcb28fDAYDcfFxuHt4oNd7ExmR5s1HRkamxk1OTmbEsCE0bNSU2nXrZ5sfvd6byMi0dKIs0kmT0RMZEWGVBw+PrLsLLl40dTHlz29qrahXvyHLluaykf4PT8H6r3rSRUQkpd2wI7AzG9kzQH4RqQFg7o+2B9YDH5mNFCJSSkSyesNfAcqJiJOI5MVklFM8UE+l1BrgM6CSWX4XkDJk8h0byhNk7sfWAe3N5dkL1BWREmZdriKS9VvmMRBTB/FM4JRSaszjplM2MIBrt8K5GR5JUnIyG3fvp371SjlHxDT4K+befQDOXbnO+avXCapk29i18oXoFyvDAAAgAElEQVT9uRp5l+tRMSQlG1h3+CwNywdayVyJSHvRB5+6RBHvvICpfzo+IQmAPWeuYGenI9A/+360Ws3eSR3sVbZaUw7v+hulFFfPH8HJxR2PvBmN9MZl40h4cI/W7wzKcC/i5kUexMdQpERlm8oLUL/l2wwYuZwBI5fzQvUm7A9eiVKKy+eOksfFDc98GY3J6sW/8jD+Pm3f+9JmPU+bsiUCuHYrjJthESQlJbNpV4jNvyl/by8Oh54l2WAgOTmZw6FnKFowf7ZxmrRuz5CxixgydhFVajZi99ZVKKW4cOYYLi5uj2Skw25eTT0/dnAHvvlNLRfFSpYn7NY1wm7fIikpiR3BWwmqVccqblDN2mzZtAGAXTu3U7FiFUSEoFp12BG8laSkRMJu3+LWzRuULFUGpRQTxo2mcOEivNou0+EpVpQsVZqbN29w25yH4OBtBNWy7oKpWbM2m1PzEEzFipWzHRmv1+u5dvUqMTF3AThy+BCFCxex4UnZjlJi02ELItLKPP7nvIhk+FOY3/OLzff3mbsCU+4NMoefEZGWuVE2UepRHLpnH/MDW4epj7YaEAq8a/6srpSKNMvNAVYppZaZDfQEIA+m/uhmmJqmfwRexuS1RgCvKaUyHQEjIj9j6n++BNzH1JS8HlNfr7M5jdFKqbnmvu0/ADfz/b5ZTcESkUbAUOAeUALYCvRSShlFpAkwEkgZ/TRYKbVSRC5bljWLdLcB/ZVSB8w6+iul2ljeM+d7B6bmcKM56lfmSkeWpPekAXYfOs7YuaYpWG0a16VLu5eYtvhvygQWpUH1yoSev8zA0ZO5FxePo4MD+rweLBzzPQmJSXQeaOrKd3VxZmD3TpQKyNgcm+daaKZ52XHqEj//tR2jUrwWVJ7uzYKYtG4P5Qv50qhCICP/2sbes1dxsNPhnseZQe0aU8Jfz43oGD6a9hc6AV9PN4a81ZwCXhm9hay2qlRK8b/ff+Dc8Z04ODrTrttwChU3bfU4YXBb+vz4JzHRt/m5b2N88hfHzsE02KZWs47UaGR6mW5eMZHkpITUaVmWuDoaMtWbPg/LZw/j1JGdODrl4e2eP1Ak0JSHnwe+zoCRy7kbdZshvZvhW6AY9uY81G/5NrWbvJEhvcfdqrLyvF/QNwzC0TsfCWFRnBs6gWuzl9kcv3YWW1XuPnSMcXPSflPvv96GaYv+omxgAPVrVCb0/CW+HDWZe3Fx5t+UJ3+MHYrBYGTUjPkcOXUWQahVuQKfvt8+Q/qh9lUz1auUYsG0EZw4vMc8BWsIASVMFcchn3VgyFiTl7h07jj27VjH3egI8nr5UL/Za7zaoSd/zBjFqWP7sLOzx8XNg3e6D6RgEVPl8djBnSw1T8Fq2uJF3urwDgvmzaZEydLUrFWHxMRExo7+iYsXzuPu7k7/gYPxN3uoSxYtYPOGtejs7OjWoxfVatQk9ORxBn3Rl6IBxdCZu4k6de5K9Ro12bN7J9N/m0BMTAyubq4ULx7I0B9HcGD/PqZP/Q2j0UizFi1p3+Ed5s+bQ8mSpVLzMGb0CC5euICbuzsDBn6Nf35TJafr+52Ij48nOTkJV1c3hg4bQZEiRVm7+n+sXPkn9nb2+Pj60bffF6ned6nAIv/YDT574apNhiwnXebZMGeB5sB1YD/wtlIq1EKmF1BRKdVTRDoAbZVS7c0zXxZiGkNUANgElDJ3Uz42/1UjvUop9XQ2v81l0hvQ54HMjPS/TVZG+t/mqe0nbYORzm2e1n7SWRnpf5usjPS/jbfT09lPWpdaD3+y5IaRPnPhmk3vnNKBhXMy0rWBIUqplubrQQBKqZ8sZNabZfaYW11vAz7Al5aylnKPXqI0/qvN3RoaGhoa/0+wdeCY5QBX89EjXVIFgWsW19fJOO00VcY8yDgG08BiW+I+Mv+5gWNKqcuYphHlOiLyAhlHYycopf7xnJUc0t72D9KdhGk0uSXjlVKzHzdNDQ0NjWcJW0duWw5wfV74zxnpfxOl1HHA9lE8z0DaSqneuZ2mhoaGxrOErYPCbOAGFtNPgULmsMxkrpubuz2BKBvjPjJac7eGhoaGxnONEZ1Nhw3sB0qaZ9M4YpqFszKdzEpM61KAaWrtFmUa3LUS6GAe/V0M07oaj7bgfiZonrSGhoaGxnNNbi1UYl7b4mNMM3PsgFlKqZNi2pDpgFJqJaZpqfNE5DwQjXk6rVluCaaZRMlA7386shs0I62hoaGh8ZyTi83dmKeYrkkX9q3F+UOy2BNBKTUMGJZrmUEz0hoaGhoazznG53TJT1vQjLRGrnOp39dPXKffb789cZ0ARYy2b7qRmyQan/xft9xTmq+8p1rubnNpK66Hj+Qs9C/wtNaYfl7XtobnO+85oRlpDQ0NDY3nmtxs7n7W0Iy0hoaGhsZzjVH9dycqaUZaQ0NDQ+O5Rmvu1tDQ0NDQeEbRmrs1NDQ0NDSeUZ7O1iBPBs1Ia2hoaGg812ietIaGhoaGxjOK1ietofEP8ahRk0K9PwWdjqg1qwhbNN/qvoOvHwEDv8bO1Q2x03Fj+hRiQ/YCkKd4IIU/+wI7F1cwGjndqzsqKTFLXSEHDzNx+myMRiOtmzel45ttre4nJiUxYswEzl64iIe7G98O6Ie/ny9JSUmMmTSNs+cvICJ83KMLlV8wbai2dccuFixZjsFgpHZQNXq8/2625VVKMW/6Lxw9uBsnJ2d6fPotAYFlMshdOn+Kab8OJTEhgUrV6vBu988REa5cOsuc30bw8OEDvH3z06vfUPK4uOX4nJVSLJw5iuMHd+Lo5MwHfb6naGDZDHIr5k9k97bVxMfFMnnhrtTwbeuWsWXtEnQ6HU7OLnTuNZgChYtnq3PP4ROMm70Qg9HIK03r817b1lb3D4eeZdycRVy4cp2hfXvQpHb11HsT5y1l96HjGJWRoIrl+KzL24jkzgu34vTh+LZuRGJ4FMFVXs6VNMH0jBfP+pkTh3bi6OjM+32GUqR4xmf814IJ7N2+ivi4WH5dkLal8O4tf7N83jjyevkA0PjFDtRr1s4q/RlTJ3Jw/z6cnJz5pN8AAkuUypD++XNn+XXMSBITE6hWoybdPvwYEeHevVhG//QD4eG38fX154tB3+Lm7g7A8WNHmDltEobkZDw8PBn28zgAVv65lI3r1yAiuHt4cCcqCqNStGj5Im+89baV3qSkRMaOHsn58+fwcPfgi0GD8fPzJzY2hpHDh3Lu7BmaNGtJz159UuPMmzuLrZs3cv/+PZasWPUPnn7m/JdHd/93S/YUEZGhItLsaefjnyIihUVkq4iEishJEfn0sRLS6Sj8ST/OD+rPqQ86ka9JM5yLBliJ5H+nM3e2beF0zw+49OMQCn/6uTmuHQGDvuHa2NGc6vouZz/vgzIkZ6nKYDAwfsoMRgz5mtmTxrIleCeXr16zklm7YTPubq7MnzaRN15tw7Q5pgrD6g2bAJg5cQyjfviW32b+jtFoJCb2HlNnzWP0j98xe/I4ou/c5dDRY9kW+ejB3YTdusboKcv5oPcgZv82MlO5OVNG0rX3V4yespywW9c4dmiPOQ/DeOu9j/np14VUr9WI1X/OzzR+eo4f2kXYzasMn/w37300mHlTf8pUrlKNBgz++fcM4TUbtGLo+CUMGbuIF9t2ZvHsX7LVZzAY+WXmAsZ83ZeFY39g464QLl27aSXj7+3FN7270Lye9Y6ux86c59iZ88wbPYQFvwzl1PnLHA49Y1M5beH63BWEtMn9hVBOHNpJ+K2r/DBxJZ0++oYF0zJfBbJijYYMGpn591a9Tgu++WUJ3/yyxMpAAxw8sI9bN27w24x59PqkH1Mmjss0jamTxtL708/5bcY8bt24waEDpr0cli9ZSMXKVfhtxjwqVq7C8qULAbh//z5TJ43n629/ZMKU2Xzx1XcAREVGsGrln4wZP5nxE6dy4dxZWrRszaQpMwnevpWrV69Y6d24fi1ubu5Mm/k7r7R9nbmzpgPg6OjIO+++T5euH2bIa42atRg9bmJWj/QfY1S2Hc8jmpHOZUTETin1rVJq09POC5jy8w+iJwOfK6XKAbWA3iJS7lETcS1TloQb10m8dROVnMydrZvwrFPPSkahsHN1BcDO1ZWkqEgAPKrX4MHFCzy4eB4AQ2wsGLMeJnL63HkK5vengL8fDg4ONGlQl9379lvJ7Nq3nxZNGwHQsG5tDh09jlKKK1evU6WiyXPOl9cTN1cXzpy/wK3bYRQs4E9eT08AqlaqSPCufdmW+VBIMPUat0ZEKFH6BeLj7nE3OtJK5m50JA/i4yhR+gVEhHqNW3Nw33YAbt+8SpnyVQCoUKkm+3dvzVZfCkdCtlGncRtEhMDSFc16IzLIBZaumOrJWWLprSckPIAcmhFDz1+ikL8vBf18cHCwp1ndIIIPWK/Uld/XmxJFC6NL5yELQmJiEknJySQlJ5FsMODl6WFTOW0heucBkqJjci29FI7u30athqZnXLxURR7E3SPmTsZnXLxURTzzZXzGORGydzeNmjZHRChdphxxcfeJjo6ykomOjiI+Pp7SZcohIjRq2px9e3eZ4++icbOWADRu1pJ9e3YCELxtM7Xr1MPH1w+AvHnzpaZnMBhITEzg9OlQHB2dKBYYiIODA/UbNGLfnl1Wuvft3U2TZi0AqFuvAUePHkYphbNzHsqVfwFHR8cMZSpTphxeXvpHfha2ohCbjucRzUg/AiISICKnRWSBiJwSkWUi4iIil0VkpIgcAt4UkTki8oY5Tg0R2S0iR0UkRETcRcROREaJyH4ROSYiGaueaTobiUiwiKwWkTMiMkVEdOZ7LURkj4gcEpGlIuJmDrfKTxbpbhORsSJywFyWGiKyQkTOiciPAEqpW0qpQ+bze8ApoOCjPjcHbx8SI8JTr5MiInDwtn553Zo7C6+mLaiwaAWBw0dzbYLJe3AqVBilFCVG/EKZKTPxa98xW12RUdH4enunXnvr9URERWcpY2dnh6urC7Gx9wgsFsDukP0YDAZu3Q7j7IWLREREUbCAP9du3OR2WDgGg4Fde0MIj7Q2uOm5ExWOl7df6rWXty/RUeFWMtFR4XjpfdNk9L7cMcsULFw81WCH7N5EdGRYtvqs9OrT9ObT+2ZqpLNjy5rFfNnzFZbOHU/HbgOylY2IvoOvPu1l7+uVj4ioOzbpeaF0IFUrlOHlHp/Tpnt/alYqT0ChAo+U16fB3ehwvLz9U6/z6v1SvzdbObR3M0M/e5Opo/oTHXnb6l50ZCTePmm/C723D9Hpfm/RkZHoLf5DljJ3795JNYj58nlx967p+7h54xr379/n64Gf0e+TD9m6eUNq3NfavUXXzh0Z+u3XuLi4UKWqqUvC29uHqCjrCkJUVBTePibddnZ2uLq4ci829pHKn9soJTYdzyOakX50SgOTlVJlgViglzk8SilVVSm1KEXQvB/pYuBTpVQloBnwAOgKxCilagA1gO7m/UezIgjoA5QDAoF2IuINDAaaKaWqAgeAfhZxMuQnExKVUtWBKcDfQG+gAvC+iFhVe0UkAKgCZOpCikgPs8E/sOLG7cxEssWrSTOiNqzlRId2XPiqPwGDBoMIYmePW4WKXBo+lDOf9sKzXgPcq1R75PRt4cXmTfDR6+n52UAmzZhN+TKl0el0uLu50bdXD4b+PIZPB36Dv58vdrp/96/T/ZNv2Lx2Od/0e48HD+Kxd3hyw0eatG7PiCkreeO9T1i19N9br/varTCuXL/F31NGsXLqKA6eOM2RU2f/NX3PChVrNGT4lDV8O3YpZSvVYs6Eb/41XSKS2sdvNBi4cP4s33w/nCE//MyShfO4cf0a9+/dI2TvLqbPnk/vTz7DYDCwdcsz0RBoM0rZdjyPaAPHHp1rSqmU9p/5wCfm88WZyJYGbiml9gMopWLB5AEDFVO8bcAT0wbhl7LQGaKUumiOuxCoBzzEZLR3mf+EjsAeiziZ5Sc9KZuZHwdOKqVumXVcBAoDUeZrN2A50DelDOlRSk0DpgEcalrP6u+QFBmBo4Vn4ODjQ1KktXenf7EN57809UPHhZ5E5+CEvacnSZHh3D9+FEOsqdkydt8e8pQsxb3DBzMtkLfey8rLjYyKwkfvlamMj7ceg8FAXFw8Hh7uiAi9u3dJlfv4i68oVDA/AHWCqlMnyORdrFq3EV0mRnrj6qVs2/gXAMVLlLPyfqMjrb1mMHnOlt51dFQ4+cwyBQoFMPD7CQDcunGFowesmxwt2bJmMcEb/wQgoER5oqPS9N6JCs+0WdsWguq1ZH4Wfdop+HjlI9zCcw6PvoOPhWedHdtDDlO+VHFc8jgDUKvKC5w4e4HKZTMOknrabF27iJ2bVgDmZ2zh/d6NCkv93mzBzT1v6nm9pm1ZPm+cVfplS5cg0qLlKSoyAi+L1iEAL29voiz+Q5YyefPmIzo6Ci8vPdHRUXh6mvTpvX1w9/DE2TmPqWm6QkUuX7oAgK9/fjw98+Lr60ceFxdOnzpJ4ybNiIyMQK+3bqbW6/VERkTg7e1j+v/Ex+HukXvdFI+DQRs4pmFB+vpYynXcI6QhQB+lVGXzUUwpteERdQqw0SKNckqprhYytuQnwfxptDhPubYHEBEHTAZ6gVJqhQ1pZiDu9GmcChbG0T8/Ym9PvsbNiNltbXQSw8Nwr2rykJ2LFEUcHUm+e5fY/SHkKVYccXICnR1uFavw8MrlLHWVKVmCGzdvcet2GElJSWwJ3kXtoBpWMnVqVmfD5m0AbN+1hyoVKyAiPHyYwIOHDwE4cPgodnZ2BBQpDMCdu6ZKwr379/l7zXpat2iaQXfzl95k2LgFDBu3gGq1GrJz6xqUUpw/cxwXVzfyelm/aPN6eZPHxZXzZ0x94ju3rqFqUAMAYu6amuiNRiN/L5lFk1btMuhLoUnr9gwZu4ghYxdRpWYjdm9dhVKKC2eO4eLi9khGOuzm1dTzYwd34Ju/cLbyZUsEcO1WGDfDIkhKSmbTrhDqV69kky5/by8Oh54l2WAgOTmZw6FnKGquFD1rNH6xQ+pAr8pBjdm73fSML549Rh4Xt0fqe7bsvz56YDv5CxazSr9m7Xps27wRpRRnTofi6uqaoT/Xy0uPi4sLZ06HopRi2+aNBNWqA0BQrTps3bQegK2b1hNUq645vC6hJ49jMBhIePiQc2dOUahwUXx8/Dh7OpSEhw8pUbIU4WFheHrmJSkpiR3B26hpTjeFoJp12LLJ9LratTOYihUr59qI/MdF86Q1LCkiIrWVUnuAjsBOTM3AmXEGyC8iNZRS+0XEHVNz93rgIxHZopRKEpFSwA2lVFaGNcjcHH4FaI/JY90LTBKREkqp8yLiChRUSuVae6GY/nkzgVNKqTGPnZDRwLUJYygxcgyi0xG1djUPr1wi//tdiT9zmpg9u7gxZSJF+g3A9/X2oBRXfjaNmDXcv0f4ssWUmTwDlCI2ZA+x+/ZkqcrOzo4+Pbsx8LsfMRiNvNisCcWKFmb2/EWUKhlI3Zo1aN28KcPH/EqnHh/j7ubGNwM+A+BuTAwDvvsRnQjeei8G9fskNd2J02dx8ZJplOu7Hd6gcMHs+04rVavLkQO76d+zHY5OznTvk9ak+XXfdxg2bgEAnT8cwLRfh5KUmEDFqnWoVM30Qty7YwOb1iwFoHqtxjRoatsUoorV6nH84E4GffSqeQrWkNR7Qz7rwJCxpt6PpXPHsW/HOhITHtK/WyvqN3uNVzv0ZPOaxZw6tg87O3tc3Dzo+snQbPXZ29nxedeO9B02DqPRSJvGdSleuCDTFv1F2cAA6teoTOj5S3w5ajL34uLYefAoM5as5I+xQ2lcqzoHTpym0+ffIQi1KlegfvXKNpXTFirP+wV9wyAcvfPR5NJ2zg2dwLXZy/5xuhWq1uf4oZ0M7v0yjk7OdO79feq9Hz5/i29+WQLA8t/HErJjLYkJDxnYvQX1mrXl5fYfsWX1Qo7u35b6jN//2PoZV6tRk4P799GzayfTFKzP0sYF9P24O+MmmkZTf9irL7+OHUlCQgLVqgdRrbpp9Hy7N99m1E9D2bRhLT6+fnwx6FsAChcpStVqNfi0Vzd0OqFZy9YUDTD1stWp15C+n3yEnZ0dJUuVZvu2zWzbsolmLVpRpGgAC+bNoUTJUtSsVYfmLV9kzOgR9Oj6Hu7u7nwxMG1r2m7vv0N8fDzJyUns27OL74eNpEiRosyeOY3gbVtISEigy7sdaN7yRTp26vyPv4sUntdBYbYg6nmtXjwFzP2y6zD1/1YDQoF3zZ/VlVKRZrk5wCql1DIRqQFMAPJgMtDNgHjgR+BlTB5xBPCaUirDUFQRaQQMBe4BJYCtQC+llFFEmgAjASez+GCl1EoRuWyZnyzKsg3or5Q6YNbRXynVxvIe4AzswNQcnjKk+iul1JrsnlP65u4nwdPaT/qGschT0ftU9pNOPvTEdcL/v/2k/fJE5yz0L6B7Sotrlg4s/I8t7LojiTa9c1pVdnzurLnmST86yUqpTunCAiwvlFLvW5zvxzR9KT1fmQ9biE0xoOn0bME08Cx9eED6sExkGlmcbwO2ZXaPnObgaGhoaDxlnteR27ag9UlraGhoaDzXPKk+aRHxEpGN5qmqG0UkwyhJEalsnhp70jzFtr3FvTkicklEjpiPHPt3NE/6EVBKXcY0RSnXEZEXgHnpghOUUjWx8HIfI91JQN10weOVUrMfN00NDQ2NZwnDk/OkvwQ2K6VGiMiX5uuB6WTigfeUUudEpABwUETWK6Xumu9/oZSyeXCEZqSfEZRSx4HcGzWTlm7v3E5TQ0ND41niCTZ3vwo0Mp/PxeRAWRlpy8G7SqmbIhIO+AB3eQy05m4NDQ0NjeeaJ7h2t1/KehLAbcAvO2ERCcK0hsUFi+Bh5mbwsSLilEXUVDRPWkNDQ0PjucbW/mYR6QH0sAiaZl6IyVJmE+BPRr62vFBKKRHJUrOI5MfUhdlZKZUydH4QJuPuiGkq7UBMs3eyRDPSGhoaGhrPNbbOk7ZcGTEbmSx3MBSRMBHJr5S6ZTbCmS7aLiIewGrga6XUXou0U7zwBBGZjWmqa7ZoRloj13kac5b1obbtEpXb5PV7OvOkw6fPeuI6Q/svfOI64enNV46rkutDRGxCd/rprJudpByeit7c4AluQ7kS6AyMMH/+nV7AvGfDn8Dv6QeIWRh4AV4DTuSkUOuT1tDQ0NB4rjEabTtygRFAcxE5h2lhqhEAIlJdRFJ2o3kLaIBpo6L0U60WiMhxTAtEeWNa1CpbNE9aQ0NDQ+O5xviERncrpaKADAv3K6UOAN3M5/Mxbb6UWfwmj6pTM9IaGhoaGs81/+XVrTUjraGhoaHxXKMZaQ0NDQ0NjWeUJzhw7ImjGWkNDQ0Njecao/G/u8GGZqQ1NDQ0NJ5rNE9aQyOXCTl4mInTZ2M0GmndvCkd32xrdf/oiVAmTZ/NxctX+GbAZzSsW/ux9Ow6c4WRK3diVEba1ihH18bVMpXbdPwCn89fxx993qR8IV/uxj3k8/nrOHk9jFeqleWr1xo8mt5jZxj9x0oMRkXbBjXo0qax1f3564L5M3g/djod+dxd+a7rmxTwNm2oM27xGnYePYVRKWqVL8kX77yCaVplzuSpUBWvjt0QsePejg3ErFludd+rQ1ecy7wAgM7RCZ2HJ1c/7ghAwIw/Sbx+BYDkqAjCJwyzSadSioUzR3H84E4cnZz5oM/3FA0sm0FuxfyJ7N62mvi4WCYv3JUavm3dMrasXYJOp8PJ2YXOvQZToHBxm/QunvUzJw7txNHRmff7DKVI8Yx6/1owgb3bVxEfF8uvC/akhu/e8jfL540jr5cPAI1f7EC9Zu1sKnNWVJw+HN/WjUgMjyK4ysv/KC2AgwdCmDF1MgajkRYtX+SNt962up+UlMjY0SM5f/4cHu4efDFoMH5+/sTGxjBy+FDOnT1Dk2Yt6dmrDwAJDx8y8qeh3Lp1C51OR1DNWnTu0j3bPCilmDX1Vw4d2IejkxN9PhtE8RKlMshdOHeGiWN/IjExkarVa/LBh58gIiycN5OQvTvRiQ7PvHn5+LNBeOm9//Gzsc5jrib3TKEZ6f8Q5gnyYrEE3TOJwWBg/JQZjPrhW3z0XnzU70vq1KxOQJHCqTJ+Pt4M7NubJX+ufHw9RiPD/wpmardX8PN0o+PEpTQqV4xAPy8rubiERBbsOsoLhdOW4XV0sKN3iyDOh0Vz/nb0I+sdOe8vJn/RDT8vTzp9P5GGVcpRvGBa+qWLFmT+d7XI4+TI0i17GL9kDSN7vcPR/2PvvMOjqLo//jkJCZBCSaFJkxYEpTeRJtKs2H7oK3awomIBEbEgvjSlCggEEBB97fq+NkSkF+mKCNJFOiQbeiBlc35/zGTZTYEomV1C7ud59snOzJ37vXdmsmduOfds28X6bbv45N/PAfDw4Ims3byTJldUP7+wBBF972McHPka6UkuKrw2kuRfV5G2f48nSdLH0zzfS1x3I6GVz+arqansH/js36orwIZ1yzi0fzdD3v0fO7duYNbkobzy1vvZ0tVv2ob2N9zFy71u9dnfvE0X2nW5E4BfVy3ik+kjee61CefV/X3dUg4f2M2b47/mz20b+DB+MP2HZfd8qde0LdfecDevPnVLtmNNWnbiX4/0z2tVz8vemV+y690PaPDe8AvOy+12M/ndcQwaPJzomFheeLYXzVq0pHLlKp40c+fMJiIikvhp77N40QJmvjeFF/u/SmhoKN3ve5C/du3ir792+eR76+3dqFe/AWlpabz6cl/Wrl5F46bNci3HujUrObB/L+OnfMi2LZuInzCKYaMnZUsX/+4onnimLzXj6jD49Rf5Ze1KGjVpQdc77uZf9/UA4LuvP+ezj2by2FMvXPD18eZSNtJmMZMCjohUFZEtIvI+1uo100TkdxHZkBnHVCzezmF/OxFZJCL/E5GdIjJMRK/GIREAACAASURBVLqLyCo7XXU73f/Z564XkcUXWubN27ZzWflyVChXlpCQENq3uYblK1f7pClXtgzVL69KkPzzR/T3PYepFF2SitElCSkSTJf6NVm46c9s6SbMWclDbRtRNCTYsy8sNIRGl1egaJHgbOnPq7tzDxXLRlOxTDQhRYrQuXl9Fv6yySdN0yuqU7xoKABXVa/M4aRj1gERUtLSSUt3k5qWTrrbTVTJiDzpFq1Wk7TDB0hPOATudE6tXEJYg+a5pg9v3oaTKy/4dvLrqoW0vPYmRITqcfVIPnWCo0kJ2dJVj6vnabV6UzzsbP1SUk5DHpd4XL96IS3aWrrVatXj9KkTHDuSXbdarXqULJ1d1wmSlq4hLfNeXiDbtm6hfIUKlCtfgZCQEFq3acfKn5f5pFm5YjntO3QC4JpWbVi//hdUlWLFilOn7lWEhob6pC9arBj16lvraoSEhFC9ek0SXdmvmTerVyylbfvOiAi1atfl1KmTHEly+aQ5kuQiOTmZWrXrIiK0bd+ZVT8vBSAsLNyTLuXMmbze3r+FHwNs+B3Tkr40qIm1RN1lwONAfazVbFbbRrUlVhjMrPux910BJAE7gamq2kxEegNPA88CrwGdVXWfiJS60MImupIoE3O2uysmOpo/tm670GyzcfjYScqVOmsAypSMYMPuQz5p/tiXwMFjJ2lzRVVmLv4lX3QTjhyjXNTZy1SmdEl+37k71/T/Xbyaa+rFAVC/RhWaXlGNTr3/DSjdrmtJtQrnDLTjIbhUNO6kRM+2+0giRavF5Zi2SHQsRWLKcuaP3zz7JCSUCq+NRN0ZHPv+c5J/WZkn3SOuw0RFny1j6egyHE1KyNEg58b87z/hx68/JD09jb6DJufpnKNJh4mKORsHoVR0WY64Dv8tg7xuxTy2bVpH2QpV+L+H+vjkF2hcrkRiYsp4tmNiYtmyZXOWNC5iYq36BgcHEx4WzonjxylRsuR58z958iSrVv3MzV1vO2e6JFciMbFnyxEdE4vLlUDpqGivciQQHR3rkybJdfZZ/HDmFBbNn0NYeARvDB1z3rL9XUxL2nCx85e9iHsr4CNVdavqIWAR0PQc+wFWq+oBVU3BCqf2o71/A1DV/r4MmCEijwB/v2l5kZKRoYz4dikv3HhNwMrw3fJ1bPpzL/df3xaA3YcS+XN/Aj+MfpkfRg9g9R87WLcle+v/Qglv1ppTa5aD18jInr492D/oBRLiRxD1r54UifWfwWp/w10Mm/Q1d97/DN9+NvX8J+QD9Zq2Zcik73lt9GdcUb8FM8a96hfdiwG3282I4YO56ZbbKFe+guN63R94hPiZn9OmXQdmf/NlvufvduftUxAxRvrS4NQFnJvi9T3DazsDu6dFVR8HXgEqAWtFJJosiMijIrJGRNZ88MnnWQ/7EBMdxeHEs2/ZiS4XsdFR5zjjn1GmZAQHj570bB8+dpKyJc92vZ1KSWX7wSR6xv+X64e9z2+7D9F7xnds3JtjYJs8E1u6JAeTzsZ3P3zkGGVKZ2/ZrNy4jWnfzGfMsw8SGmJ1ai1Yu5GrqlcirFhRwooV5Zp6cfy246886bqPugiOOttDEVw6hvQjrhzThjdrw6ksXd3uo9bYe3rCIc5s/p3QyrlP3pr//ScMfO5uBj53NyVLx5LkOttDccR1+G+1or1p1qozv6xamOvxBbM/5s0XuvHmC90oWTqGpMSDnmNHXYcoHV0m13OzEhFZipAQqzu41XW38dfOP/5RmZ0iOjqGxMSzz2JiYgLR0dFZ0kSTmGB1V7vdbk4lnyKyRInz5j3+nVFUuOwyut56R47HZ3/7FS881YMXnupB6agoEhPOlsOV6Ntqtsphta690+Q0Oax1u46sWH7hQyxZUc3bpyBijPSlxRLgLhEJFpFYrEXeV51jf54QkeqqulJVXwMSsIy1D6oar6pNVLXJvXfdec78ateswb79Bzhw8BBpaWnMX7yMq5s1Pec5/4S6Fcuw23WMvUnHSUt388P6bbS9oqrneGTxoix6vQezX7qf2S/dT73KZRn74I3UrZj3H/ocdS+vyJ5DLvYlJJGWns6cletp29B31vHmv/YxeMaXjOn9IFElznbJl4suxdotf5LudpOW7mbt5p1cXj5v5Un5cxshZStQJKYsBBchvHlrkn/N3mUdUu4ygsLDSdlxtus0KCwcilgvCkERkRSreQVpB/ZkOzeT9jfcxcDRHzNw9Mc0bN6O5Qu+RVXZseU3wsIi/paRPrT/7FDAb2uXUKZ8tsfLw7XX382rIz/l1ZGf0qDZtaxYZOnu3PobxcMi/lZXt/f49fo1iyh/2eV5Ptcf1KwVx/79+zh48ABpaWksWbyQ5i1a+qRp1rwl83+yOr+WLV1MvXoNzusJ8MHM90g+dYqejz6Za5rrb7qNkeOnMXL8NJq1aM2i+XNQVbZu3khYeLhPVzdA6ahowsLC2Lp5I6rKovlzaNqiFQD79+31pFu9YimXVcz/yHFmTNpQUPgKuBpYDyjwoqoeFJHc9tfOY75vi0hNrCkf8+x8/jHBwcE8/XhP+r3+b9wZGVzfoT2XV6nE9A8+plbN6lzTvCmbt27ntSFvcfLkKX5evYYZH37C9Hf/3lhWkeAg+ndtzRPTviYjQ7m16RXUKBfNhB9XUrdiGdrVOfeP8vXD3ufkmVTS3G4WbNzJpJ63ZJsZnrNuMP3u7UqvEdPIyMjgltZNqX5ZOSZ++SN1Lq9I24Z1GPPJ9ySnpPLiBGs2crnoUox59kE6NL2K1X9sp9sroxERWl5Vi7YN6+StwhkZuD6YTLnnB0JQECeW/kTa/j2UuvUeUndtJ/lX670svHkbTq1a4nNqSPlKxDzwJKqKiHD0+y98ZoWfi3qNW7Fh7VL6P9HVdsEa6Dk28Lm7GTj6YwA+mzmGlUt+IDXlDH16dqF1h1vpevfjzPv+E/74bSXBwUUIiyhBj2cG5Un3ykat2bBuKa/0upnQosV4oNcbnmNvvtCNV0d+CsAX749m1ZLZpKacod8jnWjV4TZuvusJ5n/3EetXL/ToPvhU3nTPRYNZI4lu24zQmNK0/3MR2waNY8/0c/cs5UZwcDCPPfE0A195iYyMDDp06kLlKlX5cNYMatSsRfMWLenY+XpGjRjGoz3uJzIykr79BnjO7/lgd5KTk0lPT2Plz8t4Y/BwwsLC+PST/1CxUmWee+YJAG68qSudutyQazkaNW3BujUr6NXzHooWLUqv517yHHvhqR6MHG95DDzy5HOMHz2M1JQUGjZpTqMm1qTFD2ZMZv++PYgIsWXK8liv/J3ZDZabWN4oeIueSN4rZzDkjX1bN/j9oQpUPGl3IYonvS9A8aTTMwLT4ReoeNI1Clk86StrlLtgyznuu7wZsqdvzOOCAxcRpiVtMBgMhgJNQZ0UlheMkTYYDAZDgaagjjfnBWOkDQaDwVCguZRHbY2RNhgMBkOBRvPclC5wQ9LGSBsMBoOhYGO6uw0Gg8FguEi5lLu7zWImBoPBYCjQuN2ap8+FIiJRIjJXRLbZf0vnks4tIr/an6+99l8uIitFZLuIfCIioTmd75OX8ZM25Dd/7Njn94cqiMBE58wI0HtuMIHxOQlEfTVA44iBeqa21+4QEN2hXeIDorv0m7YXfIMHf5w3Czzg7uAL0hKRt4AkVR0mIi8BpVW1Xw7pTqpqtvB1IvIp8KWqfiwik4D1qjrxXJqmJW0wGPJEoF5IDIbzkaGap08+0BWYaX+fCdx6jrQ+iLVea3sgcwm6PJ1v/usMBoPBUKDRjLx9vAMB2Z9H/6ZUWVU9YH8/COQWR7aYnf8KEck0xNHAUVVNt7f3YoUXPidm4pjBYDAYCjR5HbZV1XjgnP36IvITkFOc1gHeG6qqIpKbcBVV3Sci1YD5IrIBOJanQmbBGGmDwWAwFGgy8nH6gKrmOilARA6JSHlVPSAi5YEc49qq6j77704RWQg0BL4ASolIEbs1XRHYd77ymO5ug8FgMBRo3Bmap08+8DXwgP39AeB/WROISGkRKWp/jwGuATap1dxfANx5rvOzYoy0wWAwGAo0mqF5+uQDw4COIrIN6GBvIyJNRGSqneYKYI2IrMcyysNUdZN9rB/wvIhsxxqjnnY+QdPdbTAYDIYCjb88iVXVBVyXw/41QE/7+3LgqlzO3wk0+zuaxkgbgNz9+ryOlwLuUdV3z5VPXFyc3HjLbaxdvZKiRYvxzPMvUr1GrWzptm/byjujhpOamkLjps3p+dhTiAgnThxnxNA3OXz4IGXKlKNv/9eIiIxk757djBv9Fju2b+PeBx7m1jvu8uT19VefMXfO94gIVapeTpu21zJjWjzujAw6db6eO7v9y0c7LS2V0SOGs337NkpElqBv/1coW7Ycx48fY/iQQWzbuoX2HTrz+JNPe86ZNfM9Fsyby8mTJ/j0y289+1WVqZPH53t9M9m2dTP9nn+KPi+9SstWbQF449V+bN28iSvqXMlNN3dlyuR3ycjIoGPn6/m/bndnq+uoEdZ1i4wswYv9B9h1Pc4wu67XdejkqWtycjIvvfic5/zExESuvfY6HnnsSdatWcWUyRNsrRtyva47tm8lMrIEffu/Stmy1vybzz/5D3N/nE1QUBCPPP4UjRo3JSHhMGNGDuPokSOICJ273MjNt94BwLIli/jow5ns3bObt0ZNYOGCuY5c4w2//cq0+Am409MpUaIkg98a45dnKuXMGYYPHcSBAwcICgqiWfMWPPDQI9nqlFfqTRlCmRvakXrYxeKGN//jfHKi96PVubpxNGdS3AwZu4WtO05mS9O+VSz3d6tMcLCwfJWLiTP/BKB+3ZI880h1qleNYOBbm1i4PDFfy5ZJxiW8Lqjp7jbklVLAk3lId/2BffuYOHUWTz7zPJPGj8kx0eQJo+nV+wUmTp3FgX37WLdmFQBffPoR9Ro0ZOLUWdRr0JAvPvsIgIjISHo+/hS33tHNJx9XYgLffv0Vo8a+y/iJU3GnpzN+7EheHzSECZOmsXjRAnbv/svnnLlzZhMREUn8tPe55bY7mPneFABCQ0Ppft+DPNTjsWzlbdq8BSPGjM+2f+2alThRXwC3283778XToFETn7xuveMunu/TD1Vl0rvjGDhoCBMmTc2xrj/O+YGIiAjip82k6223M+O9qXZdQ+h+34M83MPXAyUsLIx3xk/2fMqUKcvVLVvhdruZ/O47vD5oKOMnvceSRfPZvXtXDtc1gsnTZvlc1927d7Fk8QLGT5rGwDeHMXnCWNxuN8HBwTzc83EmTJ7OW6PG8/23//PkWblKVV565Q3qXlmPzX9sdOQanzx5kskTxjLgtX8zbtJ0+r78OuC/Z+rW27sxMX46Y8ZN4o9NG1m7elWO9coLe2d+yaqbev7j83OjReMoKlUI4+7HVvH2hK30eaJmtjQlIovQ6+FqPPvKb9zXaw1RpUNpXK8UAIcSzjBkzBZ+WnQo38vmjarm6VMQMUba4IOIRIjIPBFZJyIbRKSrfWgYUN1e5u7tc2TRtd11HRER4mrX4dSpkyQluXwSJCW5SE5OJq52HUSEdtd1ZOWKZQCsWrGMazt0BuDaDp1Z+fNSAEqVKk3NWrUJDg7OJuh2u0lNTcHtdpOU5CImtgzlylcgJCSE1m3asfLnZT7pV65YTvsOnQC4plUb1q//BVWlWLHi1Kl7FaGh2Vfqq127DlFR0dn2r1qxHCfqC/DdN19x9TVtKFnKd+XB+g0aUbx4GKdOnaR8hQqUK1+ekJAQ2rRpx8qfl2er63W51LVu3SsJyaGumezbu5djR49S98qr2LZ1C+UqXOZ1Xa9lVQ5aZ69rW35bvw5VZdXPy2nd5lpCQkIpW6485Spcxratm4mKiva0iMPCwqhYuQpJiVZLq1LlKlSsWAmAjRvWO3KNFy+cx9UtWxFbxnJ1LeV1nZ1+pooWK0a9+g0ACAkJoXr1miS6EnK9F+cjaeka0pL+kYfPOWndIpof5h8EYOOWE0SEFyG6tG9dKpQrzp79pzl6PA2ANeuP0O6aGAAOHk5hx65TjgfA8NeyoIHAGGlDVs4At6lqI+BaYKS9Us5LwA5VbaCqfc9x/mUxsWU8G9ExsZ4f3kySEhOJjonNMc3Ro0c8xrB06SiOHj1yzsJGx8Ry6+3d6PHAPTzQvRtBEkS1ajU8x2NiYnG5fH/QXS4XMbGWfnBwMOFh4Zw4fvycOrmRlJiIE/V1JSawcvlSutx4S67aqampxPjkG4PL5audU12P57GuixcvoFWbtogILldiFq3YbFpJrrPXwvu6ulyJnjIAxORQzkOHDrJzx3Zq1b4iWzmOHTvqyDXev28PJ0+eZEC/53j+mcdYMO9Hz7n+fKZOnjzJqlU/U79+wzyl9ycx0UU5nJji2T7sSiEm2tdI79t/msqXhVGuTFGCg6B1ixjKxBTzazkv5Za0GZM2ZEWAISLSBsjAWhEnt1V1nC2ICNb7Qe6cPHGCVSuWMWX6B4SHR/DiC89w4MB5XQ8vSrzrOy1+Avc//ChBQYF7j16yaCHP98m2LHG+c/r0aYYPHkjPR58kLCzcUS3va5zhdrNj+1YGDR1Bakoq/V54ilpxV1CyZCm/PVNut5sRwwdz0y23Ua58BUc0nObEqXRGvruNQS/WIUPh9z+OUaF8cb+W4VIekzZG2pCV7kAs0FhV00RkF3DO1+K4uLhe6enpL2VkZESnpKSc+vbrL6lT15rc6EpMIComxid9VEwMrsSzXXveaUqVKk1SkouoqGiSklyULFnqnIVd/+taypQr70nXqElT5s/90XM8MTGB6Gjfburo6GgSExKIiYnF7XZzKvkUkSVKnFPHm++++R8/zvkegBo140hMOLueQX7Vd/u2rYwY9iYAJ44fY93qlQQFBdOiZStPPqGhoST65JtIdLSvdk51LZGHuv65cwdut5saNWvZ+cRk0UrIphUVHUNiwuFs1zU6OobEhLPnJnqVMz09nWGDB9K23XVcfU1rT5rvvvkvc+d8z4H9+6jfoLEj1zg6JpbIEiUpVqy41S19ZT12/bkDwG/P1Ph3RlHhssvoak+Yuxi4/YYK3Ny5PAB/bDtBmZiinmNloouS6ErNds6y1S6WrbZ6F27pXB63n2OTFNBGcp4w3d2GrJQEDtsG+lqgir3/BBCZ0wlbtmyZsGPHjkp//vlnWGRk5INnkk+jqmzZvInw8PBsY7lRUdGEhYWxZfMmVJWF8+bSrEVLAJq1aMmCn+YAsOCnOTRrcc05CxsbW5atmzeRcuYMqsqhgwdJSUnh4MEDpKWlsWTxQprbeWfSrHlL5v9k/eguW7qYevUanLfF7s2NN3dl7PjJjB0/meZXt2LhvLn5Xt/46f9hyoyPmDLjI65u1ZbHevX2MdAA4eER7N+/z1PXxYsX0qzF1T5pmje/mnn/oK6LFi2gTbtrPds1a8VxYP8+Dnmu6wJPHTJp1vxqr+u6iHr1GiIiNGvRkiWLF5CWlsqhgwc4sH8fNWvVRlUZN2YElSpVpuvt/5flGt/KmPHx1KgZR92r6jtyjZu1uIZNGzfgdrtJOXOGbVv+oGKlKn57pj6Y+R7Jp07R89G8zMf0H19+v5+Heq/lod5rWbIikS7trRn6deMiOZmcjutIdiNdqmQIAJHhRbjthgp8++OBbGmcxI9+0n7HhKo0AGddsOwVcr4BIoA1QAvgelXdJSL/AeoBs3Mbl46Li5Prb+yasW7tKstd5rkXqVErDoBnn3qEMeOtWa/bt27hndHDSUlJoXGTZjzyxDOICMePH+PtoYNITDhMbJmy9O3/GpGRJTiSlESf3o+TnJyMBAnFixVn3OTphIWF89EHM1i6eAHBwcFUq1aDlq1aM2NaPBkZGXTo1IVud3fnw1kzqFGzFs1btCQ1NZVRI4axc8d2IiMj6dtvgKerseeD3UlOTiY9PY3w8AjeGDycypWrMH1aPIsXzve0yDp2vp577n0Atwrx775DftfXm7GjhtO0WQuPC1b/vr3Zt2c3Z86cpmjRYoSGhhASEkqHTp256+7ufDBrBjWz1XUHEZGRvNhvAOXKW62kHg/e61PXQYOHUbmy9U7W8+H7eP2NwVSqVNlTjlWrVzPNdsG6rtP19nWdTo2acR6t0SOGeq5rn36veK7rpx9/yLwfZxMUHEzPR5+kcdPmbNq4gf59n6VK1cs93fr3PtCDJk2b8/PypUyZOI5jx44RFh5OaEgIwUWK5Ps1/urzj5k3dw5BQUKHzjdwy63WYlBOP1NhYWE8fP+/qFipMiEhloG78aaudOpywz8KVdlg1kii2zYjNKY0KYdcbBs0jj3TPz//iV7kFqry+cdr0LxRlMcFa8t2ywVr+tjGPNR7LQAD+1xB9cutoYoZH//FvCVWr0btmpEMebkukRFFSE3NIOloKvf1WuOTf36Eqnx6zPE8GbJxz5YITNzTC8AYaUO+Y+JJO08g4kkHqq4mnrR/KMjxpHuNOJqn35wJfUoVOCNtxqQNBoPBUKApoD3ZecIYaYPBYDAUaArqeHNeMEbaYDAYDAWaS3nY1hhpg8FgMBRojJ+0wWAwGAwXKaYlbTAYDAbDRUpGemBm4vsDY6QNBoPBUKDJMC1pgyHvCP7/hwmUD2+GBkY3TUMColss6IzfNQPlJx2oaxwof+X+Pzx6/kSOsOWCczCzuw0GQ6EnEAbaYMgLZkzaYDAYDIaLlEt5drcJsGEwGAyGAk2GOyNPnwtFRKJEZK6IbLP/ls4hzbUi8qvX54yI3GofmyEif3oda3A+TWOkDQaDwVCg0YyMPH3ygZeAeapaE5hnb/uWRXWBqjZQ1QZAeyAZ+NErSd/M46r66/kEjZE2GAwGQ4EmI0Pz9MkHugIz7e8zgVvPk/5OrKiByf9U0Bhpg8FgMBRoVDVPn3ygrKpmBss+CJQ9T/q7gY+y7BssIr+JyGgRKXo+QTNxzGAwGAwFmry6YInIo4C3r1m8qsZnSfMTUC6H0wf4aKqqiOQqLCLlgauAOV67+2MZ91AgHugHDDpXmY2RNhgMBkOBJq9G2jbI53REV9VcA3qLyCERKa+qB2wjfPgcWXUDvlLVNK+8M1vhKSIyHehzvjIbI13IEZGTqhqRX/nFxcV1qXBZRTIyMujY+Qbu7PYvn+NpaamMHjGcHdu3EhlZgr79X6VsWeul9fNP/sPcH2cTFBTEI48/RaPGTUlNTeXlF58lLS0Nt9tNy1ZtuOfeBwGri+uD999j+ZJFSFAQJUuVJsmVSNGixXjm+RepXqNWtvJt37aVd0YNJzU1hcZNm9PzsacQEU6cOM6IoW9y+PBBypQpR9/+rxERGcnKn5fxn1nTkSAhOCiYHo/1ok7dqzz5JSef4pnHH6D51a3o+Xhvpk0ex7o1KyhatBhPPfdSjmXYsW0L40YPIzU1hUZNWtDjsacREZYvWcgn/5nB3j1/MXz0RGrUrA3AogVz+d8XH3vO/2vXToaPncbl1Wp6rsP0+LG2blF6Pfsy1WrEZdfdvoUJo4d4dB96tDciwsezprJ65RJErGvY69mXiYqO4dSpk4wb8SaJCYdwZ7i54/Y76NCpCwBr16xmyuR37ft8Pf/X7e5s93nUiLfYsX0bkZEleLH/AMqWLcfx48cZNmQQ27Zu4boOnXj8yac95yxaOJ/PPvkIESEqOprn+7xEyZIlffJdu2YVUye/izsjg06dr8/1+dq+fRslIkvQt/8rtu4xhtu67Tt09tGdNfM9Fsyby8mTJ/j0y2+zXbesqCrvTX6HdWtWElq0KE8/159qudzn8aOHkpqaSqMmzXn4sWcQET6aNY1VK5YSJEGULFWKp57rT1R0zHl1AXo/Wp2rG0dzJsXNkLFb2LrjZLY07VvFcn+3ygQHC8tXuZg4808A6tctyTOPVKd61QgGvrWJhcsT86R5LupNGUKZG9qRetjF4oY3X3B+/xS32+0vqa+BB4Bh9t//nSPtv7Bazh68DLxgjWf/fj5BMyZtyDfi4uKCgQmvDxrK+EnvsWTRfHbv3uWTZu6c2URERDB52ixuue0OZr43BYDdu3exZPECxk+axsA3hzF5wljcbjchISG8OXQkYydMYcz4eNatWc2WzZsAmDd3DokJCUyIn8FDjzxBcHAwE6fO4slnnmfS+DE5lnHyhNH06v0CE6fO4sC+faxbswqALz79iHoNGjJx6izqNWjIF59Zw0j1GjRizIQpjBk/haef68uEsSN88vto1nvUvbI+AOvWrOTA/r1MmPIhjz/9AvETRudchndH88QzfZgw5UMO7N/LL2utMlSucjkvDhhEnSvr+aRve21HRo2fxqjx0+jdZwBlypb3GGiAX9as4MD+vYyL/4jHnnqRKe+OzFF3yoSRPP70i4yL/4gD+/fy69qVANxyx78YOX4mI8ZNp3HTlnz+0QwA5nz3JRUrV2XE+BkMHPoO06bGe16WJr07joGDhjBh0lQWL1rA7t1/+Wj9OOcHIiIiiJ82k6633c6M96YCEBoaQvf7HuThHr6rW7ndbqZMnsjgYSMY9248VatW47tv/pctzeR3x/H6oCFMmDQtR13r+Yokftr7Ps9XaGgo3e97kId6PJbtujRt3oIRY8bneM1yIvM+j5/yIU883Yf4CaNyTBf/7iieeKYv4z332breXe+4m9ETpjNy/DQaN7uazz6ameP5WWnROIpKFcK4+7FVvD1hK32eqJktTYnIIvR6uBrPvvIb9/VaQ1TpUBrXKwXAoYQzDBmzhZ8WHcpzXc/H3plfsuqmnvmW3z9FMzRPn3xgGNBRRLYBHextRKSJiEzNTCQiVYFKwKIs538oIhuADUAM8O/zCRojbQBALN4Wkd9FZIOI3GXvbyciC0XkcxHZLCIf2m+BOdEM2F6ufAVCQkJo3eZaVv283CfByhXLad+hEwDXtGrLb+vXoaqs+nk5rdtcS0hIKGXLladcCsXuCQAAIABJREFUhcvYtnUzIkLx4sUBcKen43ang71M5A/ff83d99xHUFAQq1Ysp2PnGxAR4mrX4dSpkyQluXy0k5JcJCcnE1e7DiJCu+s6snLFMgBWrVjGtR06A3Bth86s/HkpAMWLFyezumfOnMG76tu3beXo0STqN2ziyaNd+852GermWobTyaeIq13XKkP7s1oVK1fhsoqVz3mfliyaR6s27X32rV65lLbtuyAi1LJ1jyT5tpKOJCVy+vQpatm6bdt3YdWKJQCEhYV70qWcOZ15eRGE06eTUVXOnD5NZGQkwcHBbNu6hfIVKlCufHlCQkJo06YdK3O4z9d57nMb1q//BVWlWLHi1K17JSGhoT7pMyf2pJw5g6qSnHyKqOhonzRndTOfr3as/HlZNt32uejWqXsVoVl0AWrXrkNUVHS2/bmxesVS2tr3+ez19r3PR+xn7ez17swq+z77Xu8z5HXV09Ytovlh/kEANm45QUR4EaJL+9anQrni7Nl/mqPHrR7WNeuP0O4aq5V+8HAKO3adIj/X/Uhauoa0pGP5l+E/xF8Tx1TVparXqWpNVe2gqkn2/jWq2tMr3S5VvUxVM7Kc315Vr1LVK1X1XlXN3hWSBdPdbcjkdqABUB/rDW+1iCy2jzUE6gL7gWXANcDSHPK4DNiTuREdE8vWLX/4JEhyJRITWwaA4OBgwsPCOXH8OC5XInG1r/Cki4mJweWyDI3b7eaF3k9wYP8+bripqyfdwQP7WbJ4ISuWLyUh4RBXXlXfc350TCxJiYk+P75JiYlEx8RmSwNw9OgRT9rSpaM4evSIJ92K5UuYNWMqx44e5ZU3hgCQkZHB9KkT6d1nAL/9stauWwIxsVnydyX4lsGVQHR09jR5ZdniBbz0qu/Ld5IrgeiYMmfzjI4lyZVI6agYrzSJvrrRvrr/eT+exfPnEBYWzutDxwLQ5aY7GP7mSzx6/62cPn2afi8NICgoCJcrkRif6xjD1i2bfcrkcrk81yLzPh8/fjxb93UmRYoU4cmnnuGpJx+lWLFiVKhwmU+XtJVnIjFe9YyJiWVLHnRPHD9OiVx0/wnezzBY99DlSqC013125Xifz744fThzCovmzyEsPII3hubc65OVmOiiHE5M8WwfdqUQEx2K60iqZ9++/aepfFkY5coUJSExhdYtYggpcum3xTLyxwf6ouTSv3uGvNIK+EhV3ap6CKubpql9bJWq7rXfCn8FqmY9WUQePXjw4PATJ050/fTjD/O1YMHBwYwZH8+09z9h69bN/LXLGmNLS0sjNDSEUe9MJDa2DF98mtXT4Z8hIj4t5hYtWzMhfib9Xx3Ef2ZNB2D2d/+jcZPmPkbDabZu3kTRokWpUrVavud9z/2PMmnGF7Ru15Efvv0SgF/XraRqtRrEv/9f3n7nPSZNHE9y8ql81wZIT0/n++++Yez4icz84GOqXn45n3/68flPLKB0f+AR4md+Tpt2HZj9zZf5lu+JU+mMfHcbg16sw4ThDTl46AzuS3jJzEz82N3td0xL2pAXUry+u8nhuVHV+Li4uA3AwG53d+8E4EpMIDrLhJio6BgSEw4TExOL2+3mVPIpIkuUIDo6hsSEsy27xMTEbOdGRERwVb0GrFu7mipVL6dosWLMnTObhfN/onrNOBYvmOdJ60pMIComi3ZMDK7EhBzTlCpVmqQkF1FR0SQluShZslS2i1D3qvocGv0Wx48dY8sfm9i0cQNffvYRycmnUFUqV63mUwdXYgJRXq0pq/5Wq+tcaXJj6eL5tGp7HQA/fPslP835BoAaNWvjSjw7ydTlSsg2ESkqOsZX15Wzbqt2nRg6sC93de/Bgp++57Y770VEKF+hIuXKlmPvnj3WvfK5jtnvVXR0NIkJCT73uUSJErnWbefOHQCUL1/BKkfrtnz+ma+RtnTP1jMxMYHoLF3iOelGnkM3r8z+9it++sGaVFajVhyJCV7XO9G31WyVI6f7nH1yWOt2HRk8sB933/twjrq331CBmzuXB+CPbScoE3PWrbZMdFESXanZzlm22sWy1Vb3+y2dy5MPq2Fe9GTpVb6kMC1pQyZLgLtEJFhEYoE2wKq/mcdqoOahgwdIS0tjyeIFNGvR0idBs+ZXM/8na4W8ZUsXUa9eQ0SEZi1asmTxAtLSUjl08AAH9u+jZq3aHDt2lJMnrWGblJQU1v+ylooVKwFwXccu3HZHN8aMj6dc+QoUKVIEVWXL5k2Eh4dnG2eMioomLCyMLZs3oaosnDfXU75mLVqy4CfLnXHBT3No1uIaAA7s3+cZy9qxfStpaalElijB8y8OYOrMj3n/k2948pm+dLmxK93v78nC+XPsMmwkLJcyFA8LZ8vmjVYZ5p/VOhcZGRksX7rQMx7d5abbGTFuOiPGTafp1a1ZNP8HVJWtmzcSFhbh09UNUDoqhuLFw9lq6y6a/wNNm7ey6rjPM0LBmpVLqGCPi8fElmXDeqsr/+iRJPbu20PZcuWpWSuO/fv3cdC+z4sXL6RZi6t99Jo3v5p5nvu8mHr1GpD7VAbLuO7ZvZtjx44C8Osv66hUyXd8PqvuksULaZ7t+Wrp9XydXzevXH/TbYwcP42R46fRrEVrFtn3eat9n0tnuc+l7Wft7PWeQ9MW1vXev2+vJ93qFUvPOQ/hy+/381DvtTzUey1LViTSpb3lCVE3LpKTyek+Xd2ZlCpphdiMDC/CbTdU4NsfD2RLc6mRkZ6Rp09BRC7lEF+G85PpgmVPBnsLuB5Q4N+q+omItAP6qOpNdvrxwBpVnZFTfnFxcTdUqHDZdxkZGVzX6Xq63d2dD2dNp0bNOJq3aElqaiqjRwxl547tREZG0qffK5SzW0+ffvwh836cTVBwMD0ffZLGTZuz688djBn5FhkZblSVa1q35e577gfg5MmTjHp7CImHD1O0WDFiy5Rl+7YtlgvWcy9So5blhvTsU48wZrw1y3f71i28M3o4KSkpNG7SjEeesNxijh8/xttDB5GYcJjYMmXp2/81IiNL8OVnH7Fg3o8EFylC0dCiPNDjMR8XrAwNYv7c2ezYvoWej/dmysSx/LJ2FUWLFuWp5/p53Kief6oHo8ZPs8qwbbPlgpWSSqMmzej5uOUKtWL5EqZOGsvxY8cIj4jg8mo1eO3NtwH4/bdfmDUjnuGjJgLg1mBPGVSVaZNG8+valYQWLUavZ/tT3dbt8/RDjBhnddHv2LbZ44LVoHELejz+LCLCiCGvsH/vbiRIiI0txyO9+njGUCeMGWJNilLl/7p149r2lgvpmtUrmTJ5IhkZGXTo1Jm77u7OB7NmULNmLc99HjViGDt37CAiMpIX+w2gXHmrRdjjwXtJTk4mPT2N8PAIBg0eRuXKVZj93Td8/fVXFAkuQmyZsjz7fF9KlCjhE096zeqVTLVdvzp06mI/XzOokU3Xer769hvgeb56PtjdR/eNwcOpXLkK06fFs3jhfE9PSsfO13PPvQ/kGk9aVZk6cYznPvd67iXPfX7hqR6M9LrP40cPIzUlhYZNmnvu81uDX2X/vj2ICLFlyvJYrxd85ko8/lzu8ZWff7wGzRtFeVywtmy3XmCnj23MQ72tF6qBfa6g+uXW5LQZH//FvCVWi752zUiGvFyXyIgipKZmkHQ0lft6rfHk/U/iSTeYNZLots0IjSlNyiEX2waNY8/0z/9WHjembbngt6jOD/yaJ0M2Z2aDwAQnvwCMkTbkO5t37PX7Q6V5nSKbz2RoYDqjvI20vwhUPOlA3dvcjLTTnMtIO8k/MdL5QX4Y6U73/ZKn35wfZzUscEbajEkbDAaDoUCTTxGuLkqMkTYYDAZDgaagztzOC8ZIGwwGg6FA48dlQf2OMdIGg8FgKNCY7m6DwWAwGC5STHe3wWAwGAwXKZfyYibGSBsMBoOhQHMpt6SNn7ThokJEHrUDs1/yuoWproVNtzDVNZC6hQGzLKjhYiMwKyoERrcw1bWw6RamugZS95LHGGmDwWAwGC5SjJE2GAwGg+EixRhpw8VGoMa1AqFbmOpa2HQLU10DqXvJYyaOGQwGg8FwkWJa0gaDwWAwXKQYI20wGAwGw0WKMdIGg8FgMFykGCNtKLSIyM0iYv4HDPmOiJQWkXqBLoeh4GN+oAwXBSJSRUQ62N+Li0ikH2TvAraJyFsiUtsPeohISA77YhzWLCEi1XPY76gREZHaInKdiERk2d/lEtVdaF/rKGAdMEVERjmpaesOz8s+h7Rbisg9InJ/5scfuoUJY6QNAUdEHgE+BybbuyoC/3VaV1XvBRoCO4AZIvKziDzqxAuCiFwrInuBAyLyo4hU9Tr8Y37reel2AzYDX4jIRhFp6nV4hoO6zwD/A54GfheRrl6Hh1xqujYlVfU4cDvwvqo2Bzo4rAnQMYd91zstKiKzgBFAK6Cp/WnitG5hwwTYMFwM9AKaASsBVHWbiJTxh7CqHheRz4HiwLPAbUBfEXlHVcflo9RbQGdV3SgidwJzReQ+VV0BSD7qZOVloLGqHhCRZsAsEemvql85rPuIrXvSfiH5XESqqurYS1QXoIiIlAe6AQMc1kJEngCeBKqJyG9ehyKBZU7rYxnkOmr8eB3FGGnDxUCKqqaKWL+hIlIEcPwfX0RuAR4CagDvA81U9bCIhAGbgPw00qGquhFAVT8XkT+AL0WkH87WNVhVD9i6q0TkWuBbEanksG6Qqp60dXeJSDssg1kFZ41loHQBBgFzgKWqulpEqgHbHNT7DzAbGAq85LX/hKomOaibye9AOeCAH7QKLcZIGy4GFonIy0BxEemI1Tr4xg+6dwCjVXWx905VTRaRHvmslSYi5VT1oK2xUUSuA74Fso0X5yMnRKS6qu6wdQ/Yhuu/QF0HdQ+JSANV/dXWPSkiNwHvAVddgrqo6mfAZ17bO7GeMaf0jgHHgH8B2L1PxYAIEYlQ1d1OadvEAJtEZBWQ4lWuWxzWLVSYFccMAceeYd0D6ITV2pkDTHW6G01ELgcOqOoZe7s4UFZVdzmg1QFIUNX1WfaXAnqp6uD81rTzrw+cUtXtWfaHAN1U9UOHdCsC6ZkvJVmOXaOqjnTHBkrXzv9yrLHwqng1gJw2WiJyMzAKqAAcBqoAf6iqky9hiEjbnPar6iIndQsbxkgbAo6IhANnVNVtbwcDRVU12WHdNUBLVU21t0OBZara9NxnFlxEpAS+BsTxblERKQ1UyqK77lLTFZH1wDRgA5Dhpemo0bJ12wM/qWpDe0jjXlXN796gnLTLYk0YA1ilqoed1ixsmO5uw8XAPKxZsCft7eJYM55bOqxbJNNAA9jj4qFOCtpdr29itXaKYPUcqKqWcFj3MeAN4Axnx6IVqOaw7pvAg1gz6L1121+CumdU9R0H88+NNFV1iUiQiASp6gIRGeO0qO058DawEOs5HicifVX1c6e1CxPGSBsuBoplTvYBzzhimB90E0TkFlX9GsB210l0WHMMlovOBj/Piu0DXKmqTtcvK92A6t4vQ5ew7lgReR3rBdN7jNbpXoOjtk/4YuBDETkMnHJYE6wZ7E0zW88iEgv8hOVOacgnjJE2XAycEpFGmT9mItIYOO0H3cexftTGY7UE9gBOL8awB/g9AG4rOwBHhw9y4XegFNZY6aWuexVwH1ZrPbO72/FeA6ArVg/Jc0B3oCTWTHOnCcrSve3CrL2R75gxaUPAsRfY+BjYj2UsywF3qepaP+lHgNWC94NWU6zu7kX4trYcXZlKRBoC07F80b11n3FYtwnW4iK/48cZwIHQFZHtWH7D/u41CAgi8jZQD/jI3nUX8Juq9gtcqS49TEvaEHBsn9LaQJy9a4uqpjmtKyJFsVxkqmItRJFZHidbIYOxxt6LAY6Of2dhMjCfLJOa/MBMYHgh0fVr611ETpCzr7tf5jmoal8RuQO4xt4Vby+SY8hHTEvaEDBEpL2qzheR23M6rqpfOqz/A5af6VrA7aU70kHN31X1SqfyP4fuL6raMAC6qwMxWz4QuiKyEKtluRrjN2zIJ0xL2hBI2mK17m7O4ZgCjhppoKKqOhp0IQe+F5FOqurYet25MFtEHsVaJMbbgDjtgrVERIYCX+PfyVSB0H3dwbwvGgLdgi9smJa0IaDYC5ncqaqfBkA7Hhinqhv8qHkCCMcyHGn4zwXrzxx2q6o67YK1IBddp12wAqVr/IYN+Yox0oaAIyJrVNXv0XNEZBPWut1/YhnNTIMZsDjAIlI3c41vP+t2VNW5AdB9QFVnXgq6OfgNtwaM37DhgjBG2hBwRGQYln/yJ3j5dzrdFWsHXciGqv7lpO65EJF1qtrI6BY8XXvlr45Z/YZVtX5+6hgKF2ZM2nAxcBfWGNeTWfY72hWrqn+JSCugpqpOt39UI5zUzANOR2oyus7pGr9hQ75jjLThYqAOloFuhWWslwCTnBa1V4dqguX6NR0IAT7grEtJIAhU15bRvXB+EJE5+PoNf++AjqEQYYy04WJgJnAcyFz3+B57XzeHdW8DGgLrAFR1v4hEOqxp8OWSaUnbfsO3Y71sgvEbNuQDxkgbLgauVNU6XtsL7EldTpOqqioiCp5oXIEmUKtV7crvDPM4cz/fQ0cGStcr3zSslvoqhzQMhQgzccwQcETkA2C8qq6wt5tjxVh2dB1tEekD1AQ6AkOBh4H/qOo4h3Uv42wULABUdbGTmrZuS7LHOn7fYc1Azdz3u66Z3W1wAmOkDQFHRP7AGhfebe+qDGwB0nHIJUqsNUArArWBTlg/qnOcdkMSkeFYY5WbOLvKmfphLetZQHXg1yy6Tq/dHaiZ+37XNbO7DU5gjLQh4OTmCpWJUy5RIrJBVa9yIu9zaG4B6qlqynkT56/uH1jBH/z6Dx/ARVT8rpv1ebK73df7+xkzXFqYMWlDwAmgX/I6EWmqqqv9qLkTaxa5X400VvCHcsABf4qq6uX+1AuUrt0zs9rM7jbkN8ZIGwozzYHuIvIXVpeoP1YcSwZ+FZF5+DFkJBADbBKRVfg3ZGQY8DxQWVUfFZGaQJyqfnsp6doTEJsBr2FmdxvyEWOkDYUSu+XzKODvVvzX9sffDAyAJlj+52uBlvb2PuAzwFEjHSDdtcAeVX3eQQ1DIcOMSRsKLYEYky5sZM6y9g6VKSLrnZ5MFQhdEdmMtRZ8Zs8MAIFcC95Q8DEtaUNhxm9j0iLyqap2E5EN5LDalVM/5CKyVFVb5RBe0F9hBVNFpHimtohUxz/j8YHQ7exw/oZCiGlJGwotObR8HBuTFpHyqnrgYgzqASAipVX1iAP5dgRewVr69UesJVcfVNWF+a11MegaDPmNMdKGQsvFaDBF5GdVvToAuo5FoxKRaKAF1kvQClVNdELnYtE1GPIT091tKMxcjG+oxQKk6+Qa2m05GzwlBPDXjOdA6RoM+YYx0obCzHdYP+CCZRwvx1rprG4Ay3QpRYVCRN7FGlLI9B1+TEQ6qGovJ/QCrWsw5DfGSBsKLVlndotII7LHtDZcGO2BKzJXOhORmcDGS1jXYMhXTEByg8FGVddhLXASSC6Z0I0227HWYs+kkr3PaQKlazDkK6YlbSi0iIj3ohNBQCNgf4CKk8l9+ZmZiESd67hXwInr8lPXi0jgD3ulMwWaAWtE5Gtb36kVzwKlazDkK8ZIGwozkV7f07HGqL9wQigHP2XPIbz8lVX193yWXsvZcffKwBH7eymsqGOX27pORYd6zaF8L1ZdgyFfMS5YBkMhQESmAF+p6vf29vXArar6WIDLFSiXs4DoGgx/FzMmbSi0iMhcESnltV3ajmLkD+0yIlI58+MHyRaZBhpAVWdzdl3rQBIol7NA6RoMfwtjpA2FmVhVPZq5Ya+4VcZJQRG5RUS2AX8Ci4BdwGwnNW32i8grIlLV/gwg8OPvcIm5nBkM+Y0x0obCjNu7FWuvQOb0j/ebWKtgbbVjHl8HrHBYE+BfQCzWgh5f2t//5Qddg8FwAZiJY4bCzABgqYgswppM1RorfKWTpKmqS0SCRCRIVReIyBiHNTMnhvUWkXBVPXXeE/zHpeZyZjDkK6YlbSi0qOoPWG5XnwAfA41V1TMmLSJOrDx2VEQigMXAhyIyFq+whk4hIi1FZBPwh71d316VK9Dkq8uZNyJSRUQ62N+Li4j3bH7HdA2G/MTM7jYYcsGJoBMiEg6cxnpB7g6UBD5w0AUqU3clcCfwtVd85d9V9UqH9HJzOQPA6RCZIvIIVq9IlKpWF5GawCRVdcof3GBwBNPdbTDkjhNdoq+paj8gA5gJICLDgX4OaPmgqntEfKrkdlArEkBE3gQOALOwrmd3oLxTul70wlrAZKVdnm0i4uikQIPBCUx3t8GQO050M3XMYd/1DuhkZY+ItARUREJEpA9217fD3KKq76rqCVU9rqoTga5+0E1R1dTMDREpgpnRbSiAGCNtMPgBEXlCRDYAcSLym9fnT+A3PxThcazW5WXAPqCBve00p0Sku4gE25PluuOHMXhgkYi8DBQXkY7AZ8A3ftA1GPIVMyZtMOSCiKxQ1Rb5lFdJoDQwFHjJ69AJP4xHBwPvq2p3J3Vy0a4KjAWuwWrJLgOeVdVdDusGAT2ATljd7HOAqWp+8AwFDGOkDYUOOyRlrtjRsJzUr4/l7gWwRFXXO6lnay4F2nt3AV/K2BP0zqiq294OBoqqanJgS2Yw/D2MkTYUOkRkwTkOq6q2d1D7GaxZx1/au24D4lV1nFOatu77wBXA13h1N6vqKId13wL+jTWj/QegHvCcqn7gsO4KoIOqnrS3I4AfVfViWArVYMgzxkgbDH5ERH4Drs5cUMRu8f2sqvUc1n09p/2q+obDur+qagMRuQ24CXgeWKyq9f2he759BsPFjnHBMhRqRORKoA5eARdU9X0nJfF1fXLjh9WvMo2xiIT5ucs38zfmRuAzVT2WxQ3MKU6JSKPMoQsRaYzVmjcYChTGSBsKLXbrsh2Wkf4eyxVqKeCkkZ4OrBSRr+ztW4H3HNQDQESuBqYBEUBle1z8MVV90mHpb0VkM5aBfEJEYoEzDmsCPAt8JiL7sV6CygF3+UHXYMhXTHe3odBiu0TVB35R1foiUhZr9a+cfJnzU7cR0MreXKKqvzipZ2v6dcWxLNpRwDFVdYtIGFBCVQ/6QTcEiLM3t6hqmtOaBkN+Y1rShsLMaVXNEJF0ESkBHAYqOSkoIrNU9T5gXQ77HMWfK45lIiL3e333PuRIb4WItFfV+SJye5ZDtUQEVf0yxxMNhosUY6QNhZk1IlIKmAKsBU4CPzus6RO0w3YNauywJmRZcQzojX9WHGvq9b0YVmjOdTg3pNAWmA/cnMMx5eyseoOhQGC6uw0GPItulFBVR1b/EpH+wMtAcSBz4pYAqVguWP2d0PXSj8FaVKSDrfsj0FtVXU7q5lCOUsDHqtrFQY0g4E5V/dQpDYPBXxgjbSi02G5B81X1mL1dCminqv91UHPouQyyiNRV1Y0O6MaqakJ+5/sPyhEC/K6qcedNfGE6a1S1iZMaBoM/MEbaUGjJxZf2l8yJVQEqU76Hx7Tz3Qrswoqd/YWqHs1vjVx0v+FsYIsgrJn0n6rqS7mflS+6w4BErPp6L97i6BKsBkN+Y8akDYWZnALMBPp/whEnYlWtJSLNgLuBASKyCavb2dGVv4ARXt/Tgb9Uda/DmmC5WymQ1cWsmh+0DYZ8w7SkDYUWEXkPOApMsHf1AqJU9cEAlsmRlnQWjRhgFNBdVYOd1MpDWX5W1asdyLc4loFuhWWslwCTVNUsaGIoUJhQlYbCzNNYE7c+sT8p+Cd8o98RkRIi8oCIzAaWAweAZgEuFnit9JbPzMRaq/wdYBxWN/tMh7QMBscIdNeewRAw7PWzXxKRSGvTCsYQYJyKUrUe+C8wSFWddjP7OzjVlXelqtbx2l5gd/EbDAUK05I2FFpE5CoR+QX4HdgoImvttbyd1BQRuVdEXrO3K9tjxQDkV/zqHKimqs8BG+yIUJc660TEcy1FpDmwJoDlMRj+EWZM2lBoEZHlwABVXWBvtwOGOBnOUEQmAhlYsZ2vEJHSWCEUm57n1AvVvRKYBURhTU5LAB5Q1d+d1M1DuRyZTS8if2AtCbrb3lUZ2II1eU2djjpmMOQXprvbUJgJzzTQAKq60A4d6STNVbWR3YJHVY+ISKjDmgDxwPNZXkjiAcfjK4tIFaCmqv5kT+gqoqon7MNOLYfq2GIpBoM/MUbaUJjZKSKvYrUwAe4FdjqsmWYvBapgLTKC1bJ2mkC8kCAijwCPYrXgqwMVgUlYy4PiVEteVf9yIl+Dwd+YMWlDYeZhIBZrPecv7e8PO6z5DvAVUEZEBmOFxhzisCbYLyQiUtX+vILzLyRgzZa/BjgOoKrbgDJ+0DUYLglMS9pQaFHVI8Azftb8UETWYrUkBbhVVf0R6OJh4A2sl5FMv2GnX0gAUlQ1NTMClogUwbkZ3QbDJYeZOGYodGRZqjIbqnqLg9otgI2ZY7J2iMwrVHWlU5qBRETewlow5n4sv/QngU2qOiCgBTMYCgjGSBsKHSLS9lzHVXWRg9q/AI3U/sezIzat8cMqY3OB/8tcs9ueVf6xqnZ2WDcI6AF0wuo5mANMVfPDYzDkCdPdbSh05NUIi8gXqnpHPsuLt4FS1Qy7C9hpYryDatizyv0xNlwceE9Vp4AnfrZ3uE6DwXAOzMQxgyF3nAjGsFNEnhGREPvTG/9M4MoQkcqZG7ZblD9as/OwjHImxYGf/KBrMFwSmJa0wZA7Thixx7FmeL9i5z8Py0XJaQYAS0VkEVa3c2s/6RbzXm5VVU+KSJgfdA2GSwJjpA0GP6Kqh7HCRfpb9wcRaQRkLpX5rKomZh4XkbqqutEB6VMi0khV19k6jQETicpgyCNm4pjBkAtOLFkpIsWwJlLVxSsClKr6wx0qV5wKkSkiTYGPgf1YLfhywF2quja/tQyG/2+sHpqnAAAInklEQVTvXmPsqsowjv+fAWpBsEoiFpESMQa5lwJSoAEtIiQEYrgGUBMlmqgJmNgIkhITTLx8kIiKEMAP0DSEkvABIQKprUAqWHsBiq0Nt0KCEhRSC3ihlMcPe096GKfT0Zl19vSs55dMztl7d877zofmPWvvtd41iPJMOqo12sQpSYf0HF5ZIOwimkJ1BvAQTQeu18f8jf5QiQ+1/QfgE8DXaG71H5oCHTF+GUlHtSRtBK6xvaQ9/hZw2YgtDic75lrbx0h60vZRkvYAHim4+9V485rUkbSk+baXSTp3tOu2756sWBGDLM+ko2afAm6WdAHwIWAD8Mkxf2Pitravm9udqV5mMNtkngosA84e5ZppOp9FxE6kSEe1bP9F0v3Ad2g2ubiqdyZyITe3jUQWAvcAewPXFI45Hm9N5ofZ/m7byOTXw3cqIuJ/l9vdUS1JS2kmNF0OHAj8EnjY9oICsa6wfb2kk22vmOzPH0d8AZcCB9u+tl0zPdP2ysJxV9k+rmSMiEGWiWNRs5/b/qLtzbbXAScCfy8U60vt688Kff7O/ILm77u4PX4duKEPcZdKWiDpQEn7Dv/0IW7EQMhIOqom6RzglPbwt7bvLRTnDuA44ADgmd5LgG0fVSJuT/w1tuf0LiuT9ITtowvHfZ5RmsLYLtHNLWLg5Jl0VEvSD2gmii1uT10h6STbV092LNsXS5pJs8FEsV22xrC17Zs9vLHHB2mew5d2GM3OV/PYvkXmTX2IGzEQMpKOakl6Epht+532eDdgbalRbfv5t9u+tMTn7yT2pcBFwBzgNuB8YKHtuwrHXQJsYfsXoUuAGbYvLBk3YlBkJB21ez/wWvt+RslAtrdJmiVpmu1JnU09jtiLJa0GTqO5xf452xv6EPqIEevOl0ta34e4EQMhRTpq9n1graTlNIXrFOCqwjGfB1ZIugd4c/ik7etKBpU0F/ij7Rva4/dJOsH270vGBdZImmv7sTbuCcCqwjEjBkaKdFSpXcP7Ds2GE8e3p6+0/XLh0M+2P0PAPoVj9bqR5lb3sDdGOVfCscDvJL3YHs8CNkpaRx8mzEXs6vJMOqpV0xpeSY/bnj3i3JN9mFV+0FjXbb9QMn7Eri4j6ajZUkkLgDt5963n13b8KxPT3lofbUnS/FIxW89Jupxm9AzNjOvnCsdMEY6YoIyko1rtGt6RXHINb7uf8rDpwHnA27a/XSpmG3c/4KfAfJovCb+h2VP6lZJxI2JiUqQjOiZppe3SG3tExC4ot7ujWpKmM0qjDdv/KhiztyXmEE0XsqJLv9q404HLgMNpRvAA2P5y6dgR8f9LkY6a3U7Tw3q4n/YlwCLggoIxV9N8IRDNtpWbaIpnaYuAPwFnANfSbLbRj3XSETEBud0d1ZK0fkSjjVHPTXLMC4H7bW+RdA3NEqjv2V5TKmYbd63tY4ZndEvaA3jE9tyScSNiYrILVtRsTdvkA+hbo42FbYGeRzOJ61a2z7guaWv7ulnSETS32PfrQ9yImIAU6ajZcKONTZI2AY8Cx0ta1/b1LmFb+3oWcIvt+4BphWL1ulnSB4CFwD3AeuBHfYgbEROQ291RrS4abUi6F3gJOJ3mVvc/gZWltoyUdIXt6yWdbHtFiRgRUU6KdFSvXUPcO+P5xTH++URj7QWcCayz/bSk/YEjbT9YKN7jtmcP7yddIkZElJMiHdWSdA7wY+DDwCvAQcAG24d3mtgkknQHzTKvA4Bnei+R3tkRU16KdFRL0hM0k7eWtjOfPw183nY/lkT1jaSZwAPAOSOvpW1nxNSWddJRs622X5U0JGnI9nJJP+k6qQL+CjyVghyx60mRjpptlrQ38DCwWNIr9Gy0MShsb5M0S9I02291nU9EjF9ud0e1JL2XZnb1EE0HrhnAYtuvdppYAZJuBw6lWX7Vu+PXdZ0lFRE7lZF0VMv2cLF6B7ht5HVJj9o+sb9ZFfNs+zME7NNxLhExThlJR+zAcCvNrvOIiHplJB2xYwPzDVbSckb5e2zP7yCdiBinFOmIOizoeT8dOA94u6NcImKcUqQjdkxdJzBZbK8ecWqFpJWdJBMR45YiHVVr+3d/3PZSSXsCu9t+vb38hQ5Tm1SS9u05HKLpQjajo3QiYpxSpKNakr4CfBXYF/gY8BHgJuA0ANtPdZfdpFtN80xaNNtWbgIGqrNaxCDKVpVRs28AJwNbAGw/zeDusXwlMNv2R4FFNGul/9FtShGxMynSUbN/93bgkrQ7AzSje4SFtrdImkfTr/xW4MaOc4qInUiRjpo9JOlqYE9JpwN3Ab/qOKdStrWvZwG32L4PmNZhPhExDmlmEtWSNETzXPazNM9qHwBu9QD+p5B0L/AScDowh6Yd6krbR3eaWESMKUU6qtX27v6X7W3t8W7Ae2wP3LNaSXsBZwLrbD8taX/gSNsPdpxaRIwhRTqqJekx4DO232iP9wYetH1St5lFRDTyTDpqNn24QAO07/fqMJ+IiHdJkY6avSlpzvCBpGNpntVGREwJaWYSNfsmcJekP9NMHJsJXNRtShER2+WZdFRN0h7AIe3hRttbu8wnIqJXinRUR9J828sknTvaddt39zuniIjR5HZ31OhUYBlw9ijXDKRIR8SUkJF0VKltZHK+7SVd5xIRsSMp0lEtSatsH9d1HhERO5IiHdWS9EPgb8CdNLtCAWD7tc6SiojokSId1ZL0PKPsemX74A7SiYj4LynSUS1JewJfB+bRFOtHgJtsp6FJREwJKdJRLUlLgC3A4vbUJcAM2xd2l1VExHYp0lEtSettH7azcxERXUnv7qjZGklzhw8knQCs6jCfiIh3yUg6qiVpA01L0BfbU7OAjcDbgG0f1VVuERGQIh0Vk3TQWNdtv9CvXCIiRpMiHRERMUXlmXRERMQUlSIdERExRaVIR0RETFEp0hEREVNUinRERMQU9R+M7cqikiIEo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595008" y="3140515"/>
            <a:ext cx="4657725" cy="3464566"/>
          </a:xfrm>
          <a:prstGeom prst="rect">
            <a:avLst/>
          </a:prstGeom>
        </p:spPr>
      </p:pic>
    </p:spTree>
    <p:extLst>
      <p:ext uri="{BB962C8B-B14F-4D97-AF65-F5344CB8AC3E}">
        <p14:creationId xmlns:p14="http://schemas.microsoft.com/office/powerpoint/2010/main" val="1816046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4294967295"/>
          </p:nvPr>
        </p:nvSpPr>
        <p:spPr>
          <a:xfrm>
            <a:off x="272373" y="573932"/>
            <a:ext cx="5651771" cy="5116648"/>
          </a:xfrm>
        </p:spPr>
        <p:txBody>
          <a:bodyPr>
            <a:normAutofit fontScale="77500" lnSpcReduction="20000"/>
          </a:bodyPr>
          <a:lstStyle/>
          <a:p>
            <a:r>
              <a:rPr lang="en-US" dirty="0"/>
              <a:t>To build a predictive model, we used the features </a:t>
            </a:r>
            <a:r>
              <a:rPr lang="en-US" b="1" dirty="0"/>
              <a:t>surface_covered_in_m2</a:t>
            </a:r>
            <a:r>
              <a:rPr lang="en-US" dirty="0"/>
              <a:t>, </a:t>
            </a:r>
            <a:r>
              <a:rPr lang="en-US" b="1" dirty="0" err="1"/>
              <a:t>lat</a:t>
            </a:r>
            <a:r>
              <a:rPr lang="en-US" b="1" dirty="0"/>
              <a:t>, </a:t>
            </a:r>
            <a:r>
              <a:rPr lang="en-US" b="1" dirty="0" err="1"/>
              <a:t>lon</a:t>
            </a:r>
            <a:r>
              <a:rPr lang="en-US" dirty="0"/>
              <a:t>, and </a:t>
            </a:r>
            <a:r>
              <a:rPr lang="en-US" b="1" dirty="0"/>
              <a:t>neighborhood</a:t>
            </a:r>
            <a:r>
              <a:rPr lang="en-US" dirty="0"/>
              <a:t> to predict the target variable </a:t>
            </a:r>
            <a:r>
              <a:rPr lang="en-US" b="1" dirty="0"/>
              <a:t>price_aprox_usd</a:t>
            </a:r>
            <a:r>
              <a:rPr lang="en-US" dirty="0" smtClean="0"/>
              <a:t>.</a:t>
            </a:r>
          </a:p>
          <a:p>
            <a:r>
              <a:rPr lang="en-US" dirty="0"/>
              <a:t>This data set was split into training and test sets, categorical values were encoded using </a:t>
            </a:r>
            <a:r>
              <a:rPr lang="en-US" dirty="0" err="1" smtClean="0"/>
              <a:t>OneHotEncoder</a:t>
            </a:r>
            <a:r>
              <a:rPr lang="en-US" dirty="0"/>
              <a:t> and a model was built with the resulting data..</a:t>
            </a:r>
            <a:endParaRPr lang="en-US" dirty="0" smtClean="0"/>
          </a:p>
          <a:p>
            <a:r>
              <a:rPr lang="en-US" dirty="0" smtClean="0"/>
              <a:t>Evaluation of the dataset was done using data containing the features used.</a:t>
            </a:r>
          </a:p>
          <a:p>
            <a:r>
              <a:rPr lang="en-US" dirty="0"/>
              <a:t>The bar graph </a:t>
            </a:r>
            <a:r>
              <a:rPr lang="en-US" dirty="0" smtClean="0"/>
              <a:t>on the right reflects </a:t>
            </a:r>
            <a:r>
              <a:rPr lang="en-US" dirty="0"/>
              <a:t>the 10 most common features that are most important when determining a property price. Neighborhoods is by far the most important of these, with some neighborhoods making a property very expensive and others having a negative impact on prices, making them very cheap.</a:t>
            </a:r>
          </a:p>
        </p:txBody>
      </p:sp>
      <p:pic>
        <p:nvPicPr>
          <p:cNvPr id="7" name="Content Placeholder 6"/>
          <p:cNvPicPr>
            <a:picLocks noGrp="1" noChangeAspect="1"/>
          </p:cNvPicPr>
          <p:nvPr>
            <p:ph sz="half" idx="4294967295"/>
          </p:nvPr>
        </p:nvPicPr>
        <p:blipFill>
          <a:blip r:embed="rId2"/>
          <a:stretch>
            <a:fillRect/>
          </a:stretch>
        </p:blipFill>
        <p:spPr>
          <a:xfrm>
            <a:off x="5966297" y="573932"/>
            <a:ext cx="6092013" cy="4824919"/>
          </a:xfrm>
          <a:prstGeom prst="rect">
            <a:avLst/>
          </a:prstGeom>
        </p:spPr>
      </p:pic>
    </p:spTree>
    <p:extLst>
      <p:ext uri="{BB962C8B-B14F-4D97-AF65-F5344CB8AC3E}">
        <p14:creationId xmlns:p14="http://schemas.microsoft.com/office/powerpoint/2010/main" val="2885075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rPr>
              <a:t>EDA Summary</a:t>
            </a:r>
            <a:br>
              <a:rPr lang="en-US" dirty="0">
                <a:solidFill>
                  <a:srgbClr val="FF6600"/>
                </a:solidFill>
              </a:rPr>
            </a:br>
            <a:endParaRPr lang="en-US" dirty="0"/>
          </a:p>
        </p:txBody>
      </p:sp>
      <p:pic>
        <p:nvPicPr>
          <p:cNvPr id="1026" name="Picture 2" descr="Data science process chart from Wikipedi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8693" y="1226479"/>
            <a:ext cx="6680167" cy="348132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443609" y="1128409"/>
            <a:ext cx="2986391" cy="3970318"/>
          </a:xfrm>
          <a:prstGeom prst="rect">
            <a:avLst/>
          </a:prstGeom>
          <a:noFill/>
        </p:spPr>
        <p:txBody>
          <a:bodyPr wrap="square" rtlCol="0">
            <a:spAutoFit/>
          </a:bodyPr>
          <a:lstStyle/>
          <a:p>
            <a:r>
              <a:rPr lang="en-US" dirty="0" smtClean="0"/>
              <a:t>EDA is a very important step in data analysis.</a:t>
            </a:r>
          </a:p>
          <a:p>
            <a:r>
              <a:rPr lang="en-US" dirty="0"/>
              <a:t>The EDA process can help identify obvious errors, find interesting relations among variables, detect outliers or anomalous events, and better understand patterns within the dataset</a:t>
            </a:r>
            <a:r>
              <a:rPr lang="en-US" dirty="0" smtClean="0"/>
              <a:t>.</a:t>
            </a:r>
          </a:p>
          <a:p>
            <a:r>
              <a:rPr lang="en-US" dirty="0"/>
              <a:t>Exploratory data analysis is the process of analyzing and better understanding a dataset before making any assumptions.</a:t>
            </a:r>
          </a:p>
        </p:txBody>
      </p:sp>
    </p:spTree>
    <p:extLst>
      <p:ext uri="{BB962C8B-B14F-4D97-AF65-F5344CB8AC3E}">
        <p14:creationId xmlns:p14="http://schemas.microsoft.com/office/powerpoint/2010/main" val="1711471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rPr>
              <a:t>Recommendations</a:t>
            </a:r>
            <a:br>
              <a:rPr lang="en-US" dirty="0">
                <a:solidFill>
                  <a:srgbClr val="FF6600"/>
                </a:solidFill>
              </a:rPr>
            </a:br>
            <a:endParaRPr lang="en-US" dirty="0"/>
          </a:p>
        </p:txBody>
      </p:sp>
      <p:sp>
        <p:nvSpPr>
          <p:cNvPr id="9" name="Content Placeholder 8"/>
          <p:cNvSpPr>
            <a:spLocks noGrp="1"/>
          </p:cNvSpPr>
          <p:nvPr>
            <p:ph idx="1"/>
          </p:nvPr>
        </p:nvSpPr>
        <p:spPr/>
        <p:txBody>
          <a:bodyPr/>
          <a:lstStyle/>
          <a:p>
            <a:r>
              <a:rPr lang="en-US" dirty="0" smtClean="0"/>
              <a:t>When looking for a property in Buenos Aires, one ought to consider the neighborhoods and the location and size of the property to determine the price of the property.</a:t>
            </a:r>
          </a:p>
          <a:p>
            <a:endParaRPr lang="en-US" dirty="0"/>
          </a:p>
        </p:txBody>
      </p:sp>
    </p:spTree>
    <p:extLst>
      <p:ext uri="{BB962C8B-B14F-4D97-AF65-F5344CB8AC3E}">
        <p14:creationId xmlns:p14="http://schemas.microsoft.com/office/powerpoint/2010/main" val="3759592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rPr>
              <a:t> Executive Summary</a:t>
            </a:r>
            <a:endParaRPr lang="en-US" dirty="0"/>
          </a:p>
        </p:txBody>
      </p:sp>
      <p:sp>
        <p:nvSpPr>
          <p:cNvPr id="3" name="Content Placeholder 2"/>
          <p:cNvSpPr>
            <a:spLocks noGrp="1"/>
          </p:cNvSpPr>
          <p:nvPr>
            <p:ph idx="1"/>
          </p:nvPr>
        </p:nvSpPr>
        <p:spPr/>
        <p:txBody>
          <a:bodyPr>
            <a:normAutofit lnSpcReduction="10000"/>
          </a:bodyPr>
          <a:lstStyle/>
          <a:p>
            <a:r>
              <a:rPr lang="en-US" b="1" dirty="0"/>
              <a:t>Exploratory Data Analysis</a:t>
            </a:r>
            <a:r>
              <a:rPr lang="en-US" dirty="0"/>
              <a:t> </a:t>
            </a:r>
            <a:r>
              <a:rPr lang="en-US" dirty="0"/>
              <a:t>is a process that helps analysts to make sense of their data by looking for patterns, anomalies, and outliers. This helps in better understanding of the data before any modelling begins. </a:t>
            </a:r>
          </a:p>
          <a:p>
            <a:r>
              <a:rPr lang="en-US" dirty="0" smtClean="0"/>
              <a:t>The dataset used in the EDA process </a:t>
            </a:r>
            <a:r>
              <a:rPr lang="en-US" dirty="0"/>
              <a:t>is Buenos </a:t>
            </a:r>
            <a:r>
              <a:rPr lang="en-US" dirty="0" smtClean="0"/>
              <a:t>Aires-Sheet1 which  </a:t>
            </a:r>
            <a:r>
              <a:rPr lang="en-US" dirty="0" smtClean="0"/>
              <a:t>contains 16 </a:t>
            </a:r>
            <a:r>
              <a:rPr lang="en-US" dirty="0" smtClean="0"/>
              <a:t>variables and 8606 observations. </a:t>
            </a:r>
          </a:p>
          <a:p>
            <a:r>
              <a:rPr lang="en-US" dirty="0" smtClean="0"/>
              <a:t>The variables included, operations, property type, latitude and longitude, price of the properties in local and foreign currency, the surface are covered by the property etc</a:t>
            </a:r>
            <a:r>
              <a:rPr lang="en-US" dirty="0" smtClean="0"/>
              <a:t>.</a:t>
            </a:r>
          </a:p>
          <a:p>
            <a:r>
              <a:rPr lang="en-US" dirty="0" smtClean="0"/>
              <a:t>We seek to analyze the factors affecting price of properties in Buenos Aires.</a:t>
            </a:r>
            <a:endParaRPr lang="en-US" dirty="0" smtClean="0"/>
          </a:p>
          <a:p>
            <a:endParaRPr lang="en-US" dirty="0" smtClean="0"/>
          </a:p>
          <a:p>
            <a:endParaRPr lang="en-US" dirty="0"/>
          </a:p>
        </p:txBody>
      </p:sp>
    </p:spTree>
    <p:extLst>
      <p:ext uri="{BB962C8B-B14F-4D97-AF65-F5344CB8AC3E}">
        <p14:creationId xmlns:p14="http://schemas.microsoft.com/office/powerpoint/2010/main" val="3691431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rPr>
              <a:t>Problem Statement</a:t>
            </a:r>
            <a:endParaRPr lang="en-US" dirty="0"/>
          </a:p>
        </p:txBody>
      </p:sp>
      <p:sp>
        <p:nvSpPr>
          <p:cNvPr id="3" name="Content Placeholder 2"/>
          <p:cNvSpPr>
            <a:spLocks noGrp="1"/>
          </p:cNvSpPr>
          <p:nvPr>
            <p:ph idx="1"/>
          </p:nvPr>
        </p:nvSpPr>
        <p:spPr/>
        <p:txBody>
          <a:bodyPr/>
          <a:lstStyle/>
          <a:p>
            <a:pPr marL="0" indent="0">
              <a:buNone/>
            </a:pPr>
            <a:r>
              <a:rPr lang="en-US" dirty="0" smtClean="0"/>
              <a:t>We seek to investigate;</a:t>
            </a:r>
          </a:p>
          <a:p>
            <a:r>
              <a:rPr lang="en-US" dirty="0" smtClean="0"/>
              <a:t>Is there a relationship between size of a property </a:t>
            </a:r>
            <a:r>
              <a:rPr lang="en-US" dirty="0" smtClean="0"/>
              <a:t>and property </a:t>
            </a:r>
            <a:r>
              <a:rPr lang="en-US" dirty="0" smtClean="0"/>
              <a:t>price?</a:t>
            </a:r>
          </a:p>
          <a:p>
            <a:r>
              <a:rPr lang="en-US" dirty="0" smtClean="0"/>
              <a:t>Is there a relationship between neighborhoods and property </a:t>
            </a:r>
            <a:r>
              <a:rPr lang="en-US" dirty="0" smtClean="0"/>
              <a:t>price</a:t>
            </a:r>
            <a:r>
              <a:rPr lang="en-US" dirty="0" smtClean="0"/>
              <a:t>?</a:t>
            </a:r>
            <a:endParaRPr lang="en-US" dirty="0" smtClean="0"/>
          </a:p>
          <a:p>
            <a:r>
              <a:rPr lang="en-US" dirty="0" smtClean="0"/>
              <a:t>Is there </a:t>
            </a:r>
            <a:r>
              <a:rPr lang="en-US" dirty="0"/>
              <a:t>a relationship between location and price?</a:t>
            </a:r>
          </a:p>
          <a:p>
            <a:r>
              <a:rPr lang="en-US" dirty="0"/>
              <a:t>What factors are </a:t>
            </a:r>
            <a:r>
              <a:rPr lang="en-US" dirty="0" smtClean="0"/>
              <a:t>important </a:t>
            </a:r>
            <a:r>
              <a:rPr lang="en-US" dirty="0" smtClean="0"/>
              <a:t>in determining the price of a property?</a:t>
            </a:r>
          </a:p>
        </p:txBody>
      </p:sp>
    </p:spTree>
    <p:extLst>
      <p:ext uri="{BB962C8B-B14F-4D97-AF65-F5344CB8AC3E}">
        <p14:creationId xmlns:p14="http://schemas.microsoft.com/office/powerpoint/2010/main" val="1089906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6600"/>
                </a:solidFill>
              </a:rPr>
              <a:t>Approach</a:t>
            </a:r>
            <a:br>
              <a:rPr lang="en-US" dirty="0">
                <a:solidFill>
                  <a:srgbClr val="FF6600"/>
                </a:solidFill>
              </a:rPr>
            </a:br>
            <a:endParaRPr lang="en-US" dirty="0"/>
          </a:p>
        </p:txBody>
      </p:sp>
      <p:sp>
        <p:nvSpPr>
          <p:cNvPr id="3" name="Content Placeholder 2"/>
          <p:cNvSpPr>
            <a:spLocks noGrp="1"/>
          </p:cNvSpPr>
          <p:nvPr>
            <p:ph idx="1"/>
          </p:nvPr>
        </p:nvSpPr>
        <p:spPr/>
        <p:txBody>
          <a:bodyPr/>
          <a:lstStyle/>
          <a:p>
            <a:pPr marL="0" indent="0">
              <a:buNone/>
            </a:pPr>
            <a:r>
              <a:rPr lang="en-US" dirty="0" smtClean="0"/>
              <a:t>The approach in analyzing this data </a:t>
            </a:r>
            <a:r>
              <a:rPr lang="en-US" dirty="0" smtClean="0"/>
              <a:t>included;</a:t>
            </a:r>
          </a:p>
          <a:p>
            <a:r>
              <a:rPr lang="en-US" dirty="0" smtClean="0"/>
              <a:t>Cleaning the </a:t>
            </a:r>
            <a:r>
              <a:rPr lang="en-US" dirty="0"/>
              <a:t>data.</a:t>
            </a:r>
          </a:p>
          <a:p>
            <a:r>
              <a:rPr lang="en-US" dirty="0"/>
              <a:t>Perform exploratory data analysis (EDA).</a:t>
            </a:r>
          </a:p>
          <a:p>
            <a:r>
              <a:rPr lang="en-US" dirty="0" smtClean="0"/>
              <a:t>Feature selection.</a:t>
            </a:r>
          </a:p>
          <a:p>
            <a:r>
              <a:rPr lang="en-US" dirty="0" smtClean="0"/>
              <a:t>Build the model.</a:t>
            </a:r>
          </a:p>
          <a:p>
            <a:r>
              <a:rPr lang="en-US" dirty="0" smtClean="0"/>
              <a:t>Test </a:t>
            </a:r>
            <a:r>
              <a:rPr lang="en-US" dirty="0"/>
              <a:t>models.</a:t>
            </a:r>
          </a:p>
          <a:p>
            <a:endParaRPr lang="en-US" dirty="0"/>
          </a:p>
        </p:txBody>
      </p:sp>
    </p:spTree>
    <p:extLst>
      <p:ext uri="{BB962C8B-B14F-4D97-AF65-F5344CB8AC3E}">
        <p14:creationId xmlns:p14="http://schemas.microsoft.com/office/powerpoint/2010/main" val="190929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6600"/>
                </a:solidFill>
              </a:rPr>
              <a:t>Data Cleaning and EDA</a:t>
            </a:r>
            <a:r>
              <a:rPr lang="en-US" dirty="0">
                <a:solidFill>
                  <a:srgbClr val="FF6600"/>
                </a:solidFill>
              </a:rPr>
              <a:t/>
            </a:r>
            <a:br>
              <a:rPr lang="en-US" dirty="0">
                <a:solidFill>
                  <a:srgbClr val="FF6600"/>
                </a:solidFill>
              </a:rPr>
            </a:br>
            <a:endParaRPr lang="en-US" dirty="0"/>
          </a:p>
        </p:txBody>
      </p:sp>
      <p:sp>
        <p:nvSpPr>
          <p:cNvPr id="3" name="Content Placeholder 2"/>
          <p:cNvSpPr>
            <a:spLocks noGrp="1"/>
          </p:cNvSpPr>
          <p:nvPr>
            <p:ph idx="1"/>
          </p:nvPr>
        </p:nvSpPr>
        <p:spPr>
          <a:xfrm>
            <a:off x="838200" y="1112108"/>
            <a:ext cx="10515600" cy="5745892"/>
          </a:xfrm>
        </p:spPr>
        <p:txBody>
          <a:bodyPr/>
          <a:lstStyle/>
          <a:p>
            <a:r>
              <a:rPr lang="en-US" dirty="0" smtClean="0"/>
              <a:t>The EDA processes done in this dataset include;</a:t>
            </a:r>
          </a:p>
          <a:p>
            <a:r>
              <a:rPr lang="en-US" dirty="0" smtClean="0"/>
              <a:t>The </a:t>
            </a:r>
            <a:r>
              <a:rPr lang="en-US" dirty="0"/>
              <a:t>first thing I did was </a:t>
            </a:r>
            <a:r>
              <a:rPr lang="en-US" dirty="0" smtClean="0"/>
              <a:t>to check each data type of columns and check for missing values. I then dropped the </a:t>
            </a:r>
            <a:r>
              <a:rPr lang="en-US" dirty="0"/>
              <a:t>‘expense’ and ‘floor’ columns because they each had 89% and 85% missing data respectively.</a:t>
            </a:r>
          </a:p>
          <a:p>
            <a:r>
              <a:rPr lang="en-US" dirty="0"/>
              <a:t>I </a:t>
            </a:r>
            <a:r>
              <a:rPr lang="en-US" dirty="0" smtClean="0"/>
              <a:t>then split </a:t>
            </a:r>
            <a:r>
              <a:rPr lang="en-US" dirty="0" smtClean="0"/>
              <a:t>the </a:t>
            </a:r>
            <a:r>
              <a:rPr lang="en-US" dirty="0" smtClean="0"/>
              <a:t>‘place_with_parent_names’ column to create the neighborhood and state column. I also split the ‘lat-lon’ column and created the lat and lon columns to represent latitude and longitude respectively and changed their data types to float. I then dropped the ‘place_with_parent_names’ and ‘</a:t>
            </a:r>
            <a:r>
              <a:rPr lang="en-US" dirty="0" err="1" smtClean="0"/>
              <a:t>lat-lon</a:t>
            </a:r>
            <a:r>
              <a:rPr lang="en-US" dirty="0" smtClean="0"/>
              <a:t>’ columns.</a:t>
            </a:r>
          </a:p>
          <a:p>
            <a:r>
              <a:rPr lang="en-US" dirty="0" smtClean="0"/>
              <a:t>I dropped three columns ‘operation’ and</a:t>
            </a:r>
            <a:r>
              <a:rPr lang="en-US" dirty="0"/>
              <a:t> </a:t>
            </a:r>
            <a:r>
              <a:rPr lang="en-US" dirty="0" smtClean="0"/>
              <a:t>’currency’,</a:t>
            </a:r>
            <a:r>
              <a:rPr lang="en-US" dirty="0"/>
              <a:t> </a:t>
            </a:r>
            <a:r>
              <a:rPr lang="en-US" dirty="0" smtClean="0"/>
              <a:t>for having low cardinality and also dropped '</a:t>
            </a:r>
            <a:r>
              <a:rPr lang="en-US" dirty="0" err="1" smtClean="0"/>
              <a:t>properati_url</a:t>
            </a:r>
            <a:r>
              <a:rPr lang="en-US" dirty="0" smtClean="0"/>
              <a:t>‘ column fro having a very high cardinality and wouldn’t be useful in the analysis of the data.</a:t>
            </a:r>
          </a:p>
          <a:p>
            <a:endParaRPr lang="en-US" dirty="0"/>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2919547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Continuation of EDA</a:t>
            </a:r>
            <a:endParaRPr lang="en-US" dirty="0">
              <a:solidFill>
                <a:schemeClr val="accent2"/>
              </a:solidFill>
            </a:endParaRPr>
          </a:p>
        </p:txBody>
      </p:sp>
      <p:sp>
        <p:nvSpPr>
          <p:cNvPr id="3" name="Content Placeholder 2"/>
          <p:cNvSpPr>
            <a:spLocks noGrp="1"/>
          </p:cNvSpPr>
          <p:nvPr>
            <p:ph idx="1"/>
          </p:nvPr>
        </p:nvSpPr>
        <p:spPr>
          <a:xfrm>
            <a:off x="838200" y="1825625"/>
            <a:ext cx="10515600" cy="4748170"/>
          </a:xfrm>
        </p:spPr>
        <p:txBody>
          <a:bodyPr/>
          <a:lstStyle/>
          <a:p>
            <a:r>
              <a:rPr lang="en-US" dirty="0"/>
              <a:t>After plotting the histogram of the surface area covered, it could be observed that there was outliers present in the dataset.  The outliers present below the 0.1 quantile and above the 0.9 quantile were removed.</a:t>
            </a:r>
            <a:endParaRPr lang="en-US" dirty="0" smtClean="0"/>
          </a:p>
          <a:p>
            <a:pPr lvl="2"/>
            <a:r>
              <a:rPr lang="en-US" dirty="0" smtClean="0"/>
              <a:t>With Outliers				Without outliers</a:t>
            </a:r>
          </a:p>
          <a:p>
            <a:endParaRPr lang="en-US" dirty="0" smtClean="0"/>
          </a:p>
          <a:p>
            <a:endParaRPr lang="en-US" dirty="0" smtClean="0"/>
          </a:p>
          <a:p>
            <a:pPr marL="0" indent="0">
              <a:buNone/>
            </a:pPr>
            <a:endParaRPr lang="en-US" dirty="0"/>
          </a:p>
        </p:txBody>
      </p:sp>
      <p:pic>
        <p:nvPicPr>
          <p:cNvPr id="12" name="Content Placeholder 11"/>
          <p:cNvPicPr>
            <a:picLocks noGrp="1" noChangeAspect="1"/>
          </p:cNvPicPr>
          <p:nvPr>
            <p:ph sz="quarter" idx="4294967295"/>
          </p:nvPr>
        </p:nvPicPr>
        <p:blipFill>
          <a:blip r:embed="rId2"/>
          <a:stretch>
            <a:fillRect/>
          </a:stretch>
        </p:blipFill>
        <p:spPr>
          <a:xfrm>
            <a:off x="5597354" y="3616432"/>
            <a:ext cx="3629025" cy="2647950"/>
          </a:xfrm>
          <a:prstGeom prst="rect">
            <a:avLst/>
          </a:prstGeom>
        </p:spPr>
      </p:pic>
      <p:sp>
        <p:nvSpPr>
          <p:cNvPr id="4" name="AutoShape 2" descr="data:image/png;base64,iVBORw0KGgoAAAANSUhEUgAAAX0AAAEWCAYAAACKSkfIAAAABHNCSVQICAgIfAhkiAAAAAlwSFlzAAALEgAACxIB0t1+/AAAADh0RVh0U29mdHdhcmUAbWF0cGxvdGxpYiB2ZXJzaW9uMy4yLjIsIGh0dHA6Ly9tYXRwbG90bGliLm9yZy+WH4yJAAAed0lEQVR4nO3debhcVZ3u8e9LwiRTEom5MYkENK0CSogR8IqKoiFBr8HnUQyXbo4Yn4jSzleFq31RcIC2W4RuZbgQDcgUQZqIaEgHuGorQ5hncghgEjIcyMCMDL/7x/4dqBRnqMOpM2W9n+epp/Zee+2916pT561dq3btUkRgZmZl2GKgG2BmZv3HoW9mVhCHvplZQRz6ZmYFceibmRXEoW9mVhCHfqEknS7pn5q0rTdIekLSsJy/RtJnmrHt3N7vJLU0a3s92O/3JD0iaXV/73tzIulwSVcOdDus4tDfDEl6UNLTkh6XtEHSnyUdJemlv3dEHBURJzS4rQ92VSci/hoR20fEC01o+3ck/bJu+zMiYl5vt93DdrwB+Bqwe0T8ty7q7SrpRUmn9UObuv1b9OG+PyXpT69m3Yg4LyKmNbtN9uo49Ddf/yMidgB2AU4Evgmc3eydSBre7G0OEm8AHo2Itd3UOwJYD3xS0tZ90ZDN+DG2gRARvm1mN+BB4IN1ZfsALwJ75vwvgO/l9M7A5cAGYB3wR6oDgnNznaeBJ4BvABOBAGYDfwX+UFM2PLd3DfBD4HrgMeAyYFQuOwBY0VF7genA34Dncn+31mzvMzm9BfBt4CFgLXAOsFMua29HS7btEeBbXTxOO+X6bbm9b+f2P5h9fjHb8YtO1hdwP/A5YA3w8brlAXwRWJZt+RGwRS57I3AV8GguOw8YUfeYfBO4DXgWuKCLv8WRwHKqF5+jgHfmehuAf69r06eBu7PuQmCXuvYeBSzNdX+afXwr8AzwQu57QyePx6eyr48DDwCH15T/Kae/kdtovz3X/vjm3+NsYBWwEvgeMGyg/582t9uAN8C3PvijdhD6Wf5X4HM5/QteDv0fAqcDW+btPYA62lZN0JwDbAdsS8ehvxLYM+tcAvwylx1AJ6Gf099pr1uz/BpeDv1PA63AbsD2wK+Bc+va9n+zXXtRBeZbO3mczqF6Qdoh170PmN1ZOztY/z25/ZHAvwG/qVsewNXAKKp3DvfV9ONNwIeArYHRVC+eP6l7TG4BJgDbdvO3OB3YBphGFc7/AbwOGEf1wvi+rD8zH7u3AsOpXuT+XNfey4ER2d42YHou+xQZ3J08FttRvcC/OefHAnt0tW727WFgRs5fCpyR23od1UHDZwf6/2lzu3l4pywPUwVQveeo/kl3iYjnIuKPkf+FXfhORDwZEU93svzciLgjIp4E/gk4tP2D3l46HPhxRCyLiCeAY4FZdUMg342IpyPiVuBWqvDfRLZlFnBsRDweEQ8C/wr8Qw/a0gL8LiLWA+cD0yW9rq7OSRGxLiL+CvwEOAwgIlojYlFEPBsRbcCPgffVrXtqRCzv4jFud0JEPBMRVwJPAhdExNqIWEn1rm3vrHcU8MOIuDsingd+AEyWtEvNtk6MiA3Z3quByT14PF4E9pS0bUSsiog7O6soaVuqF6dTIuJ3ksYABwNfzufVWuBkqr+RNZFDvyzjqIZv6v2I6gjwSknLJB3TwLaW92D5Q1TvIHZuqJVde31ur3bbw4ExNWW1Z9s8RfWOoN7O2ab6bY1rpBEZWp+gGpYhIv5C9U7qf9ZVrX8cXp/rj5F0oaSVkh4DfskrH5/uHuN2a2qmn+5gvr3/uwCn5If77UN5YtM+N/LYvUK+uH+S6oVllaTfSnpLF6ucDdwbESfVtG3LXLe9fWdQHfFbEzn0CyHpnVT/3K84AyOPdL8WEbsBHwW+KunA9sWdbLK7dwITaqbfQPVu4hGqI9HX1LRrGNXwRqPbfZgqIGq3/TybBl0jHsk21W9rZYPrfwzYEfiZpNV5Wuc4qqP/WvWPw8M5/QOqvr4tInYE/p4qgGvVPxa9vSTucqrhkhE1t20j4s8NrNvtviNiYUR8iOpd4z1Uw2yvkAcVf0f1uVBt254Fdq5p244RsUcDbbMecOhv5iTtKOkjwIVUY+W3d1DnI5LeJEnARqoP7F7MxWuoxs976u8l7S7pNcDxwMVRndJ5H7CNpA9L2pJqXLn2rJc1wMTa00vrXAB8JU+V3J4qPC/K4YqGZVvmA9+XtEMOcXyV6oi7ES3AXOBtVEMgk4F3A3tJeltNva9LGilpAvAl4KIs34Hqg8yNksYBX29gn6/2b9HudOBYSXsASNpJ0icaXHcNMF7SVh0tzHcuMyVtRxXeT/Dyc6i23gyqD7c/VjtsFRGrgCuBf83n7BaS3iipfsjLesmhv/n6jaTHqY6gvkU1ZnxkJ3UnAf9J9Y/6F+BnEXF1Lvsh8O18y/2/erD/c6k+LF5N9SHjFwEiYiPweeAsqqPqJ4EVNev9Ku8flXRTB9udm9v+A9UZIs8AX+hBu2p9Ife/jOod0Pm5/S5lSB9I9cHr6prbjcDv2fRo/zLgRqoPZX/Ly6fNfheYQvUi+1uqD6S782r/FgBExKXAScCFOaR0BzCjwdWvAu4EVkt6pIPlW1C9aD5MNWz0Pqqzmup9kuqd3d35hb4nJJ2ey44AtgLuojq76GKqdw3WRO1naJhZk0kKYFJEtA50W8za+UjfzKwgDn0zs4J4eMfMrCA+0jczK8igvpDTzjvvHBMnThzoZpiZDSk33njjIxExuqNlgzr0J06cyJIlSwa6GWZmQ4qkhzpb5uEdM7OCOPTNzAri0DczK4hD38ysIA59M7OCOPTNzAri0DczK4hD38ysIA59M7OCDOpv5PbWxGN+OyD7ffDEDw/Ifs3MuuMjfTOzgjj0zcwK4tA3MytIt6Ev6c2Sbqm5PSbpy5JGSVokaWnej8z6knSqpFZJt0maUrOtlqy/VFJL53s1M7O+0G3oR8S9ETE5IiYD7wCeAi4FjgEWR8QkYHHOA8wAJuVtDnAagKRRwHHAvsA+wHHtLxRmZtY/ejq8cyBwf0Q8BMwE5mX5POCQnJ4JnBOVa4ERksYCBwGLImJdRKwHFgHTe90DMzNrWE9DfxZwQU6PiYhVOb0aGJPT44DlNeusyLLOyjchaY6kJZKWtLW19bB5ZmbWlYZDX9JWwEeBX9Uvi+rX1ZvyC+sRcWZETI2IqaNHd/hrX2Zm9ir15Eh/BnBTRKzJ+TU5bEPer83ylcCEmvXGZ1ln5WZm1k96EvqH8fLQDsACoP0MnBbgspryI/Isnv2AjTkMtBCYJmlkfoA7LcvMzKyfNHQZBknbAR8CPltTfCIwX9Js4CHg0Cy/AjgYaKU60+dIgIhYJ+kE4Iasd3xErOt1D8zMrGENhX5EPAm8tq7sUaqzeerrBnB0J9uZC8zteTPNzKwZ/I1cM7OCOPTNzAri0DczK4hD38ysIA59M7OCOPTNzAri0DczK4hD38ysIA59M7OCOPTNzAri0DczK4hD38ysIA59M7OCOPTNzAri0DczK4hD38ysIA59M7OCOPTNzAri0DczK4hD38ysIA2FvqQRki6WdI+kuyW9S9IoSYskLc37kVlXkk6V1CrpNklTarbTkvWXSmrpq06ZmVnHGj3SPwX4fUS8BdgLuBs4BlgcEZOAxTkPMAOYlLc5wGkAkkYBxwH7AvsAx7W/UJiZWf/oNvQl7QS8FzgbICL+FhEbgJnAvKw2Dzgkp2cC50TlWmCEpLHAQcCiiFgXEeuBRcD0pvbGzMy61MiR/q5AG/BzSTdLOkvSdsCYiFiVdVYDY3J6HLC8Zv0VWdZZ+SYkzZG0RNKStra2nvXGzMy61EjoDwemAKdFxN7Ak7w8lANARAQQzWhQRJwZEVMjYuro0aObsUkzM0uNhP4KYEVEXJfzF1O9CKzJYRvyfm0uXwlMqFl/fJZ1Vm5mZv2k29CPiNXAcklvzqIDgbuABUD7GTgtwGU5vQA4Is/i2Q/YmMNAC4FpkkbmB7jTsszMzPrJ8AbrfQE4T9JWwDLgSKoXjPmSZgMPAYdm3SuAg4FW4KmsS0Ssk3QCcEPWOz4i1jWlF2Zm1pCGQj8ibgGmdrDowA7qBnB0J9uZC8ztSQPNzKx5/I1cM7OCOPTNzAri0DczK4hD38ysIA59M7OCOPTNzAri0DczK4hD38ysIA59M7OCOPTNzAri0DczK4hD38ysIA59M7OCOPTNzAri0DczK4hD38ysIA59M7OCOPTNzAri0DczK0hDoS/pQUm3S7pF0pIsGyVpkaSleT8yyyXpVEmtkm6TNKVmOy1Zf6mklr7pkpmZdaYnR/rvj4jJEdH+A+nHAIsjYhKwOOcBZgCT8jYHOA2qFwngOGBfYB/guPYXCjMz6x+9Gd6ZCczL6XnAITXl50TlWmCEpLHAQcCiiFgXEeuBRcD0XuzfzMx6qNHQD+BKSTdKmpNlYyJiVU6vBsbk9Dhgec26K7Kss/JNSJojaYmkJW1tbQ02z8zMGjG8wXr7R8RKSa8DFkm6p3ZhRISkaEaDIuJM4EyAqVOnNmWbZmZWaehIPyJW5v1a4FKqMfk1OWxD3q/N6iuBCTWrj8+yzsrNzKyfdBv6kraTtEP7NDANuANYALSfgdMCXJbTC4Aj8iye/YCNOQy0EJgmaWR+gDsty8zMrJ80MrwzBrhUUnv98yPi95JuAOZLmg08BBya9a8ADgZagaeAIwEiYp2kE4Abst7xEbGuaT0xM7NudRv6EbEM2KuD8keBAzsoD+DoTrY1F5jb82aamVkz+Bu5ZmYFceibmRXEoW9mVhCHvplZQRz6ZmYFceibmRXEoW9mVhCHvplZQRz6ZmYFceibmRXEoW9mVhCHvplZQRz6ZmYFceibmRXEoW9mVhCHvplZQRz6ZmYFceibmRXEoW9mVhCHvplZQRoOfUnDJN0s6fKc31XSdZJaJV0kaass3zrnW3P5xJptHJvl90o6qNmdMTOzrvXkSP9LwN018ycBJ0fEm4D1wOwsnw2sz/KTsx6SdgdmAXsA04GfSRrWu+abmVlPNBT6ksYDHwbOynkBHwAuzirzgENyembOk8sPzPozgQsj4tmIeABoBfZpRifMzKwxjR7p/wT4BvBizr8W2BARz+f8CmBcTo8DlgPk8o1Z/6XyDtZ5iaQ5kpZIWtLW1taDrpiZWXe6DX1JHwHWRsSN/dAeIuLMiJgaEVNHjx7dH7s0MyvG8AbqvBv4qKSDgW2AHYFTgBGShufR/HhgZdZfCUwAVkgaDuwEPFpT3q52HTMz6wfdHulHxLERMT4iJlJ9EHtVRBwOXA18PKu1AJfl9IKcJ5dfFRGR5bPy7J5dgUnA9U3riZmZdauRI/3OfBO4UNL3gJuBs7P8bOBcSa3AOqoXCiLiTknzgbuA54GjI+KFXuzfzMx6qEehHxHXANfk9DI6OPsmIp4BPtHJ+t8Hvt/TRpqZWXP4G7lmZgVx6JuZFcShb2ZWEIe+mVlBHPpmZgVx6JuZFcShb2ZWEIe+mVlBHPpmZgVx6JuZFcShb2ZWEIe+mVlBHPpmZgVx6JuZFcShb2ZWEIe+mVlBHPpmZgVx6JuZFcShb2ZWkG5DX9I2kq6XdKukOyV9N8t3lXSdpFZJF0naKsu3zvnWXD6xZlvHZvm9kg7qq06ZmVnHGjnSfxb4QETsBUwGpkvaDzgJODki3gSsB2Zn/dnA+iw/OeshaXdgFrAHMB34maRhzeyMmZl1rdvQj8oTObtl3gL4AHBxls8DDsnpmTlPLj9QkrL8woh4NiIeAFqBfZrSCzMza0hDY/qShkm6BVgLLALuBzZExPNZZQUwLqfHAcsBcvlG4LW15R2sU7uvOZKWSFrS1tbW8x6ZmVmnGgr9iHghIiYD46mOzt/SVw2KiDMjYmpETB09enRf7cbMrEg9OnsnIjYAVwPvAkZIGp6LxgMrc3olMAEgl+8EPFpb3sE6ZmbWDxo5e2e0pBE5vS3wIeBuqvD/eFZrAS7L6QU5Ty6/KiIiy2fl2T27ApOA65vVETMz697w7qswFpiXZ9psAcyPiMsl3QVcKOl7wM3A2Vn/bOBcSa3AOqozdoiIOyXNB+4CngeOjogXmtsdMzPrSrehHxG3AXt3UL6MDs6+iYhngE90sq3vA9/veTPNzKwZ/I1cM7OCOPTNzAri0DczK4hD38ysIA59M7OCOPTNzAri0DczK4hD38ysIA59M7OCOPTNzAri0DczK4hD38ysIA59M7OCOPTNzAri0DczK4hD38ysIA59M7OCOPTNzAri0DczK4hD38ysIN2GvqQJkq6WdJekOyV9KctHSVokaWnej8xySTpVUquk2yRNqdlWS9ZfKqml77plZmYdaeRI/3ngaxGxO7AfcLSk3YFjgMURMQlYnPMAM4BJeZsDnAbViwRwHLAvsA9wXPsLhZmZ9Y9uQz8iVkXETTn9OHA3MA6YCczLavOAQ3J6JnBOVK4FRkgaCxwELIqIdRGxHlgETG9qb8zMrEs9GtOXNBHYG7gOGBMRq3LRamBMTo8DltestiLLOiuv38ccSUskLWlra+tJ88zMrBsNh76k7YFLgC9HxGO1yyIigGhGgyLizIiYGhFTR48e3YxNmplZaij0JW1JFfjnRcSvs3hNDtuQ92uzfCUwoWb18VnWWbmZmfWTRs7eEXA2cHdE/Lhm0QKg/QycFuCymvIj8iye/YCNOQy0EJgmaWR+gDsty8zMrJ8Mb6DOu4F/AG6XdEuW/W/gRGC+pNnAQ8ChuewK4GCgFXgKOBIgItZJOgG4IesdHxHrmtILMzNrSLehHxF/AtTJ4gM7qB/A0Z1say4wtycNNDOz5vE3cs3MCuLQNzMriEPfzKwgDn0zs4I49M3MCuLQNzMriEPfzKwgDn0zs4I49M3MCuLQNzMriEPfzKwgDn0zs4I49M3MCuLQNzMriEPfzKwgDn0zs4I49M3MCuLQNzMriEPfzKwg3Ya+pLmS1kq6o6ZslKRFkpbm/cgsl6RTJbVKuk3SlJp1WrL+UkktfdMdMzPrSiNH+r8ApteVHQMsjohJwOKcB5gBTMrbHOA0qF4kgOOAfYF9gOPaXyjMzKz/dBv6EfEHYF1d8UxgXk7PAw6pKT8nKtcCIySNBQ4CFkXEuohYDyzilS8kZmbWx17tmP6YiFiV06uBMTk9DlheU29FlnVW/gqS5khaImlJW1vbq2yemZl1pNcf5EZEANGEtrRv78yImBoRU0ePHt2szZqZGa8+9NfksA15vzbLVwITauqNz7LOys3MrB+92tBfALSfgdMCXFZTfkSexbMfsDGHgRYC0ySNzA9wp2WZmZn1o+HdVZB0AXAAsLOkFVRn4ZwIzJc0G3gIODSrXwEcDLQCTwFHAkTEOkknADdkveMjov7DYTMz62Pdhn5EHNbJogM7qBvA0Z1sZy4wt0etMzOzpvI3cs3MCuLQNzMriEPfzKwgDn0zs4I49M3MCuLQNzMriEPfzKwgDn0zs4I49M3MCuLQNzMriEPfzKwgDn0zs4I49M3MCuLQNzMriEPfzKwgDn0zs4I49M3MCuLQNzMriEPfzKwgDn0zs4L0e+hLmi7pXkmtko7p7/2bmZWsX0Nf0jDgp8AMYHfgMEm792cbzMxK1t9H+vsArRGxLCL+BlwIzOznNpiZFWt4P+9vHLC8Zn4FsG9tBUlzgDk5+4Ske3uxv52BR3qx/quik5q6uQHpQ5O5D4OD+zA49EcfdulsQX+Hfrci4kzgzGZsS9KSiJjajG0NFPdhcHAfBgf3off6e3hnJTChZn58lpmZWT/o79C/AZgkaVdJWwGzgAX93AYzs2L16/BORDwv6R+BhcAwYG5E3NmHu2zKMNEAcx8GB/dhcHAfekkRMZD7NzOzfuRv5JqZFcShb2ZWkM0y9AfbpR4kzZW0VtIdNWWjJC2StDTvR2a5JJ2abb9N0pSadVqy/lJJLTXl75B0e65zqiT1QR8mSLpa0l2S7pT0paHWD0nbSLpe0q3Zh+9m+a6Srsv9XpQnGSBp65xvzeUTa7Z1bJbfK+mgmvJ+ee5JGibpZkmXD8U+SHow/9a3SFqSZUPmuZT7GCHpYkn3SLpb0ruGRB8iYrO6UX1AfD+wG7AVcCuw+wC36b3AFOCOmrJ/Bo7J6WOAk3L6YOB3gID9gOuyfBSwLO9H5vTIXHZ91lWuO6MP+jAWmJLTOwD3UV1KY8j0I7e7fU5vCVyX+5sPzMry04HP5fTngdNzehZwUU7vns+rrYFd8/k2rD+fe8BXgfOBy3N+SPUBeBDYua5syDyXch/zgM/k9FbAiKHQh6Y/GQf6BrwLWFgzfyxw7CBo10Q2Df17gbE5PRa4N6fPAA6rrwccBpxRU35Glo0F7qkp36ReH/bnMuBDQ7UfwGuAm6i+Ef4IMLz++UN1ltm7cnp41lP9c6q9Xn8996i+37IY+ABwebZpqPXhQV4Z+kPmuQTsBDxAngwzlPqwOQ7vdHSph3ED1JaujImIVTm9GhiT0521v6vyFR2U95kcItib6kh5SPUjh0VuAdYCi6iOajdExPMd7PeltubyjcBru+lDfzz3fgJ8A3gx51/L0OtDAFdKulHVpVdgaD2XdgXagJ/nMNtZkrYbCn3YHEN/yInqpXxInDsraXvgEuDLEfFY7bKh0I+IeCEiJlMdLe8DvGWAm9Qjkj4CrI2IGwe6Lb20f0RMobri7tGS3lu7cAg8l4ZTDdmeFhF7A09SDee8ZLD2YXMM/aFyqYc1ksYC5P3aLO+s/V2Vj++gvOkkbUkV+OdFxK+zeMj1AyAiNgBXUw1njJDU/kXF2v2+1NZcvhPwKD3vWzO9G/iopAeprlL7AeCUIdYHImJl3q8FLqV6AR5Kz6UVwIqIuC7nL6Z6ERj8fWj2WN1A36hegZdRvf1q/yBqj0HQrolsOqb/Izb9wOefc/rDbPqBz/VZPopqDHFk3h4ARuWy+g98Du6D9gs4B/hJXfmQ6QcwGhiR09sCfwQ+AvyKTT8E/XxOH82mH4LOz+k92PRD0GVUH4D263MPOICXP8gdMn0AtgN2qJn+MzB9KD2Xch9/BN6c09/J9g/6PvTJk3Ggb1SflN9HNV77rUHQnguAVcBzVEcIs6nGVRcDS4H/rPlDi+qHZu4Hbgem1mzn00Br3o6sKZ8K3JHr/Dt1Hy41qQ/7U71VvQ24JW8HD6V+AG8Hbs4+3AH8nyzfLf/BWqnCc+ss3ybnW3P5bjXb+la2815qzqroz+cem4b+kOlDtvXWvN3Zvo+h9FzKfUwGluTz6T+oQnvQ98GXYTAzK8jmOKZvZmadcOibmRXEoW9mVhCHvplZQRz6ZmYFcejboCXpEEkhqc++NSvphbzS4+v7ah8NtuMASf+9SdvaNvv0N0k7N2Obtvlw6Ntgdhjwp7x/hZpvoPbG0xExOSIebsK2euMAoEeh31n/I+LpqC41MdB9skHIoW+DUl7jZ3+qL7LNqik/QNIfJS0A7soLqP1I0g15nfLPtq8vabGkm/Ka5DMb2OcwSb+QdEeu85Usf4eqa/Dfmvu6o4N1D5D0/yRdJmmZpBMlHa7q+v23S3pj1hst6ZJs7w2S3p0XsDsK+Eoeob+no3q5/ncknSvpv4BzJe2R+7gl+z+plw+9beb69YfRzXpgJvD7iLhP0qOS3hEvX2RsCrBnRDyQV2jcGBHvlLQ18F+SrqS6cuHHIuKxHOK4VtKC6PrbiJOBcRGxJ1Q/kpHlPwf+MSL+IOlHXay/F/BWYB3VpQzOioh9VP3gzBeAL1NdJ+fkiPiTpDdQXcb4rZJOB56IiH/JfZ9fXy+3DdW18PePiKcl/RtwSkScp+qHU4Y18uBauRz6NlgdRhWQUF1Y7DCgPfSvj4gHcnoa8HZJH8/5nYBJVJe7+EFevfFFqsvSjqG63G1nlgG7ZZD+lurSvyOortfzh6xzLtWVITtyQ+RldSXdD1yZ5bcD78/pDwK71/wI0o75rqZeV/UWRMTTOf0X4FuSxgO/joilXfTPzKFvg4+kUVRXj3ybpKA6eg1JX88qT9ZWB74QEQvrtvEpqgusvSMinsurUm7T1X4jYr2kvYCDqIZbDqX6hapGPVsz/WLN/Iu8/L+2BbBfRDxT1976bXVV76X+R8T5kq6juqDXFZI+GxFX9aDNVhiP6dtg9HHg3IjYJSImRsQEqqsPvqeDuguBz+Vln5H0d/ljFjtRXXf+OUnvB3bpbqc5DLRFRFwCfJvq5yE3ABsk7Z/VDu9l366kGupp3+fknHyc6mcou6tX3+bdgGURcSrVr5m9vZfts82cQ98Go8OorrFe6xI6PovnLOAu4Kb8gPUMqqPq84Cpkm4HjgDuaWC/44BrVP2y1i+pfioQ4Ejgp1ne2x+n/mK26zZJd1G9owD4DfCx9g9yu6hX71DgjmzbnlSXvzbrlK+yaUWT9EREdDSm3ln9iVSXM96zzxrVJDmkNTUiHhnottjg4SN9K91jg+HLWc3U/uUsYEte/h1dM8BH+mZmRfGRvplZQRz6ZmYFceibmRXEoW9mVhCHvplZQf4/NfBLB674WeI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X0AAAEWCAYAAACKSkfIAAAABHNCSVQICAgIfAhkiAAAAAlwSFlzAAALEgAACxIB0t1+/AAAADh0RVh0U29mdHdhcmUAbWF0cGxvdGxpYiB2ZXJzaW9uMy4yLjIsIGh0dHA6Ly9tYXRwbG90bGliLm9yZy+WH4yJAAAed0lEQVR4nO3debhcVZ3u8e9LwiRTEom5MYkENK0CSogR8IqKoiFBr8HnUQyXbo4Yn4jSzleFq31RcIC2W4RuZbgQDcgUQZqIaEgHuGorQ5hncghgEjIcyMCMDL/7x/4dqBRnqMOpM2W9n+epp/Zee+2916pT561dq3btUkRgZmZl2GKgG2BmZv3HoW9mVhCHvplZQRz6ZmYFceibmRXEoW9mVhCHfqEknS7pn5q0rTdIekLSsJy/RtJnmrHt3N7vJLU0a3s92O/3JD0iaXV/73tzIulwSVcOdDus4tDfDEl6UNLTkh6XtEHSnyUdJemlv3dEHBURJzS4rQ92VSci/hoR20fEC01o+3ck/bJu+zMiYl5vt93DdrwB+Bqwe0T8ty7q7SrpRUmn9UObuv1b9OG+PyXpT69m3Yg4LyKmNbtN9uo49Ddf/yMidgB2AU4Evgmc3eydSBre7G0OEm8AHo2Itd3UOwJYD3xS0tZ90ZDN+DG2gRARvm1mN+BB4IN1ZfsALwJ75vwvgO/l9M7A5cAGYB3wR6oDgnNznaeBJ4BvABOBAGYDfwX+UFM2PLd3DfBD4HrgMeAyYFQuOwBY0VF7genA34Dncn+31mzvMzm9BfBt4CFgLXAOsFMua29HS7btEeBbXTxOO+X6bbm9b+f2P5h9fjHb8YtO1hdwP/A5YA3w8brlAXwRWJZt+RGwRS57I3AV8GguOw8YUfeYfBO4DXgWuKCLv8WRwHKqF5+jgHfmehuAf69r06eBu7PuQmCXuvYeBSzNdX+afXwr8AzwQu57QyePx6eyr48DDwCH15T/Kae/kdtovz3X/vjm3+NsYBWwEvgeMGyg/582t9uAN8C3PvijdhD6Wf5X4HM5/QteDv0fAqcDW+btPYA62lZN0JwDbAdsS8ehvxLYM+tcAvwylx1AJ6Gf099pr1uz/BpeDv1PA63AbsD2wK+Bc+va9n+zXXtRBeZbO3mczqF6Qdoh170PmN1ZOztY/z25/ZHAvwG/qVsewNXAKKp3DvfV9ONNwIeArYHRVC+eP6l7TG4BJgDbdvO3OB3YBphGFc7/AbwOGEf1wvi+rD8zH7u3AsOpXuT+XNfey4ER2d42YHou+xQZ3J08FttRvcC/OefHAnt0tW727WFgRs5fCpyR23od1UHDZwf6/2lzu3l4pywPUwVQveeo/kl3iYjnIuKPkf+FXfhORDwZEU93svzciLgjIp4E/gk4tP2D3l46HPhxRCyLiCeAY4FZdUMg342IpyPiVuBWqvDfRLZlFnBsRDweEQ8C/wr8Qw/a0gL8LiLWA+cD0yW9rq7OSRGxLiL+CvwEOAwgIlojYlFEPBsRbcCPgffVrXtqRCzv4jFud0JEPBMRVwJPAhdExNqIWEn1rm3vrHcU8MOIuDsingd+AEyWtEvNtk6MiA3Z3quByT14PF4E9pS0bUSsiog7O6soaVuqF6dTIuJ3ksYABwNfzufVWuBkqr+RNZFDvyzjqIZv6v2I6gjwSknLJB3TwLaW92D5Q1TvIHZuqJVde31ur3bbw4ExNWW1Z9s8RfWOoN7O2ab6bY1rpBEZWp+gGpYhIv5C9U7qf9ZVrX8cXp/rj5F0oaSVkh4DfskrH5/uHuN2a2qmn+5gvr3/uwCn5If77UN5YtM+N/LYvUK+uH+S6oVllaTfSnpLF6ucDdwbESfVtG3LXLe9fWdQHfFbEzn0CyHpnVT/3K84AyOPdL8WEbsBHwW+KunA9sWdbLK7dwITaqbfQPVu4hGqI9HX1LRrGNXwRqPbfZgqIGq3/TybBl0jHsk21W9rZYPrfwzYEfiZpNV5Wuc4qqP/WvWPw8M5/QOqvr4tInYE/p4qgGvVPxa9vSTucqrhkhE1t20j4s8NrNvtviNiYUR8iOpd4z1Uw2yvkAcVf0f1uVBt254Fdq5p244RsUcDbbMecOhv5iTtKOkjwIVUY+W3d1DnI5LeJEnARqoP7F7MxWuoxs976u8l7S7pNcDxwMVRndJ5H7CNpA9L2pJqXLn2rJc1wMTa00vrXAB8JU+V3J4qPC/K4YqGZVvmA9+XtEMOcXyV6oi7ES3AXOBtVEMgk4F3A3tJeltNva9LGilpAvAl4KIs34Hqg8yNksYBX29gn6/2b9HudOBYSXsASNpJ0icaXHcNMF7SVh0tzHcuMyVtRxXeT/Dyc6i23gyqD7c/VjtsFRGrgCuBf83n7BaS3iipfsjLesmhv/n6jaTHqY6gvkU1ZnxkJ3UnAf9J9Y/6F+BnEXF1Lvsh8O18y/2/erD/c6k+LF5N9SHjFwEiYiPweeAsqqPqJ4EVNev9Ku8flXRTB9udm9v+A9UZIs8AX+hBu2p9Ife/jOod0Pm5/S5lSB9I9cHr6prbjcDv2fRo/zLgRqoPZX/Ly6fNfheYQvUi+1uqD6S782r/FgBExKXAScCFOaR0BzCjwdWvAu4EVkt6pIPlW1C9aD5MNWz0Pqqzmup9kuqd3d35hb4nJJ2ey44AtgLuojq76GKqdw3WRO1naJhZk0kKYFJEtA50W8za+UjfzKwgDn0zs4J4eMfMrCA+0jczK8igvpDTzjvvHBMnThzoZpiZDSk33njjIxExuqNlgzr0J06cyJIlSwa6GWZmQ4qkhzpb5uEdM7OCOPTNzAri0DczK4hD38ysIA59M7OCOPTNzAri0DczK4hD38ysIA59M7OCDOpv5PbWxGN+OyD7ffDEDw/Ifs3MuuMjfTOzgjj0zcwK4tA3MytIt6Ev6c2Sbqm5PSbpy5JGSVokaWnej8z6knSqpFZJt0maUrOtlqy/VFJL53s1M7O+0G3oR8S9ETE5IiYD7wCeAi4FjgEWR8QkYHHOA8wAJuVtDnAagKRRwHHAvsA+wHHtLxRmZtY/ejq8cyBwf0Q8BMwE5mX5POCQnJ4JnBOVa4ERksYCBwGLImJdRKwHFgHTe90DMzNrWE9DfxZwQU6PiYhVOb0aGJPT44DlNeusyLLOyjchaY6kJZKWtLW19bB5ZmbWlYZDX9JWwEeBX9Uvi+rX1ZvyC+sRcWZETI2IqaNHd/hrX2Zm9ir15Eh/BnBTRKzJ+TU5bEPer83ylcCEmvXGZ1ln5WZm1k96EvqH8fLQDsACoP0MnBbgspryI/Isnv2AjTkMtBCYJmlkfoA7LcvMzKyfNHQZBknbAR8CPltTfCIwX9Js4CHg0Cy/AjgYaKU60+dIgIhYJ+kE4Iasd3xErOt1D8zMrGENhX5EPAm8tq7sUaqzeerrBnB0J9uZC8zteTPNzKwZ/I1cM7OCOPTNzAri0DczK4hD38ysIA59M7OCOPTNzAri0DczK4hD38ysIA59M7OCOPTNzAri0DczK4hD38ysIA59M7OCOPTNzAri0DczK4hD38ysIA59M7OCOPTNzAri0DczK4hD38ysIA2FvqQRki6WdI+kuyW9S9IoSYskLc37kVlXkk6V1CrpNklTarbTkvWXSmrpq06ZmVnHGj3SPwX4fUS8BdgLuBs4BlgcEZOAxTkPMAOYlLc5wGkAkkYBxwH7AvsAx7W/UJiZWf/oNvQl7QS8FzgbICL+FhEbgJnAvKw2Dzgkp2cC50TlWmCEpLHAQcCiiFgXEeuBRcD0pvbGzMy61MiR/q5AG/BzSTdLOkvSdsCYiFiVdVYDY3J6HLC8Zv0VWdZZ+SYkzZG0RNKStra2nvXGzMy61EjoDwemAKdFxN7Ak7w8lANARAQQzWhQRJwZEVMjYuro0aObsUkzM0uNhP4KYEVEXJfzF1O9CKzJYRvyfm0uXwlMqFl/fJZ1Vm5mZv2k29CPiNXAcklvzqIDgbuABUD7GTgtwGU5vQA4Is/i2Q/YmMNAC4FpkkbmB7jTsszMzPrJ8AbrfQE4T9JWwDLgSKoXjPmSZgMPAYdm3SuAg4FW4KmsS0Ssk3QCcEPWOz4i1jWlF2Zm1pCGQj8ibgGmdrDowA7qBnB0J9uZC8ztSQPNzKx5/I1cM7OCOPTNzAri0DczK4hD38ysIA59M7OCOPTNzAri0DczK4hD38ysIA59M7OCOPTNzAri0DczK4hD38ysIA59M7OCOPTNzAri0DczK4hD38ysIA59M7OCOPTNzAri0DczK0hDoS/pQUm3S7pF0pIsGyVpkaSleT8yyyXpVEmtkm6TNKVmOy1Zf6mklr7pkpmZdaYnR/rvj4jJEdH+A+nHAIsjYhKwOOcBZgCT8jYHOA2qFwngOGBfYB/guPYXCjMz6x+9Gd6ZCczL6XnAITXl50TlWmCEpLHAQcCiiFgXEeuBRcD0XuzfzMx6qNHQD+BKSTdKmpNlYyJiVU6vBsbk9Dhgec26K7Kss/JNSJojaYmkJW1tbQ02z8zMGjG8wXr7R8RKSa8DFkm6p3ZhRISkaEaDIuJM4EyAqVOnNmWbZmZWaehIPyJW5v1a4FKqMfk1OWxD3q/N6iuBCTWrj8+yzsrNzKyfdBv6kraTtEP7NDANuANYALSfgdMCXJbTC4Aj8iye/YCNOQy0EJgmaWR+gDsty8zMrJ80MrwzBrhUUnv98yPi95JuAOZLmg08BBya9a8ADgZagaeAIwEiYp2kE4Abst7xEbGuaT0xM7NudRv6EbEM2KuD8keBAzsoD+DoTrY1F5jb82aamVkz+Bu5ZmYFceibmRXEoW9mVhCHvplZQRz6ZmYFceibmRXEoW9mVhCHvplZQRz6ZmYFceibmRXEoW9mVhCHvplZQRz6ZmYFceibmRXEoW9mVhCHvplZQRz6ZmYFceibmRXEoW9mVhCHvplZQRoOfUnDJN0s6fKc31XSdZJaJV0kaass3zrnW3P5xJptHJvl90o6qNmdMTOzrvXkSP9LwN018ycBJ0fEm4D1wOwsnw2sz/KTsx6SdgdmAXsA04GfSRrWu+abmVlPNBT6ksYDHwbOynkBHwAuzirzgENyembOk8sPzPozgQsj4tmIeABoBfZpRifMzKwxjR7p/wT4BvBizr8W2BARz+f8CmBcTo8DlgPk8o1Z/6XyDtZ5iaQ5kpZIWtLW1taDrpiZWXe6DX1JHwHWRsSN/dAeIuLMiJgaEVNHjx7dH7s0MyvG8AbqvBv4qKSDgW2AHYFTgBGShufR/HhgZdZfCUwAVkgaDuwEPFpT3q52HTMz6wfdHulHxLERMT4iJlJ9EHtVRBwOXA18PKu1AJfl9IKcJ5dfFRGR5bPy7J5dgUnA9U3riZmZdauRI/3OfBO4UNL3gJuBs7P8bOBcSa3AOqoXCiLiTknzgbuA54GjI+KFXuzfzMx6qEehHxHXANfk9DI6OPsmIp4BPtHJ+t8Hvt/TRpqZWXP4G7lmZgVx6JuZFcShb2ZWEIe+mVlBHPpmZgVx6JuZFcShb2ZWEIe+mVlBHPpmZgVx6JuZFcShb2ZWEIe+mVlBHPpmZgVx6JuZFcShb2ZWEIe+mVlBHPpmZgVx6JuZFcShb2ZWkG5DX9I2kq6XdKukOyV9N8t3lXSdpFZJF0naKsu3zvnWXD6xZlvHZvm9kg7qq06ZmVnHGjnSfxb4QETsBUwGpkvaDzgJODki3gSsB2Zn/dnA+iw/OeshaXdgFrAHMB34maRhzeyMmZl1rdvQj8oTObtl3gL4AHBxls8DDsnpmTlPLj9QkrL8woh4NiIeAFqBfZrSCzMza0hDY/qShkm6BVgLLALuBzZExPNZZQUwLqfHAcsBcvlG4LW15R2sU7uvOZKWSFrS1tbW8x6ZmVmnGgr9iHghIiYD46mOzt/SVw2KiDMjYmpETB09enRf7cbMrEg9OnsnIjYAVwPvAkZIGp6LxgMrc3olMAEgl+8EPFpb3sE6ZmbWDxo5e2e0pBE5vS3wIeBuqvD/eFZrAS7L6QU5Ty6/KiIiy2fl2T27ApOA65vVETMz697w7qswFpiXZ9psAcyPiMsl3QVcKOl7wM3A2Vn/bOBcSa3AOqozdoiIOyXNB+4CngeOjogXmtsdMzPrSrehHxG3AXt3UL6MDs6+iYhngE90sq3vA9/veTPNzKwZ/I1cM7OCOPTNzAri0DczK4hD38ysIA59M7OCOPTNzAri0DczK4hD38ysIA59M7OCOPTNzAri0DczK4hD38ysIA59M7OCOPTNzAri0DczK4hD38ysIA59M7OCOPTNzAri0DczK4hD38ysIN2GvqQJkq6WdJekOyV9KctHSVokaWnej8xySTpVUquk2yRNqdlWS9ZfKqml77plZmYdaeRI/3ngaxGxO7AfcLSk3YFjgMURMQlYnPMAM4BJeZsDnAbViwRwHLAvsA9wXPsLhZmZ9Y9uQz8iVkXETTn9OHA3MA6YCczLavOAQ3J6JnBOVK4FRkgaCxwELIqIdRGxHlgETG9qb8zMrEs9GtOXNBHYG7gOGBMRq3LRamBMTo8DltestiLLOiuv38ccSUskLWlra+tJ88zMrBsNh76k7YFLgC9HxGO1yyIigGhGgyLizIiYGhFTR48e3YxNmplZaij0JW1JFfjnRcSvs3hNDtuQ92uzfCUwoWb18VnWWbmZmfWTRs7eEXA2cHdE/Lhm0QKg/QycFuCymvIj8iye/YCNOQy0EJgmaWR+gDsty8zMrJ8Mb6DOu4F/AG6XdEuW/W/gRGC+pNnAQ8ChuewK4GCgFXgKOBIgItZJOgG4IesdHxHrmtILMzNrSLehHxF/AtTJ4gM7qB/A0Z1say4wtycNNDOz5vE3cs3MCuLQNzMriEPfzKwgDn0zs4I49M3MCuLQNzMriEPfzKwgDn0zs4I49M3MCuLQNzMriEPfzKwgDn0zs4I49M3MCuLQNzMriEPfzKwgDn0zs4I49M3MCuLQNzMriEPfzKwg3Ya+pLmS1kq6o6ZslKRFkpbm/cgsl6RTJbVKuk3SlJp1WrL+UkktfdMdMzPrSiNH+r8ApteVHQMsjohJwOKcB5gBTMrbHOA0qF4kgOOAfYF9gOPaXyjMzKz/dBv6EfEHYF1d8UxgXk7PAw6pKT8nKtcCIySNBQ4CFkXEuohYDyzilS8kZmbWx17tmP6YiFiV06uBMTk9DlheU29FlnVW/gqS5khaImlJW1vbq2yemZl1pNcf5EZEANGEtrRv78yImBoRU0ePHt2szZqZGa8+9NfksA15vzbLVwITauqNz7LOys3MrB+92tBfALSfgdMCXFZTfkSexbMfsDGHgRYC0ySNzA9wp2WZmZn1o+HdVZB0AXAAsLOkFVRn4ZwIzJc0G3gIODSrXwEcDLQCTwFHAkTEOkknADdkveMjov7DYTMz62Pdhn5EHNbJogM7qBvA0Z1sZy4wt0etMzOzpvI3cs3MCuLQNzMriEPfzKwgDn0zs4I49M3MCuLQNzMriEPfzKwgDn0zs4I49M3MCuLQNzMriEPfzKwgDn0zs4I49M3MCuLQNzMriEPfzKwgDn0zs4I49M3MCuLQNzMriEPfzKwgDn0zs4L0e+hLmi7pXkmtko7p7/2bmZWsX0Nf0jDgp8AMYHfgMEm792cbzMxK1t9H+vsArRGxLCL+BlwIzOznNpiZFWt4P+9vHLC8Zn4FsG9tBUlzgDk5+4Ske3uxv52BR3qx/quik5q6uQHpQ5O5D4OD+zA49EcfdulsQX+Hfrci4kzgzGZsS9KSiJjajG0NFPdhcHAfBgf3off6e3hnJTChZn58lpmZWT/o79C/AZgkaVdJWwGzgAX93AYzs2L16/BORDwv6R+BhcAwYG5E3NmHu2zKMNEAcx8GB/dhcHAfekkRMZD7NzOzfuRv5JqZFcShb2ZWkM0y9AfbpR4kzZW0VtIdNWWjJC2StDTvR2a5JJ2abb9N0pSadVqy/lJJLTXl75B0e65zqiT1QR8mSLpa0l2S7pT0paHWD0nbSLpe0q3Zh+9m+a6Srsv9XpQnGSBp65xvzeUTa7Z1bJbfK+mgmvJ+ee5JGibpZkmXD8U+SHow/9a3SFqSZUPmuZT7GCHpYkn3SLpb0ruGRB8iYrO6UX1AfD+wG7AVcCuw+wC36b3AFOCOmrJ/Bo7J6WOAk3L6YOB3gID9gOuyfBSwLO9H5vTIXHZ91lWuO6MP+jAWmJLTOwD3UV1KY8j0I7e7fU5vCVyX+5sPzMry04HP5fTngdNzehZwUU7vns+rrYFd8/k2rD+fe8BXgfOBy3N+SPUBeBDYua5syDyXch/zgM/k9FbAiKHQh6Y/GQf6BrwLWFgzfyxw7CBo10Q2Df17gbE5PRa4N6fPAA6rrwccBpxRU35Glo0F7qkp36ReH/bnMuBDQ7UfwGuAm6i+Ef4IMLz++UN1ltm7cnp41lP9c6q9Xn8996i+37IY+ABwebZpqPXhQV4Z+kPmuQTsBDxAngwzlPqwOQ7vdHSph3ED1JaujImIVTm9GhiT0521v6vyFR2U95kcItib6kh5SPUjh0VuAdYCi6iOajdExPMd7PeltubyjcBru+lDfzz3fgJ8A3gx51/L0OtDAFdKulHVpVdgaD2XdgXagJ/nMNtZkrYbCn3YHEN/yInqpXxInDsraXvgEuDLEfFY7bKh0I+IeCEiJlMdLe8DvGWAm9Qjkj4CrI2IGwe6Lb20f0RMobri7tGS3lu7cAg8l4ZTDdmeFhF7A09SDee8ZLD2YXMM/aFyqYc1ksYC5P3aLO+s/V2Vj++gvOkkbUkV+OdFxK+zeMj1AyAiNgBXUw1njJDU/kXF2v2+1NZcvhPwKD3vWzO9G/iopAeprlL7AeCUIdYHImJl3q8FLqV6AR5Kz6UVwIqIuC7nL6Z6ERj8fWj2WN1A36hegZdRvf1q/yBqj0HQrolsOqb/Izb9wOefc/rDbPqBz/VZPopqDHFk3h4ARuWy+g98Du6D9gs4B/hJXfmQ6QcwGhiR09sCfwQ+AvyKTT8E/XxOH82mH4LOz+k92PRD0GVUH4D263MPOICXP8gdMn0AtgN2qJn+MzB9KD2Xch9/BN6c09/J9g/6PvTJk3Ggb1SflN9HNV77rUHQnguAVcBzVEcIs6nGVRcDS4H/rPlDi+qHZu4Hbgem1mzn00Br3o6sKZ8K3JHr/Dt1Hy41qQ/7U71VvQ24JW8HD6V+AG8Hbs4+3AH8nyzfLf/BWqnCc+ss3ybnW3P5bjXb+la2815qzqroz+cem4b+kOlDtvXWvN3Zvo+h9FzKfUwGluTz6T+oQnvQ98GXYTAzK8jmOKZvZmadcOibmRXEoW9mVhCHvplZQRz6ZmYFcejboCXpEEkhqc++NSvphbzS4+v7ah8NtuMASf+9SdvaNvv0N0k7N2Obtvlw6Ntgdhjwp7x/hZpvoPbG0xExOSIebsK2euMAoEeh31n/I+LpqC41MdB9skHIoW+DUl7jZ3+qL7LNqik/QNIfJS0A7soLqP1I0g15nfLPtq8vabGkm/Ka5DMb2OcwSb+QdEeu85Usf4eqa/Dfmvu6o4N1D5D0/yRdJmmZpBMlHa7q+v23S3pj1hst6ZJs7w2S3p0XsDsK+Eoeob+no3q5/ncknSvpv4BzJe2R+7gl+z+plw+9beb69YfRzXpgJvD7iLhP0qOS3hEvX2RsCrBnRDyQV2jcGBHvlLQ18F+SrqS6cuHHIuKxHOK4VtKC6PrbiJOBcRGxJ1Q/kpHlPwf+MSL+IOlHXay/F/BWYB3VpQzOioh9VP3gzBeAL1NdJ+fkiPiTpDdQXcb4rZJOB56IiH/JfZ9fXy+3DdW18PePiKcl/RtwSkScp+qHU4Y18uBauRz6NlgdRhWQUF1Y7DCgPfSvj4gHcnoa8HZJH8/5nYBJVJe7+EFevfFFqsvSjqG63G1nlgG7ZZD+lurSvyOortfzh6xzLtWVITtyQ+RldSXdD1yZ5bcD78/pDwK71/wI0o75rqZeV/UWRMTTOf0X4FuSxgO/joilXfTPzKFvg4+kUVRXj3ybpKA6eg1JX88qT9ZWB74QEQvrtvEpqgusvSMinsurUm7T1X4jYr2kvYCDqIZbDqX6hapGPVsz/WLN/Iu8/L+2BbBfRDxT1976bXVV76X+R8T5kq6juqDXFZI+GxFX9aDNVhiP6dtg9HHg3IjYJSImRsQEqqsPvqeDuguBz+Vln5H0d/ljFjtRXXf+OUnvB3bpbqc5DLRFRFwCfJvq5yE3ABsk7Z/VDu9l366kGupp3+fknHyc6mcou6tX3+bdgGURcSrVr5m9vZfts82cQ98Go8OorrFe6xI6PovnLOAu4Kb8gPUMqqPq84Cpkm4HjgDuaWC/44BrVP2y1i+pfioQ4Ejgp1ne2x+n/mK26zZJd1G9owD4DfCx9g9yu6hX71DgjmzbnlSXvzbrlK+yaUWT9EREdDSm3ln9iVSXM96zzxrVJDmkNTUiHhnottjg4SN9K91jg+HLWc3U/uUsYEte/h1dM8BH+mZmRfGRvplZQRz6ZmYFceibmRXEoW9mVhCHvplZQf4/NfBLB674WeI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Content Placeholder 7"/>
          <p:cNvPicPr>
            <a:picLocks noChangeAspect="1"/>
          </p:cNvPicPr>
          <p:nvPr/>
        </p:nvPicPr>
        <p:blipFill>
          <a:blip r:embed="rId3"/>
          <a:stretch>
            <a:fillRect/>
          </a:stretch>
        </p:blipFill>
        <p:spPr>
          <a:xfrm>
            <a:off x="1111722" y="3616432"/>
            <a:ext cx="3629025" cy="2647950"/>
          </a:xfrm>
          <a:prstGeom prst="rect">
            <a:avLst/>
          </a:prstGeom>
        </p:spPr>
      </p:pic>
      <p:sp>
        <p:nvSpPr>
          <p:cNvPr id="7" name="AutoShape 6" descr="data:image/png;base64,iVBORw0KGgoAAAANSUhEUgAAAX0AAAEWCAYAAACKSkfIAAAABHNCSVQICAgIfAhkiAAAAAlwSFlzAAALEgAACxIB0t1+/AAAADh0RVh0U29mdHdhcmUAbWF0cGxvdGxpYiB2ZXJzaW9uMy4yLjIsIGh0dHA6Ly9tYXRwbG90bGliLm9yZy+WH4yJAAAdQElEQVR4nO3de5RcVYHv8e+PBBARCJg2g0mgo8YHoCC2yL2+UBxMwGtwLUW4zBCQWREH8IEjhsFZMD5hGEWYQTBChocIcgGHKCggj0FHeQSGNwJtCCQhkOb9EJDH7/5xdktRdPWrOt2hz++zVq0+tc8+5+xdlfzq1K5Tu2SbiIioh7XGugERETF6EvoRETWS0I+IqJGEfkREjST0IyJqJKEfEVEjCf2aknSCpH8aoX1tJukJSRPK/csl/d1I7Lvs75eS5o7U/oZw3G9KekDSfaN97PFE0p6SLhrrdkQloT8OSVoq6SlJj0t6RNLvJO0n6S/Pt+39bH9jkPv6SH91bN9j+zW2nx+Bth8u6cdN+59t+5R29z3EdmwGfBnYwvZf9VNvhqQXJB0/Cm0a8LlYjcfeW9Jvh7Ot7dNt7zTSbYrhSeiPX//H9gbA5sARwFeBk0b6IJImjvQ+1xCbAQ/aXjVAvb2Ah4FPS1p3dTRkHD/GMRZs5zbObsBS4CNNZdsBLwBblfsnA98sy5OBXwCPAA8Bv6E6ITitbPMU8ARwMNAJGNgXuAe4oqFsYtnf5cB3gKuBx4DzgE3Kuh2A5X21F5gF/Bl4thzvhob9/V1ZXgv4GnA3sAo4FdiorOttx9zStgeAQ/t5nDYq2/eU/X2t7P8jpc8vlHac3GJ7AX8EPgfcD3yyab2BzwNLSluOAtYq694IXAo8WNadDkxqeky+CtwIPAOc0c9zsQ+wjOrFZz/g3WW7R4B/b2rTZ4DbSt0Lgc2b2rsfcGfZ9rjSx7cBTwPPl2M/0uLx2Lv09XHgLmDPhvLfluWDyz56b8/2Pr7l+TgJWAmsAL4JTBjr/0/j7TbmDchtNTypfYR+Kb8H+FxZPpkXQ/87wAnA2uX2fkB97ashaE4F1gfWo+/QXwFsVeqcA/y4rNuBFqFflg/vrduw/nJeDP3PAN3AG4DXAOcCpzW17UelXVtTBebbWjxOp1K9IG1Qtr0D2LdVO/vY/v1l/xsD/wb8vGm9gcuATajeOdzR0I83AX8NrAt0UL14fr/pMbkemA6sN8BzcQLwKmAnqnD+T+B1wFSqF8YPlvpzymP3NmAi1Yvc75ra+wtgUmlvDzCrrNubEtwtHov1qV7g31Lubwps2d+2pW/3ArPL/Z8BPyz7eh3VScNnx/r/03i7ZXinXu6lCqBmz1L9J93c9rO2f+Pyv7Afh9t+0vZTLdafZvtm208C/wTs1vtBb5v2BL5ne4ntJ4BDgN2bhkD+2fZTtm8AbqAK/5cobdkdOMT247aXAt8F/nYIbZkL/NL2w8BPgFmSXtdU50jbD9m+B/g+sAeA7W7bF9t+xnYP8D3gg03bHmt7WT+Pca9v2H7a9kXAk8AZtlfZXkH1ru2dpd5+wHds32b7OeDbwDaSNm/Y1xG2HyntvQzYZgiPxwvAVpLWs73S9i2tKkpaj+rF6Rjbv5Q0BdgZ+GL5d7UKOJrqOYoRlNCvl6lUwzfNjqI6A7xI0hJJ8wexr2VDWH831TuIyYNqZf9eX/bXuO+JwJSGssarbf5E9Y6g2eTSpuZ9TR1MI0pofYpqWAbbv6d6J/V/m6o2Pw6vL9tPkXSmpBWSHgN+zMsfn4Ee4173Nyw/1cf93v5vDhxTPtzvHcoTL+3zYB67lykv7p+memFZKel8SW/tZ5OTgNttH9nQtrXLtr3t+yHVGX+MoIR+TUh6N9V/7pddgVHOdL9s+w3Ax4GDJO3Yu7rFLgd6JzC9YXkzqncTD1Cdib66oV0TqIY3Brvfe6kConHfz/HSoBuMB0qbmve1YpDbfwLYEPiBpPvKZZ1Tqc7+GzU/DveW5W9T9fXttjcE/oYqgBs1PxbtTom7jGq4ZFLDbT3bvxvEtgMe2/aFtv+a6l3jH6iG2V6mnFS8mepzoca2PQNMbmjbhra3HETbYggS+uOcpA0lfQw4k2qs/KY+6nxM0pskCXiU6gO7F8rq+6nGz4fqbyRtIenVwNeBs11d0nkH8CpJu0ham2pcufGql/uBzsbLS5ucAXypXCr5Gqrw/GkZrhi00pazgG9J2qAMcRxEdcY9GHOBhcDbqYZAtgHeC2wt6e0N9b4iaWNJ04EvAD8t5RtQfZD5qKSpwFcGcczhPhe9TgAOkbQlgKSNJH1qkNveD0yTtE5fK8s7lzmS1qcK7yd48d9QY73ZVB9uf6Jx2Mr2SuAi4Lvl3+xakt4oqXnIK9qU0B+/fi7pcaozqEOpxoz3aVF3JvBrqv+ovwd+YPuysu47wNfKW+5/GMLxT6P6sPg+qg8ZPw9g+1Hg74ETqc6qnwSWN2z3/8rfByVd18d+F5Z9X0F1hcjTwIFDaFejA8vxl1C9A/pJ2X+/SkjvSPXB630Nt2uBX/HSs/3zgGupPpQ9nxcvm/1nYFuqF9nzqT6QHshwnwsAbP8MOBI4swwp3QzMHuTmlwK3APdJeqCP9WtRvWjeSzVs9EGqq5qafZrqnd1t5Qt9T0g6oazbC1gHuJXq6qKzqd41xAjqvUIjIkaYJAMzbXePdVsieuVMPyKiRhL6ERE1kuGdiIgayZl+RESNrNETOU2ePNmdnZ1j3YyIiFeUa6+99gHbHX2tGzD0JS0EPgassr1VQ/mBwP5U13Sfb/vgUn4I1Zcungc+b/vCUj4LOAaYAJxo+4iBjt3Z2cnixYsHqhYREQ0k3d1q3WDO9E8G/p1qcqreHX6IavKmrW0/0zvfiKQtqObK2JLq6+a/lvTmstlxVBNMLQeukbTI9q1D705ERAzXgKFv+wpJnU3Fn6OamOmZUqd3zvE5wJml/C5J3VRT+gJ0214CIOnMUjehHxExiob7Qe6bgfdLukrSf5V5XaCae6RxkqjlpaxV+ctImidpsaTFPT09w2xeRET0ZbihP5Fqit7tqeYMOavM29I22wtsd9nu6ujo83OIiIgYpuFevbMcOLfMuX61pBeopoVdwUtnFZzGi7MWtiqPiIhRMtwz/f8EPgRQPqhdh2qq2kVUP2ixrqQZVBN5XQ1cA8wsMyOuQ/Vh76J2Gx8REUMzmEs2z6D66bjJkpYDh1HNRLhQ0s1Uv2k6t5z13yLpLKoPaJ8D9i9T2CLpAKrf5JwALOzvV3UiImL1WKOnYejq6nKu04+IGBpJ19ru6mtdpmGIiKiRNXoahnZ1zj9/TI679IhdxuS4EREDyZl+RESNJPQjImokoR8RUSMJ/YiIGknoR0TUSEI/IqJGEvoRETWS0I+IqJGEfkREjST0IyJqJKEfEVEjCf2IiBpJ6EdE1EhCPyKiRhL6ERE1MmDoS1ooaVX5acTmdV+WZEmTy31JOlZSt6QbJW3bUHeupDvLbe7IdiMiIgZjMGf6JwOzmgslTQd2Au5pKJ5N9WPoM4F5wPGl7iZUv637HmA74DBJG7fT8IiIGLoBQ9/2FcBDfaw6GjgYaPyR3TnAqa5cCUyStCnwUeBi2w/Zfhi4mD5eSCIiYvUa1pi+pDnACts3NK2aCixruL+8lLUqj4iIUTTk38iV9GrgH6mGdkacpHlUQ0Nsttlmq+MQERG1NZwz/TcCM4AbJC0FpgHXSforYAUwvaHutFLWqvxlbC+w3WW7q6OjYxjNi4iIVoYc+rZvsv062522O6mGara1fR+wCNirXMWzPfCo7ZXAhcBOkjYuH+DuVMoiImIUDeaSzTOA3wNvkbRc0r79VL8AWAJ0Az8C/h7A9kPAN4Bryu3rpSwiIkbRgGP6tvcYYH1nw7KB/VvUWwgsHGL7IiJiBOUbuRERNZLQj4iokYR+RESNJPQjImokoR8RUSMJ/YiIGknoR0TUSEI/IqJGEvoRETWS0I+IqJGEfkREjST0IyJqJKEfEVEjCf2IiBpJ6EdE1EhCPyKiRhL6ERE1ktCPiKiRwfxG7kJJqyTd3FB2lKQ/SLpR0s8kTWpYd4ikbkm3S/poQ/msUtYtaf7IdyUiIgYymDP9k4FZTWUXA1vZfgdwB3AIgKQtgN2BLcs2P5A0QdIE4DhgNrAFsEepGxERo2jA0Ld9BfBQU9lFtp8rd68EppXlOcCZtp+xfRfQDWxXbt22l9j+M3BmqRsREaNoJMb0PwP8sixPBZY1rFteylqVv4ykeZIWS1rc09MzAs2LiIhebYW+pEOB54DTR6Y5YHuB7S7bXR0dHSO124iIACYOd0NJewMfA3a07VK8ApjeUG1aKaOf8oiIGCXDOtOXNAs4GPi47T81rFoE7C5pXUkzgJnA1cA1wExJMyStQ/Vh76L2mh4REUM14Jm+pDOAHYDJkpYDh1FdrbMucLEkgCtt72f7FklnAbdSDfvsb/v5sp8DgAuBCcBC27eshv5EREQ/Bgx923v0UXxSP/W/BXyrj/ILgAuG1LqIiBhR+UZuRESNJPQjImokoR8RUSMJ/YiIGknoR0TUSEI/IqJGEvoRETWS0I+IqJGEfkREjST0IyJqJKEfEVEjCf2IiBpJ6EdE1EhCPyKiRhL6ERE1ktCPiKiRhH5ERI0k9CMiamTA0Je0UNIqSTc3lG0i6WJJd5a/G5dySTpWUrekGyVt27DN3FL/TklzV093IiKiP4M50z8ZmNVUNh+4xPZM4JJyH2A2MLPc5gHHQ/UiQfWD6u8BtgMO632hiIiI0TNg6Nu+AnioqXgOcEpZPgXYtaH8VFeuBCZJ2hT4KHCx7YdsPwxczMtfSCIiYjUb7pj+FNsry/J9wJSyPBVY1lBveSlrVf4ykuZJWixpcU9PzzCbFxERfWn7g1zbBjwCbend3wLbXba7Ojo6Rmq3ERHB8EP//jJsQ/m7qpSvAKY31JtWylqVR0TEKBpu6C8Ceq/AmQuc11C+V7mKZ3vg0TIMdCGwk6SNywe4O5WyiIgYRRMHqiDpDGAHYLKk5VRX4RwBnCVpX+BuYLdS/QJgZ6Ab+BOwD4DthyR9A7im1Pu67eYPhyMiYjUbMPRt79Fi1Y591DWwf4v9LAQWDql1ERExovKN3IiIGknoR0TUyIDDOzF0nfPPH7NjLz1ilzE7dkSs+XKmHxFRIwn9iIgaSehHRNRIQj8iokYS+hERNZLQj4iokYR+RESNJPQjImokoR8RUSMJ/YiIGknoR0TUSEI/IqJGEvoRETWS0I+IqJGEfkREjbQV+pK+JOkWSTdLOkPSqyTNkHSVpG5JP5W0Tqm7brnfXdZ3jkQHIiJi8IYd+pKmAp8HumxvBUwAdgeOBI62/SbgYWDfssm+wMOl/OhSLyIiRlG7wzsTgfUkTQReDawEPgycXdafAuxalueU+5T1O0pSm8ePiIghGHbo214B/CtwD1XYPwpcCzxi+7lSbTkwtSxPBZaVbZ8r9V/bvF9J8yQtlrS4p6dnuM2LiIg+tDO8szHV2fsM4PXA+sCsdhtke4HtLttdHR0d7e4uIiIatDO88xHgLts9tp8FzgXeC0wqwz0A04AVZXkFMB2grN8IeLCN40dExBC1E/r3ANtLenUZm98RuBW4DPhkqTMXOK8sLyr3Kesvte02jh8REUPUzpj+VVQfyF4H3FT2tQD4KnCQpG6qMfuTyiYnAa8t5QcB89tod0REDMPEgau0Zvsw4LCm4iXAdn3UfRr4VDvHi4iI9uQbuRERNZLQj4iokYR+RESNJPQjImokoR8RUSMJ/YiIGknoR0TUSEI/IqJGEvoRETWS0I+IqJGEfkREjST0IyJqJKEfEVEjCf2IiBpJ6EdE1EhCPyKiRhL6ERE10lboS5ok6WxJf5B0m6T/JWkTSRdLurP83bjUlaRjJXVLulHStiPThYiIGKx2z/SPAX5l+63A1sBtVL99e4ntmcAlvPhbuLOBmeU2Dzi+zWNHRMQQDTv0JW0EfIDyw+e2/2z7EWAOcEqpdgqwa1meA5zqypXAJEmbDrvlERExZO2c6c8AeoD/kPQ/kk6UtD4wxfbKUuc+YEpZngosa9h+eSmLiIhR0k7oTwS2BY63/U7gSV4cygHAtgEPZaeS5klaLGlxT09PG82LiIhm7YT+cmC57avK/bOpXgTu7x22KX9XlfUrgOkN208rZS9he4HtLttdHR0dbTQvIiKaDTv0bd8HLJP0llK0I3ArsAiYW8rmAueV5UXAXuUqnu2BRxuGgSIiYhRMbHP7A4HTJa0DLAH2oXohOUvSvsDdwG6l7gXAzkA38KdSNyIiRlFboW/7eqCrj1U79lHXwP7tHC8iItqTb+RGRNRIQj8iokbaHdOPNUzn/PPH5LhLj9hlTI4bEUOTM/2IiBpJ6EdE1EhCPyKiRhL6ERE1ktCPiKiRhH5ERI0k9CMiaiShHxFRIwn9iIgaSehHRNRIQj8iokYS+hERNZLQj4iokYR+RESNJPQjImqk7dCXNEHS/0j6Rbk/Q9JVkrol/bT8fi6S1i33u8v6znaPHRERQzMSZ/pfAG5ruH8kcLTtNwEPA/uW8n2Bh0v50aVeRESMorZCX9I0YBfgxHJfwIeBs0uVU4Bdy/Kccp+yfsdSPyIiRkm7Z/rfBw4GXij3Xws8Yvu5cn85MLUsTwWWAZT1j5b6LyFpnqTFkhb39PS02byIiGg07NCX9DFgle1rR7A92F5gu8t2V0dHx0juOiKi9tr5YfT3Ah+XtDPwKmBD4BhgkqSJ5Wx+GrCi1F8BTAeWS5oIbAQ82MbxIyJiiIZ9pm/7ENvTbHcCuwOX2t4TuAz4ZKk2FzivLC8q9ynrL7Xt4R4/IiKGbnVcp/9V4CBJ3VRj9ieV8pOA15byg4D5q+HYERHRj3aGd/7C9uXA5WV5CbBdH3WeBj41EseLiIjhyTdyIyJqJKEfEVEjCf2IiBpJ6EdE1MiIfJAb0Tn//DE57tIjdhmT40a8UuVMPyKiRhL6ERE1ktCPiKiRhH5ERI0k9CMiaiShHxFRIwn9iIgaSehHRNRIvpwVr2hj9aUwyBfD4pUpZ/oRETWS0I+IqJGEfkREjST0IyJqZNgf5EqaDpwKTAEMLLB9jKRNgJ8CncBSYDfbD0sScAywM/AnYG/b17XX/Iixk5lF45WonTP954Av294C2B7YX9IWVD94fontmcAlvPgD6LOBmeU2Dzi+jWNHRMQwDDv0ba/sPVO3/ThwGzAVmAOcUqqdAuxalucAp7pyJTBJ0qbDbnlERAzZiIzpS+oE3glcBUyxvbKsuo9q+AeqF4RlDZstL2XN+5onabGkxT09PSPRvIiIKNoOfUmvAc4Bvmj7scZ1tk013j9othfY7rLd1dHR0W7zIiKiQVuhL2ltqsA/3fa5pfj+3mGb8ndVKV8BTG/YfFopi4iIUdLO1TsCTgJus/29hlWLgLnAEeXveQ3lB0g6E3gP8GjDMFBEDFKmnoh2tDP3znuBvwVuknR9KftHqrA/S9K+wN3AbmXdBVSXa3ZTXbK5TxvHjoiIYRh26Nv+LaAWq3fso76B/Yd7vIiIaF++kRsRUSMJ/YiIGknoR0TUSH5EJSIGLfMNvfIl9CNijZfLVEdOhnciImokoR8RUSMJ/YiIGsmYfkREP8bbh9c504+IqJGEfkREjST0IyJqJKEfEVEjCf2IiBpJ6EdE1EhCPyKiRhL6ERE1ktCPiKiRUQ99SbMk3S6pW9L80T5+RESdjWroS5oAHAfMBrYA9pC0xWi2ISKizkb7TH87oNv2Ett/Bs4E5oxyGyIiamu0J1ybCixruL8ceE9jBUnzgHnl7hOSbh+ltg1kMvDAWDdiDKTf9ZJ+ryF0ZFubb95qxRo3y6btBcCCsW5HM0mLbXeNdTtGW/pdL+n3+DfawzsrgOkN96eVsoiIGAWjHfrXADMlzZC0DrA7sGiU2xARUVujOrxj+zlJBwAXAhOAhbZvGc02tGGNG3IaJel3vaTf45xsj3UbIiJilOQbuRERNZLQj4iokYR+C5KWSrpJ0vWSFpeyTSRdLOnO8nfjsW5nuyQtlLRK0s0NZX32U5VjyxQaN0raduxa3p4W/T5c0orynF8vaeeGdYeUft8u6aNj0+r2SJou6TJJt0q6RdIXSvm4fr776fe4fr5bsp1bHzdgKTC5qexfgPlleT5w5Fi3cwT6+QFgW+DmgfoJ7Az8EhCwPXDVWLd/hPt9OPAPfdTdArgBWBeYAfwRmDDWfRhGnzcFti3LGwB3lL6N6+e7n36P6+e71S1n+kMzBzilLJ8C7DqGbRkRtq8AHmoqbtXPOcCprlwJTJK06ei0dGS16Hcrc4AzbT9j+y6gm2pKkVcU2yttX1eWHwduo/qW/Lh+vvvpdyvj4vluJaHfmoGLJF1bpoYAmGJ7ZVm+D5gyNk1b7Vr1s69pNPr7z/NKdEAZyljYMHw37votqRN4J3AVNXq+m/oNNXm+GyX0W3uf7W2pZgTdX9IHGle6eh847q93rUs/i+OBNwLbACuB745tc1YPSa8BzgG+aPuxxnXj+fnuo9+1eL6bJfRbsL2i/F0F/Izq7d39vW9vy99VY9fC1apVP8f1NBq277f9vO0XgB/x4lv6cdNvSWtTBd/pts8txeP++e6r33V4vvuS0O+DpPUlbdC7DOwE3Ew1ZcTcUm0ucN7YtHC1a9XPRcBe5aqO7YFHG4YFXvGaxqs/QfWcQ9Xv3SWtK2kGMBO4erTb1y5JAk4CbrP9vYZV4/r5btXv8f58tzTWnySviTfgDVSf3t8A3AIcWspfC1wC3An8GthkrNs6An09g+qt7bNUY5f7tuon1VUcx1FdzXAT0DXW7R/hfp9W+nUj1X/8TRvqH1r6fTswe6zbP8w+v49q6OZG4Ppy23m8P9/99HtcP9+tbpmGISKiRjK8ExFRIwn9iIgaSehHRNRIQj8iokYS+hERNZLQjzWWpF0lWdJbV+Mxni8zLL5+dR1jkO3YQdL/HqF9rVf69GdJk0dinzF+JPRjTbYH8Nvy92UkjcTPfT5lexvb947AvtqxAzCk0G/Vf9tP2d4GGOs+xRoooR9rpDJPyvuovjS1e0P5DpJ+I2kRcKukCZKOknRNmTjrs73bS7pE0nWqfhdhziCOOUHSyZJuLtt8qZS/S9IN5XZU4xz8Te36L0nnSVoi6QhJe0q6uuzrjaVeh6RzSnuvkfTeMgnYfsCXyhn6+/uqV7Y/XNJpkv4bOE3SluUY15f+z2zzoY9xblR/GD1iCOYAv7J9h6QHJb3L9rVl3bbAVrbvKjOgPmr73ZLWBf5b0kVUsyR+wvZjZYjjSkmL3P+3EbcBptreCkDSpFL+H8ABtq+QdFQ/228NvI1qyuYlwIm2t1P1ox0HAl8EjgGOtv1bSZsBF9p+m6QTgCds/2s59k+a65V9QzXf+/tsPyXp34BjbJ8uaR1gwmAe3KivhH6sqfagCkiAM8v93tC/2tU851DNi/QOSZ8s9zeimitlOfDtMjvqC1RT406hmjq4lSXAG0qQnk81tfYkYJKr+feh+ur+7BbbX+MyN42kPwIXlfKbgA+V5Y8AW1TTwQCwYXlX06y/eotsP1WWfw8cKmkacK7tO/vpX0RCP9Y8kjYBPgy8XZKpzl4t6SulypON1YEDbV/YtI+9gQ7gXbaflbQUeFV/x7X9sKStgY9SDbfsBhw0hKY/07D8QsP9F3jx/9pawPa2n25qb/O++qv3l/7b/omkq4BdgAskfdb2pUNoc9RMxvRjTfRJ4DTbm9vutD0duAt4fx91LwQ+p2rqXCS9ucyMuhGwqgT+h4DNBzpoGQZay/Y5wNeofmLvEeARSe8r1fZss28XUQ319B5zm7L4ONVP+Q1Ur7nNbwCW2D6WanbMd7TZvhjnEvqxJtqD6jcMGp1D31fxnAjcClxXPmD9IdVZ9elAl6SbgL2APwziuFOByyVdD/wYOKSU7wMcV8pfdko+RJ8v7bpR0q1U7ygAfg58oveD3H7qNdsNuLm0bSvg1DbbF+NcZtmMWpP0hO2+xtRb1e8EftH7Ye+arAxpddl+YKzbEmuOnOlH3T22Jnw5ayT1fjkLWJvq84SIv8iZfkREjeRMPyKiRhL6ERE1ktCPiKiRhH5ERI0k9CMiauT/AwdqlvDfRSDA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95222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Mean Average prices</a:t>
            </a:r>
            <a:endParaRPr lang="en-US" dirty="0">
              <a:solidFill>
                <a:schemeClr val="accent2"/>
              </a:solidFill>
            </a:endParaRPr>
          </a:p>
        </p:txBody>
      </p:sp>
      <p:pic>
        <p:nvPicPr>
          <p:cNvPr id="10" name="Content Placeholder 9" descr="Screen Clippin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04820"/>
            <a:ext cx="4564776" cy="2735817"/>
          </a:xfrm>
        </p:spPr>
      </p:pic>
      <p:pic>
        <p:nvPicPr>
          <p:cNvPr id="12" name="Content Placeholder 11" descr="Screen Clipping"/>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3357"/>
          <a:stretch/>
        </p:blipFill>
        <p:spPr>
          <a:xfrm>
            <a:off x="6290677" y="1905513"/>
            <a:ext cx="4477842" cy="2712955"/>
          </a:xfrm>
        </p:spPr>
      </p:pic>
    </p:spTree>
    <p:extLst>
      <p:ext uri="{BB962C8B-B14F-4D97-AF65-F5344CB8AC3E}">
        <p14:creationId xmlns:p14="http://schemas.microsoft.com/office/powerpoint/2010/main" val="926713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fontScale="90000"/>
          </a:bodyPr>
          <a:lstStyle/>
          <a:p>
            <a:r>
              <a:rPr lang="en-US" dirty="0" smtClean="0">
                <a:solidFill>
                  <a:schemeClr val="accent2"/>
                </a:solidFill>
              </a:rPr>
              <a:t/>
            </a:r>
            <a:br>
              <a:rPr lang="en-US" dirty="0" smtClean="0">
                <a:solidFill>
                  <a:schemeClr val="accent2"/>
                </a:solidFill>
              </a:rPr>
            </a:br>
            <a:r>
              <a:rPr lang="en-US" dirty="0" smtClean="0">
                <a:solidFill>
                  <a:schemeClr val="accent2"/>
                </a:solidFill>
              </a:rPr>
              <a:t>Is </a:t>
            </a:r>
            <a:r>
              <a:rPr lang="en-US" dirty="0">
                <a:solidFill>
                  <a:schemeClr val="accent2"/>
                </a:solidFill>
              </a:rPr>
              <a:t>there a relationship between neighborhoods and property price?</a:t>
            </a:r>
            <a:r>
              <a:rPr lang="en-US" dirty="0"/>
              <a:t/>
            </a:r>
            <a:br>
              <a:rPr lang="en-US" dirty="0"/>
            </a:b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2285" y="1883284"/>
            <a:ext cx="10515600" cy="3399439"/>
          </a:xfrm>
        </p:spPr>
      </p:pic>
    </p:spTree>
    <p:extLst>
      <p:ext uri="{BB962C8B-B14F-4D97-AF65-F5344CB8AC3E}">
        <p14:creationId xmlns:p14="http://schemas.microsoft.com/office/powerpoint/2010/main" val="21267548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315</TotalTime>
  <Words>613</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   Agenda</vt:lpstr>
      <vt:lpstr> Executive Summary</vt:lpstr>
      <vt:lpstr>Problem Statement</vt:lpstr>
      <vt:lpstr>Approach </vt:lpstr>
      <vt:lpstr>Data Cleaning and EDA </vt:lpstr>
      <vt:lpstr>Continuation of EDA</vt:lpstr>
      <vt:lpstr>Mean Average prices</vt:lpstr>
      <vt:lpstr> Is there a relationship between neighborhoods and property price? </vt:lpstr>
      <vt:lpstr> Is there a relationship between size of a property and price? </vt:lpstr>
      <vt:lpstr>Is there a relationship between location and price? </vt:lpstr>
      <vt:lpstr>Feature selection and modeling</vt:lpstr>
      <vt:lpstr>PowerPoint Presentation</vt:lpstr>
      <vt:lpstr>EDA Summary </vt:lpstr>
      <vt:lpstr>Recommendations </vt:lpstr>
      <vt:lpstr>PowerPoint Presentation</vt:lpstr>
    </vt:vector>
  </TitlesOfParts>
  <Company>SCCM-SVR01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Jane Wandabwa Mutende</dc:creator>
  <cp:lastModifiedBy>Jane Wandabwa Mutende</cp:lastModifiedBy>
  <cp:revision>28</cp:revision>
  <dcterms:created xsi:type="dcterms:W3CDTF">2022-03-21T08:30:54Z</dcterms:created>
  <dcterms:modified xsi:type="dcterms:W3CDTF">2022-03-22T16:08:16Z</dcterms:modified>
</cp:coreProperties>
</file>