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9"/>
  </p:notesMasterIdLst>
  <p:sldIdLst>
    <p:sldId id="256" r:id="rId2"/>
    <p:sldId id="258" r:id="rId3"/>
    <p:sldId id="277" r:id="rId4"/>
    <p:sldId id="276" r:id="rId5"/>
    <p:sldId id="278"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7CFB19-AFAD-41A9-A751-5DD2DB0AB7D8}" type="doc">
      <dgm:prSet loTypeId="urn:microsoft.com/office/officeart/2008/layout/HexagonCluster" loCatId="relationship" qsTypeId="urn:microsoft.com/office/officeart/2005/8/quickstyle/simple2" qsCatId="simple" csTypeId="urn:microsoft.com/office/officeart/2005/8/colors/accent1_2" csCatId="accent1" phldr="1"/>
      <dgm:spPr/>
      <dgm:t>
        <a:bodyPr/>
        <a:lstStyle/>
        <a:p>
          <a:endParaRPr lang="en-US"/>
        </a:p>
      </dgm:t>
    </dgm:pt>
    <dgm:pt modelId="{8AAF66B8-8813-4F88-9E29-910B6427CC97}">
      <dgm:prSet phldrT="[Text]"/>
      <dgm:spPr/>
      <dgm:t>
        <a:bodyPr/>
        <a:lstStyle/>
        <a:p>
          <a:r>
            <a:rPr lang="en-US" dirty="0"/>
            <a:t>1. Connecting to APIs &amp; Import Data</a:t>
          </a:r>
        </a:p>
      </dgm:t>
    </dgm:pt>
    <dgm:pt modelId="{D9BD8822-8BF1-4007-8ED8-58FDFAE6056D}" type="parTrans" cxnId="{AE997DB2-FFCB-492E-A023-CCD7D4918673}">
      <dgm:prSet/>
      <dgm:spPr/>
      <dgm:t>
        <a:bodyPr/>
        <a:lstStyle/>
        <a:p>
          <a:endParaRPr lang="en-US"/>
        </a:p>
      </dgm:t>
    </dgm:pt>
    <dgm:pt modelId="{5ECC8DC7-0313-48A2-AC83-10C6B3B9BEA7}" type="sibTrans" cxnId="{AE997DB2-FFCB-492E-A023-CCD7D4918673}">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2000" r="-32000"/>
          </a:stretch>
        </a:blipFill>
      </dgm:spPr>
      <dgm:t>
        <a:bodyPr/>
        <a:lstStyle/>
        <a:p>
          <a:endParaRPr lang="en-US"/>
        </a:p>
      </dgm:t>
    </dgm:pt>
    <dgm:pt modelId="{6D096F2B-06BE-44BC-B120-AEE231A921B0}">
      <dgm:prSet phldrT="[Text]"/>
      <dgm:spPr/>
      <dgm:t>
        <a:bodyPr/>
        <a:lstStyle/>
        <a:p>
          <a:r>
            <a:rPr lang="en-US" dirty="0"/>
            <a:t>3. Review Objectives</a:t>
          </a:r>
        </a:p>
      </dgm:t>
    </dgm:pt>
    <dgm:pt modelId="{B4D674E2-FE53-4FCB-B37C-0E0B8034A1D8}" type="parTrans" cxnId="{D29D11DA-B86B-4CE8-83E4-1ED362B111A4}">
      <dgm:prSet/>
      <dgm:spPr/>
      <dgm:t>
        <a:bodyPr/>
        <a:lstStyle/>
        <a:p>
          <a:endParaRPr lang="en-US"/>
        </a:p>
      </dgm:t>
    </dgm:pt>
    <dgm:pt modelId="{1AE9D043-F9AB-4CAD-932F-0749F5A85141}" type="sibTrans" cxnId="{D29D11DA-B86B-4CE8-83E4-1ED362B111A4}">
      <dgm:prSet/>
      <dgm:spPr/>
      <dgm:t>
        <a:bodyPr/>
        <a:lstStyle/>
        <a:p>
          <a:endParaRPr lang="en-US"/>
        </a:p>
      </dgm:t>
    </dgm:pt>
    <dgm:pt modelId="{E502BEE6-5AB9-45A2-9B42-D10DCAE04252}">
      <dgm:prSet phldrT="[Text]"/>
      <dgm:spPr/>
      <dgm:t>
        <a:bodyPr/>
        <a:lstStyle/>
        <a:p>
          <a:r>
            <a:rPr lang="en-US" dirty="0"/>
            <a:t>4. Data manipulations and calculated fields</a:t>
          </a:r>
        </a:p>
      </dgm:t>
    </dgm:pt>
    <dgm:pt modelId="{2F370609-D812-491B-840B-7C48F2EDA00A}" type="parTrans" cxnId="{466849F5-1A98-4AD0-A42C-62E34E947A9F}">
      <dgm:prSet/>
      <dgm:spPr/>
      <dgm:t>
        <a:bodyPr/>
        <a:lstStyle/>
        <a:p>
          <a:endParaRPr lang="en-US"/>
        </a:p>
      </dgm:t>
    </dgm:pt>
    <dgm:pt modelId="{8D33B741-F793-4B06-B3BB-1B42D76C2C42}" type="sibTrans" cxnId="{466849F5-1A98-4AD0-A42C-62E34E947A9F}">
      <dgm:prSet/>
      <dgm:spPr/>
      <dgm:t>
        <a:bodyPr/>
        <a:lstStyle/>
        <a:p>
          <a:endParaRPr lang="en-US"/>
        </a:p>
      </dgm:t>
    </dgm:pt>
    <dgm:pt modelId="{47E44D48-53AD-4138-9F9D-59713C782CDA}">
      <dgm:prSet phldrT="[Text]"/>
      <dgm:spPr/>
      <dgm:t>
        <a:bodyPr/>
        <a:lstStyle/>
        <a:p>
          <a:r>
            <a:rPr lang="en-US" dirty="0"/>
            <a:t>6. Create  meaningful viz. &amp; data insights</a:t>
          </a:r>
        </a:p>
      </dgm:t>
    </dgm:pt>
    <dgm:pt modelId="{7539BA30-BC4A-4BB4-B37D-E3040AF1A72B}" type="parTrans" cxnId="{7A83ACE8-25C8-4967-BE8E-0B7F0D63E1CC}">
      <dgm:prSet/>
      <dgm:spPr/>
      <dgm:t>
        <a:bodyPr/>
        <a:lstStyle/>
        <a:p>
          <a:endParaRPr lang="en-US"/>
        </a:p>
      </dgm:t>
    </dgm:pt>
    <dgm:pt modelId="{005CDD11-D844-4F1B-B40D-746D2648A60C}" type="sibTrans" cxnId="{7A83ACE8-25C8-4967-BE8E-0B7F0D63E1CC}">
      <dgm:prSet/>
      <dgm:spPr/>
      <dgm:t>
        <a:bodyPr/>
        <a:lstStyle/>
        <a:p>
          <a:endParaRPr lang="en-US"/>
        </a:p>
      </dgm:t>
    </dgm:pt>
    <dgm:pt modelId="{00821D3B-E32D-4041-B5E7-D744E2BE1A88}">
      <dgm:prSet phldrT="[Text]"/>
      <dgm:spPr/>
      <dgm:t>
        <a:bodyPr/>
        <a:lstStyle/>
        <a:p>
          <a:r>
            <a:rPr lang="en-US" dirty="0"/>
            <a:t>5. Building a Model &amp; QA</a:t>
          </a:r>
        </a:p>
      </dgm:t>
    </dgm:pt>
    <dgm:pt modelId="{34639C6F-AF5F-48E5-9E71-6637F673E9F9}" type="parTrans" cxnId="{A807F19A-7EA0-4EF4-AA59-AECBDC34E97E}">
      <dgm:prSet/>
      <dgm:spPr/>
      <dgm:t>
        <a:bodyPr/>
        <a:lstStyle/>
        <a:p>
          <a:endParaRPr lang="en-US"/>
        </a:p>
      </dgm:t>
    </dgm:pt>
    <dgm:pt modelId="{C91A45AC-D959-44B3-966E-7DB63778B26B}" type="sibTrans" cxnId="{A807F19A-7EA0-4EF4-AA59-AECBDC34E97E}">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14000" r="-14000"/>
          </a:stretch>
        </a:blipFill>
      </dgm:spPr>
      <dgm:t>
        <a:bodyPr/>
        <a:lstStyle/>
        <a:p>
          <a:endParaRPr lang="en-US"/>
        </a:p>
      </dgm:t>
    </dgm:pt>
    <dgm:pt modelId="{649D4793-0AE6-4F12-9A8E-B2C25130F717}">
      <dgm:prSet phldrT="[Text]"/>
      <dgm:spPr/>
      <dgm:t>
        <a:bodyPr/>
        <a:lstStyle/>
        <a:p>
          <a:r>
            <a:rPr lang="en-US" dirty="0"/>
            <a:t>2. Exploratory Analysis &amp; Assumptions</a:t>
          </a:r>
        </a:p>
      </dgm:t>
    </dgm:pt>
    <dgm:pt modelId="{94713197-A163-4A19-B836-C6D157D0D4E8}" type="parTrans" cxnId="{988D47A4-3DCC-4D96-A9CD-10C0B4B1D06B}">
      <dgm:prSet/>
      <dgm:spPr/>
      <dgm:t>
        <a:bodyPr/>
        <a:lstStyle/>
        <a:p>
          <a:endParaRPr lang="en-US"/>
        </a:p>
      </dgm:t>
    </dgm:pt>
    <dgm:pt modelId="{85C03CFD-2483-47AE-9C8C-A179A0B76BAF}" type="sibTrans" cxnId="{988D47A4-3DCC-4D96-A9CD-10C0B4B1D06B}">
      <dgm:prSet/>
      <dgm:spPr/>
      <dgm:t>
        <a:bodyPr/>
        <a:lstStyle/>
        <a:p>
          <a:endParaRPr lang="en-US"/>
        </a:p>
      </dgm:t>
    </dgm:pt>
    <dgm:pt modelId="{5C90FAE7-736E-4B46-8B07-9080490A95CC}" type="pres">
      <dgm:prSet presAssocID="{EA7CFB19-AFAD-41A9-A751-5DD2DB0AB7D8}" presName="Name0" presStyleCnt="0">
        <dgm:presLayoutVars>
          <dgm:chMax val="21"/>
          <dgm:chPref val="21"/>
        </dgm:presLayoutVars>
      </dgm:prSet>
      <dgm:spPr/>
    </dgm:pt>
    <dgm:pt modelId="{642E2151-F125-4E1E-959B-A9984095589F}" type="pres">
      <dgm:prSet presAssocID="{8AAF66B8-8813-4F88-9E29-910B6427CC97}" presName="text1" presStyleCnt="0"/>
      <dgm:spPr/>
    </dgm:pt>
    <dgm:pt modelId="{95B54794-06C5-4E33-BE4E-064C6CC7F740}" type="pres">
      <dgm:prSet presAssocID="{8AAF66B8-8813-4F88-9E29-910B6427CC97}" presName="textRepeatNode" presStyleLbl="alignNode1" presStyleIdx="0" presStyleCnt="6">
        <dgm:presLayoutVars>
          <dgm:chMax val="0"/>
          <dgm:chPref val="0"/>
          <dgm:bulletEnabled val="1"/>
        </dgm:presLayoutVars>
      </dgm:prSet>
      <dgm:spPr/>
    </dgm:pt>
    <dgm:pt modelId="{74663B47-4FFE-4B49-9CD0-C3E112A1F864}" type="pres">
      <dgm:prSet presAssocID="{8AAF66B8-8813-4F88-9E29-910B6427CC97}" presName="textaccent1" presStyleCnt="0"/>
      <dgm:spPr/>
    </dgm:pt>
    <dgm:pt modelId="{7DCC29FC-F802-4753-849F-775EDD5C0155}" type="pres">
      <dgm:prSet presAssocID="{8AAF66B8-8813-4F88-9E29-910B6427CC97}" presName="accentRepeatNode" presStyleLbl="solidAlignAcc1" presStyleIdx="0" presStyleCnt="12"/>
      <dgm:spPr/>
    </dgm:pt>
    <dgm:pt modelId="{D9656393-58A0-4758-AB0A-48D8B0C227DD}" type="pres">
      <dgm:prSet presAssocID="{5ECC8DC7-0313-48A2-AC83-10C6B3B9BEA7}" presName="image1" presStyleCnt="0"/>
      <dgm:spPr/>
    </dgm:pt>
    <dgm:pt modelId="{A2A9BC8B-3F8A-4503-AD87-E4A81497B092}" type="pres">
      <dgm:prSet presAssocID="{5ECC8DC7-0313-48A2-AC83-10C6B3B9BEA7}" presName="imageRepeatNode" presStyleLbl="alignAcc1" presStyleIdx="0" presStyleCnt="6"/>
      <dgm:spPr/>
    </dgm:pt>
    <dgm:pt modelId="{90DC1961-4783-4FB9-AB02-B93D1C3D966C}" type="pres">
      <dgm:prSet presAssocID="{5ECC8DC7-0313-48A2-AC83-10C6B3B9BEA7}" presName="imageaccent1" presStyleCnt="0"/>
      <dgm:spPr/>
    </dgm:pt>
    <dgm:pt modelId="{8FA86B14-4A61-45B0-9540-674B32D00F0F}" type="pres">
      <dgm:prSet presAssocID="{5ECC8DC7-0313-48A2-AC83-10C6B3B9BEA7}" presName="accentRepeatNode" presStyleLbl="solidAlignAcc1" presStyleIdx="1" presStyleCnt="12"/>
      <dgm:spPr/>
    </dgm:pt>
    <dgm:pt modelId="{C8530418-57BE-4766-938B-64F94FC3638A}" type="pres">
      <dgm:prSet presAssocID="{6D096F2B-06BE-44BC-B120-AEE231A921B0}" presName="text2" presStyleCnt="0"/>
      <dgm:spPr/>
    </dgm:pt>
    <dgm:pt modelId="{D4B3C99D-5843-4253-BEAC-0B00A268386E}" type="pres">
      <dgm:prSet presAssocID="{6D096F2B-06BE-44BC-B120-AEE231A921B0}" presName="textRepeatNode" presStyleLbl="alignNode1" presStyleIdx="1" presStyleCnt="6">
        <dgm:presLayoutVars>
          <dgm:chMax val="0"/>
          <dgm:chPref val="0"/>
          <dgm:bulletEnabled val="1"/>
        </dgm:presLayoutVars>
      </dgm:prSet>
      <dgm:spPr/>
    </dgm:pt>
    <dgm:pt modelId="{1CE5C3DE-07ED-425D-AABB-14408F6E73DF}" type="pres">
      <dgm:prSet presAssocID="{6D096F2B-06BE-44BC-B120-AEE231A921B0}" presName="textaccent2" presStyleCnt="0"/>
      <dgm:spPr/>
    </dgm:pt>
    <dgm:pt modelId="{A131233E-901D-4F02-9CA7-9FA3D4034090}" type="pres">
      <dgm:prSet presAssocID="{6D096F2B-06BE-44BC-B120-AEE231A921B0}" presName="accentRepeatNode" presStyleLbl="solidAlignAcc1" presStyleIdx="2" presStyleCnt="12"/>
      <dgm:spPr/>
    </dgm:pt>
    <dgm:pt modelId="{1C9133F8-4C98-4176-9303-42BE55FBBA7F}" type="pres">
      <dgm:prSet presAssocID="{1AE9D043-F9AB-4CAD-932F-0749F5A85141}" presName="image2" presStyleCnt="0"/>
      <dgm:spPr/>
    </dgm:pt>
    <dgm:pt modelId="{7D4FFA03-750E-4BB5-A9BA-B634D79C93EA}" type="pres">
      <dgm:prSet presAssocID="{1AE9D043-F9AB-4CAD-932F-0749F5A85141}" presName="imageRepeatNode" presStyleLbl="alignAcc1" presStyleIdx="1" presStyleCnt="6"/>
      <dgm:spPr/>
    </dgm:pt>
    <dgm:pt modelId="{1D4D7AB5-3F04-4650-8B12-DC562DD466DC}" type="pres">
      <dgm:prSet presAssocID="{1AE9D043-F9AB-4CAD-932F-0749F5A85141}" presName="imageaccent2" presStyleCnt="0"/>
      <dgm:spPr/>
    </dgm:pt>
    <dgm:pt modelId="{5342FA25-8D17-475D-A970-F150128CBB85}" type="pres">
      <dgm:prSet presAssocID="{1AE9D043-F9AB-4CAD-932F-0749F5A85141}" presName="accentRepeatNode" presStyleLbl="solidAlignAcc1" presStyleIdx="3" presStyleCnt="12"/>
      <dgm:spPr/>
    </dgm:pt>
    <dgm:pt modelId="{78FA71AB-7FF7-4441-81A8-C39E92F307BE}" type="pres">
      <dgm:prSet presAssocID="{649D4793-0AE6-4F12-9A8E-B2C25130F717}" presName="text3" presStyleCnt="0"/>
      <dgm:spPr/>
    </dgm:pt>
    <dgm:pt modelId="{547B5D2C-967C-4AC0-AC50-E425B5C8772F}" type="pres">
      <dgm:prSet presAssocID="{649D4793-0AE6-4F12-9A8E-B2C25130F717}" presName="textRepeatNode" presStyleLbl="alignNode1" presStyleIdx="2" presStyleCnt="6">
        <dgm:presLayoutVars>
          <dgm:chMax val="0"/>
          <dgm:chPref val="0"/>
          <dgm:bulletEnabled val="1"/>
        </dgm:presLayoutVars>
      </dgm:prSet>
      <dgm:spPr/>
    </dgm:pt>
    <dgm:pt modelId="{3F0BB482-9BF1-42DF-9FEB-B1697602DF8D}" type="pres">
      <dgm:prSet presAssocID="{649D4793-0AE6-4F12-9A8E-B2C25130F717}" presName="textaccent3" presStyleCnt="0"/>
      <dgm:spPr/>
    </dgm:pt>
    <dgm:pt modelId="{9518E3F6-BCF1-4A5B-97D3-CFAA6909F86D}" type="pres">
      <dgm:prSet presAssocID="{649D4793-0AE6-4F12-9A8E-B2C25130F717}" presName="accentRepeatNode" presStyleLbl="solidAlignAcc1" presStyleIdx="4" presStyleCnt="12"/>
      <dgm:spPr/>
    </dgm:pt>
    <dgm:pt modelId="{CC7B68C9-931A-4F44-AA01-17F53366A7F1}" type="pres">
      <dgm:prSet presAssocID="{85C03CFD-2483-47AE-9C8C-A179A0B76BAF}" presName="image3" presStyleCnt="0"/>
      <dgm:spPr/>
    </dgm:pt>
    <dgm:pt modelId="{DD9B6579-5036-485E-8FD5-8FF73C1D37B2}" type="pres">
      <dgm:prSet presAssocID="{85C03CFD-2483-47AE-9C8C-A179A0B76BAF}" presName="imageRepeatNode" presStyleLbl="alignAcc1" presStyleIdx="2" presStyleCnt="6"/>
      <dgm:spPr/>
    </dgm:pt>
    <dgm:pt modelId="{BCE9DBB1-966A-4B77-B71A-A11B931E9F95}" type="pres">
      <dgm:prSet presAssocID="{85C03CFD-2483-47AE-9C8C-A179A0B76BAF}" presName="imageaccent3" presStyleCnt="0"/>
      <dgm:spPr/>
    </dgm:pt>
    <dgm:pt modelId="{795E9576-15B5-4888-B222-2A617F12C11B}" type="pres">
      <dgm:prSet presAssocID="{85C03CFD-2483-47AE-9C8C-A179A0B76BAF}" presName="accentRepeatNode" presStyleLbl="solidAlignAcc1" presStyleIdx="5" presStyleCnt="12"/>
      <dgm:spPr/>
    </dgm:pt>
    <dgm:pt modelId="{B3BBE36D-A9D8-4B2C-8FEE-D8889A93FA93}" type="pres">
      <dgm:prSet presAssocID="{E502BEE6-5AB9-45A2-9B42-D10DCAE04252}" presName="text4" presStyleCnt="0"/>
      <dgm:spPr/>
    </dgm:pt>
    <dgm:pt modelId="{35529379-7B03-4582-928D-B864E28BDE9C}" type="pres">
      <dgm:prSet presAssocID="{E502BEE6-5AB9-45A2-9B42-D10DCAE04252}" presName="textRepeatNode" presStyleLbl="alignNode1" presStyleIdx="3" presStyleCnt="6">
        <dgm:presLayoutVars>
          <dgm:chMax val="0"/>
          <dgm:chPref val="0"/>
          <dgm:bulletEnabled val="1"/>
        </dgm:presLayoutVars>
      </dgm:prSet>
      <dgm:spPr/>
    </dgm:pt>
    <dgm:pt modelId="{E514EC91-6F78-4633-BE87-AFF75A364B59}" type="pres">
      <dgm:prSet presAssocID="{E502BEE6-5AB9-45A2-9B42-D10DCAE04252}" presName="textaccent4" presStyleCnt="0"/>
      <dgm:spPr/>
    </dgm:pt>
    <dgm:pt modelId="{DABAB98D-DA9D-422D-928D-5458BC35A4F6}" type="pres">
      <dgm:prSet presAssocID="{E502BEE6-5AB9-45A2-9B42-D10DCAE04252}" presName="accentRepeatNode" presStyleLbl="solidAlignAcc1" presStyleIdx="6" presStyleCnt="12"/>
      <dgm:spPr/>
    </dgm:pt>
    <dgm:pt modelId="{57B84DE5-E4E8-47D0-B5CA-8979C23DDF74}" type="pres">
      <dgm:prSet presAssocID="{8D33B741-F793-4B06-B3BB-1B42D76C2C42}" presName="image4" presStyleCnt="0"/>
      <dgm:spPr/>
    </dgm:pt>
    <dgm:pt modelId="{501DB2CA-E4DA-42E2-8981-3171CCD6EEA6}" type="pres">
      <dgm:prSet presAssocID="{8D33B741-F793-4B06-B3BB-1B42D76C2C42}" presName="imageRepeatNode" presStyleLbl="alignAcc1" presStyleIdx="3" presStyleCnt="6" custLinFactNeighborX="-696" custLinFactNeighborY="2433"/>
      <dgm:spPr/>
    </dgm:pt>
    <dgm:pt modelId="{2F76788D-A000-4024-8C5A-09F5BD1F19A6}" type="pres">
      <dgm:prSet presAssocID="{8D33B741-F793-4B06-B3BB-1B42D76C2C42}" presName="imageaccent4" presStyleCnt="0"/>
      <dgm:spPr/>
    </dgm:pt>
    <dgm:pt modelId="{4C1EBD3B-CF8D-4F86-AA34-F45DC20CF5FD}" type="pres">
      <dgm:prSet presAssocID="{8D33B741-F793-4B06-B3BB-1B42D76C2C42}" presName="accentRepeatNode" presStyleLbl="solidAlignAcc1" presStyleIdx="7" presStyleCnt="12"/>
      <dgm:spPr/>
    </dgm:pt>
    <dgm:pt modelId="{F49DA2E7-9215-47A3-8281-0A3217EC7F8E}" type="pres">
      <dgm:prSet presAssocID="{00821D3B-E32D-4041-B5E7-D744E2BE1A88}" presName="text5" presStyleCnt="0"/>
      <dgm:spPr/>
    </dgm:pt>
    <dgm:pt modelId="{8FF2557A-52BE-4DFF-A3D2-E18A892B7163}" type="pres">
      <dgm:prSet presAssocID="{00821D3B-E32D-4041-B5E7-D744E2BE1A88}" presName="textRepeatNode" presStyleLbl="alignNode1" presStyleIdx="4" presStyleCnt="6">
        <dgm:presLayoutVars>
          <dgm:chMax val="0"/>
          <dgm:chPref val="0"/>
          <dgm:bulletEnabled val="1"/>
        </dgm:presLayoutVars>
      </dgm:prSet>
      <dgm:spPr/>
    </dgm:pt>
    <dgm:pt modelId="{3E09EDB3-8227-4718-82DC-FD1C31D57F57}" type="pres">
      <dgm:prSet presAssocID="{00821D3B-E32D-4041-B5E7-D744E2BE1A88}" presName="textaccent5" presStyleCnt="0"/>
      <dgm:spPr/>
    </dgm:pt>
    <dgm:pt modelId="{C77D03DE-E91F-420E-B370-1481E3EE32E8}" type="pres">
      <dgm:prSet presAssocID="{00821D3B-E32D-4041-B5E7-D744E2BE1A88}" presName="accentRepeatNode" presStyleLbl="solidAlignAcc1" presStyleIdx="8" presStyleCnt="12"/>
      <dgm:spPr/>
    </dgm:pt>
    <dgm:pt modelId="{475EEF95-F989-4C25-97BD-8977E08FB9B3}" type="pres">
      <dgm:prSet presAssocID="{C91A45AC-D959-44B3-966E-7DB63778B26B}" presName="image5" presStyleCnt="0"/>
      <dgm:spPr/>
    </dgm:pt>
    <dgm:pt modelId="{9CC4556D-A5C1-4EA6-BB32-FD868E9DBF18}" type="pres">
      <dgm:prSet presAssocID="{C91A45AC-D959-44B3-966E-7DB63778B26B}" presName="imageRepeatNode" presStyleLbl="alignAcc1" presStyleIdx="4" presStyleCnt="6"/>
      <dgm:spPr/>
    </dgm:pt>
    <dgm:pt modelId="{1F113781-A7B7-491D-97A5-DDB875276A34}" type="pres">
      <dgm:prSet presAssocID="{C91A45AC-D959-44B3-966E-7DB63778B26B}" presName="imageaccent5" presStyleCnt="0"/>
      <dgm:spPr/>
    </dgm:pt>
    <dgm:pt modelId="{D9C7EED8-455A-49BA-A8F1-D6DAC1482B07}" type="pres">
      <dgm:prSet presAssocID="{C91A45AC-D959-44B3-966E-7DB63778B26B}" presName="accentRepeatNode" presStyleLbl="solidAlignAcc1" presStyleIdx="9" presStyleCnt="12"/>
      <dgm:spPr/>
    </dgm:pt>
    <dgm:pt modelId="{FA852B06-F6CE-4015-B776-66C480F51073}" type="pres">
      <dgm:prSet presAssocID="{47E44D48-53AD-4138-9F9D-59713C782CDA}" presName="text6" presStyleCnt="0"/>
      <dgm:spPr/>
    </dgm:pt>
    <dgm:pt modelId="{79E2B2CB-E418-4C83-AA75-3FD620624170}" type="pres">
      <dgm:prSet presAssocID="{47E44D48-53AD-4138-9F9D-59713C782CDA}" presName="textRepeatNode" presStyleLbl="alignNode1" presStyleIdx="5" presStyleCnt="6">
        <dgm:presLayoutVars>
          <dgm:chMax val="0"/>
          <dgm:chPref val="0"/>
          <dgm:bulletEnabled val="1"/>
        </dgm:presLayoutVars>
      </dgm:prSet>
      <dgm:spPr/>
    </dgm:pt>
    <dgm:pt modelId="{620394AC-A3C1-4D1E-B972-0D0ED083D649}" type="pres">
      <dgm:prSet presAssocID="{47E44D48-53AD-4138-9F9D-59713C782CDA}" presName="textaccent6" presStyleCnt="0"/>
      <dgm:spPr/>
    </dgm:pt>
    <dgm:pt modelId="{7C31E474-52A6-47EC-BE14-3E9DBB96BCA4}" type="pres">
      <dgm:prSet presAssocID="{47E44D48-53AD-4138-9F9D-59713C782CDA}" presName="accentRepeatNode" presStyleLbl="solidAlignAcc1" presStyleIdx="10" presStyleCnt="12"/>
      <dgm:spPr/>
    </dgm:pt>
    <dgm:pt modelId="{57ADF5B4-17B2-4E26-9E9A-282D8C5E9620}" type="pres">
      <dgm:prSet presAssocID="{005CDD11-D844-4F1B-B40D-746D2648A60C}" presName="image6" presStyleCnt="0"/>
      <dgm:spPr/>
    </dgm:pt>
    <dgm:pt modelId="{5B2F7B88-4C77-4484-86EE-FFFFD072BA30}" type="pres">
      <dgm:prSet presAssocID="{005CDD11-D844-4F1B-B40D-746D2648A60C}" presName="imageRepeatNode" presStyleLbl="alignAcc1" presStyleIdx="5" presStyleCnt="6"/>
      <dgm:spPr/>
    </dgm:pt>
    <dgm:pt modelId="{8379BA78-CBB8-4AC4-9491-9696DAFEDB98}" type="pres">
      <dgm:prSet presAssocID="{005CDD11-D844-4F1B-B40D-746D2648A60C}" presName="imageaccent6" presStyleCnt="0"/>
      <dgm:spPr/>
    </dgm:pt>
    <dgm:pt modelId="{A106F4B8-E981-434A-9448-106CBC8B4862}" type="pres">
      <dgm:prSet presAssocID="{005CDD11-D844-4F1B-B40D-746D2648A60C}" presName="accentRepeatNode" presStyleLbl="solidAlignAcc1" presStyleIdx="11" presStyleCnt="12"/>
      <dgm:spPr/>
    </dgm:pt>
  </dgm:ptLst>
  <dgm:cxnLst>
    <dgm:cxn modelId="{2579C000-7C73-4B39-BC06-5024CC0DA577}" type="presOf" srcId="{649D4793-0AE6-4F12-9A8E-B2C25130F717}" destId="{547B5D2C-967C-4AC0-AC50-E425B5C8772F}" srcOrd="0" destOrd="0" presId="urn:microsoft.com/office/officeart/2008/layout/HexagonCluster"/>
    <dgm:cxn modelId="{40170F12-5151-43AE-BB71-43AD8727BA0A}" type="presOf" srcId="{85C03CFD-2483-47AE-9C8C-A179A0B76BAF}" destId="{DD9B6579-5036-485E-8FD5-8FF73C1D37B2}" srcOrd="0" destOrd="0" presId="urn:microsoft.com/office/officeart/2008/layout/HexagonCluster"/>
    <dgm:cxn modelId="{3636D01B-1958-4449-AF02-B8E8DA6945B1}" type="presOf" srcId="{00821D3B-E32D-4041-B5E7-D744E2BE1A88}" destId="{8FF2557A-52BE-4DFF-A3D2-E18A892B7163}" srcOrd="0" destOrd="0" presId="urn:microsoft.com/office/officeart/2008/layout/HexagonCluster"/>
    <dgm:cxn modelId="{5D0A302B-E42C-4B6C-950A-34D2C57FEF3D}" type="presOf" srcId="{5ECC8DC7-0313-48A2-AC83-10C6B3B9BEA7}" destId="{A2A9BC8B-3F8A-4503-AD87-E4A81497B092}" srcOrd="0" destOrd="0" presId="urn:microsoft.com/office/officeart/2008/layout/HexagonCluster"/>
    <dgm:cxn modelId="{C2BAC267-B012-47E4-9D64-011643426F3B}" type="presOf" srcId="{E502BEE6-5AB9-45A2-9B42-D10DCAE04252}" destId="{35529379-7B03-4582-928D-B864E28BDE9C}" srcOrd="0" destOrd="0" presId="urn:microsoft.com/office/officeart/2008/layout/HexagonCluster"/>
    <dgm:cxn modelId="{80E39375-85B4-4F98-9DC3-52E0D624416C}" type="presOf" srcId="{005CDD11-D844-4F1B-B40D-746D2648A60C}" destId="{5B2F7B88-4C77-4484-86EE-FFFFD072BA30}" srcOrd="0" destOrd="0" presId="urn:microsoft.com/office/officeart/2008/layout/HexagonCluster"/>
    <dgm:cxn modelId="{43DD0378-F680-4D31-B703-2C0F2CE724E3}" type="presOf" srcId="{EA7CFB19-AFAD-41A9-A751-5DD2DB0AB7D8}" destId="{5C90FAE7-736E-4B46-8B07-9080490A95CC}" srcOrd="0" destOrd="0" presId="urn:microsoft.com/office/officeart/2008/layout/HexagonCluster"/>
    <dgm:cxn modelId="{7E06BB88-539B-4A62-8CA8-363B4FFAA85E}" type="presOf" srcId="{8AAF66B8-8813-4F88-9E29-910B6427CC97}" destId="{95B54794-06C5-4E33-BE4E-064C6CC7F740}" srcOrd="0" destOrd="0" presId="urn:microsoft.com/office/officeart/2008/layout/HexagonCluster"/>
    <dgm:cxn modelId="{A807F19A-7EA0-4EF4-AA59-AECBDC34E97E}" srcId="{EA7CFB19-AFAD-41A9-A751-5DD2DB0AB7D8}" destId="{00821D3B-E32D-4041-B5E7-D744E2BE1A88}" srcOrd="4" destOrd="0" parTransId="{34639C6F-AF5F-48E5-9E71-6637F673E9F9}" sibTransId="{C91A45AC-D959-44B3-966E-7DB63778B26B}"/>
    <dgm:cxn modelId="{988D47A4-3DCC-4D96-A9CD-10C0B4B1D06B}" srcId="{EA7CFB19-AFAD-41A9-A751-5DD2DB0AB7D8}" destId="{649D4793-0AE6-4F12-9A8E-B2C25130F717}" srcOrd="2" destOrd="0" parTransId="{94713197-A163-4A19-B836-C6D157D0D4E8}" sibTransId="{85C03CFD-2483-47AE-9C8C-A179A0B76BAF}"/>
    <dgm:cxn modelId="{D35F15AA-F52A-481E-8585-923E23A7CFAE}" type="presOf" srcId="{1AE9D043-F9AB-4CAD-932F-0749F5A85141}" destId="{7D4FFA03-750E-4BB5-A9BA-B634D79C93EA}" srcOrd="0" destOrd="0" presId="urn:microsoft.com/office/officeart/2008/layout/HexagonCluster"/>
    <dgm:cxn modelId="{AE997DB2-FFCB-492E-A023-CCD7D4918673}" srcId="{EA7CFB19-AFAD-41A9-A751-5DD2DB0AB7D8}" destId="{8AAF66B8-8813-4F88-9E29-910B6427CC97}" srcOrd="0" destOrd="0" parTransId="{D9BD8822-8BF1-4007-8ED8-58FDFAE6056D}" sibTransId="{5ECC8DC7-0313-48A2-AC83-10C6B3B9BEA7}"/>
    <dgm:cxn modelId="{9CD43AC6-D604-420F-9038-2FEE871AE900}" type="presOf" srcId="{47E44D48-53AD-4138-9F9D-59713C782CDA}" destId="{79E2B2CB-E418-4C83-AA75-3FD620624170}" srcOrd="0" destOrd="0" presId="urn:microsoft.com/office/officeart/2008/layout/HexagonCluster"/>
    <dgm:cxn modelId="{DF48C1D0-C7A8-4F29-8877-56AFE93CA71C}" type="presOf" srcId="{8D33B741-F793-4B06-B3BB-1B42D76C2C42}" destId="{501DB2CA-E4DA-42E2-8981-3171CCD6EEA6}" srcOrd="0" destOrd="0" presId="urn:microsoft.com/office/officeart/2008/layout/HexagonCluster"/>
    <dgm:cxn modelId="{D29D11DA-B86B-4CE8-83E4-1ED362B111A4}" srcId="{EA7CFB19-AFAD-41A9-A751-5DD2DB0AB7D8}" destId="{6D096F2B-06BE-44BC-B120-AEE231A921B0}" srcOrd="1" destOrd="0" parTransId="{B4D674E2-FE53-4FCB-B37C-0E0B8034A1D8}" sibTransId="{1AE9D043-F9AB-4CAD-932F-0749F5A85141}"/>
    <dgm:cxn modelId="{B1B584DF-8911-4148-B7A7-8AC4E03F7559}" type="presOf" srcId="{C91A45AC-D959-44B3-966E-7DB63778B26B}" destId="{9CC4556D-A5C1-4EA6-BB32-FD868E9DBF18}" srcOrd="0" destOrd="0" presId="urn:microsoft.com/office/officeart/2008/layout/HexagonCluster"/>
    <dgm:cxn modelId="{7A83ACE8-25C8-4967-BE8E-0B7F0D63E1CC}" srcId="{EA7CFB19-AFAD-41A9-A751-5DD2DB0AB7D8}" destId="{47E44D48-53AD-4138-9F9D-59713C782CDA}" srcOrd="5" destOrd="0" parTransId="{7539BA30-BC4A-4BB4-B37D-E3040AF1A72B}" sibTransId="{005CDD11-D844-4F1B-B40D-746D2648A60C}"/>
    <dgm:cxn modelId="{466849F5-1A98-4AD0-A42C-62E34E947A9F}" srcId="{EA7CFB19-AFAD-41A9-A751-5DD2DB0AB7D8}" destId="{E502BEE6-5AB9-45A2-9B42-D10DCAE04252}" srcOrd="3" destOrd="0" parTransId="{2F370609-D812-491B-840B-7C48F2EDA00A}" sibTransId="{8D33B741-F793-4B06-B3BB-1B42D76C2C42}"/>
    <dgm:cxn modelId="{FA6C49F7-A4AF-49C5-B730-344AFB9DFAF6}" type="presOf" srcId="{6D096F2B-06BE-44BC-B120-AEE231A921B0}" destId="{D4B3C99D-5843-4253-BEAC-0B00A268386E}" srcOrd="0" destOrd="0" presId="urn:microsoft.com/office/officeart/2008/layout/HexagonCluster"/>
    <dgm:cxn modelId="{3554A2F1-BBB0-494E-858E-A581AE89EA34}" type="presParOf" srcId="{5C90FAE7-736E-4B46-8B07-9080490A95CC}" destId="{642E2151-F125-4E1E-959B-A9984095589F}" srcOrd="0" destOrd="0" presId="urn:microsoft.com/office/officeart/2008/layout/HexagonCluster"/>
    <dgm:cxn modelId="{AE7B9537-B490-4F6E-A62E-DA0B81028B2F}" type="presParOf" srcId="{642E2151-F125-4E1E-959B-A9984095589F}" destId="{95B54794-06C5-4E33-BE4E-064C6CC7F740}" srcOrd="0" destOrd="0" presId="urn:microsoft.com/office/officeart/2008/layout/HexagonCluster"/>
    <dgm:cxn modelId="{ED4CF393-A29D-41F0-BECB-925ACF266999}" type="presParOf" srcId="{5C90FAE7-736E-4B46-8B07-9080490A95CC}" destId="{74663B47-4FFE-4B49-9CD0-C3E112A1F864}" srcOrd="1" destOrd="0" presId="urn:microsoft.com/office/officeart/2008/layout/HexagonCluster"/>
    <dgm:cxn modelId="{4A55C34C-96FC-4B5E-A029-C0B7FFF206C6}" type="presParOf" srcId="{74663B47-4FFE-4B49-9CD0-C3E112A1F864}" destId="{7DCC29FC-F802-4753-849F-775EDD5C0155}" srcOrd="0" destOrd="0" presId="urn:microsoft.com/office/officeart/2008/layout/HexagonCluster"/>
    <dgm:cxn modelId="{620B1A6F-E0D6-4897-96F2-9B6610673633}" type="presParOf" srcId="{5C90FAE7-736E-4B46-8B07-9080490A95CC}" destId="{D9656393-58A0-4758-AB0A-48D8B0C227DD}" srcOrd="2" destOrd="0" presId="urn:microsoft.com/office/officeart/2008/layout/HexagonCluster"/>
    <dgm:cxn modelId="{D9C2ECBD-C647-43E3-8DF6-A00E4B5A504A}" type="presParOf" srcId="{D9656393-58A0-4758-AB0A-48D8B0C227DD}" destId="{A2A9BC8B-3F8A-4503-AD87-E4A81497B092}" srcOrd="0" destOrd="0" presId="urn:microsoft.com/office/officeart/2008/layout/HexagonCluster"/>
    <dgm:cxn modelId="{DC416E1D-D133-44A6-8A77-AB76240A1F58}" type="presParOf" srcId="{5C90FAE7-736E-4B46-8B07-9080490A95CC}" destId="{90DC1961-4783-4FB9-AB02-B93D1C3D966C}" srcOrd="3" destOrd="0" presId="urn:microsoft.com/office/officeart/2008/layout/HexagonCluster"/>
    <dgm:cxn modelId="{18042B38-350A-41D0-B0F8-997BA0B0172B}" type="presParOf" srcId="{90DC1961-4783-4FB9-AB02-B93D1C3D966C}" destId="{8FA86B14-4A61-45B0-9540-674B32D00F0F}" srcOrd="0" destOrd="0" presId="urn:microsoft.com/office/officeart/2008/layout/HexagonCluster"/>
    <dgm:cxn modelId="{F176E5AE-C7D1-4E17-9022-D4102F9FD47C}" type="presParOf" srcId="{5C90FAE7-736E-4B46-8B07-9080490A95CC}" destId="{C8530418-57BE-4766-938B-64F94FC3638A}" srcOrd="4" destOrd="0" presId="urn:microsoft.com/office/officeart/2008/layout/HexagonCluster"/>
    <dgm:cxn modelId="{C29CA1E5-BD7D-4697-B3CA-046DFBBC86F6}" type="presParOf" srcId="{C8530418-57BE-4766-938B-64F94FC3638A}" destId="{D4B3C99D-5843-4253-BEAC-0B00A268386E}" srcOrd="0" destOrd="0" presId="urn:microsoft.com/office/officeart/2008/layout/HexagonCluster"/>
    <dgm:cxn modelId="{D1782ED8-888D-4055-9C74-95283A2B54A0}" type="presParOf" srcId="{5C90FAE7-736E-4B46-8B07-9080490A95CC}" destId="{1CE5C3DE-07ED-425D-AABB-14408F6E73DF}" srcOrd="5" destOrd="0" presId="urn:microsoft.com/office/officeart/2008/layout/HexagonCluster"/>
    <dgm:cxn modelId="{AD2DECF7-0A33-40AC-A7C0-9752EB231DAE}" type="presParOf" srcId="{1CE5C3DE-07ED-425D-AABB-14408F6E73DF}" destId="{A131233E-901D-4F02-9CA7-9FA3D4034090}" srcOrd="0" destOrd="0" presId="urn:microsoft.com/office/officeart/2008/layout/HexagonCluster"/>
    <dgm:cxn modelId="{C79EEC0B-7828-4C2A-BB34-8CB684B975D3}" type="presParOf" srcId="{5C90FAE7-736E-4B46-8B07-9080490A95CC}" destId="{1C9133F8-4C98-4176-9303-42BE55FBBA7F}" srcOrd="6" destOrd="0" presId="urn:microsoft.com/office/officeart/2008/layout/HexagonCluster"/>
    <dgm:cxn modelId="{7BB7FFEA-DFC7-423E-B676-E1916EF43394}" type="presParOf" srcId="{1C9133F8-4C98-4176-9303-42BE55FBBA7F}" destId="{7D4FFA03-750E-4BB5-A9BA-B634D79C93EA}" srcOrd="0" destOrd="0" presId="urn:microsoft.com/office/officeart/2008/layout/HexagonCluster"/>
    <dgm:cxn modelId="{47AF6BFD-5809-4780-9ACA-3C489C3D58AC}" type="presParOf" srcId="{5C90FAE7-736E-4B46-8B07-9080490A95CC}" destId="{1D4D7AB5-3F04-4650-8B12-DC562DD466DC}" srcOrd="7" destOrd="0" presId="urn:microsoft.com/office/officeart/2008/layout/HexagonCluster"/>
    <dgm:cxn modelId="{29C3D5E8-E262-4FF7-AD37-D7B21FEFBB62}" type="presParOf" srcId="{1D4D7AB5-3F04-4650-8B12-DC562DD466DC}" destId="{5342FA25-8D17-475D-A970-F150128CBB85}" srcOrd="0" destOrd="0" presId="urn:microsoft.com/office/officeart/2008/layout/HexagonCluster"/>
    <dgm:cxn modelId="{9F100D2E-A88B-418E-A674-0FC86A14C527}" type="presParOf" srcId="{5C90FAE7-736E-4B46-8B07-9080490A95CC}" destId="{78FA71AB-7FF7-4441-81A8-C39E92F307BE}" srcOrd="8" destOrd="0" presId="urn:microsoft.com/office/officeart/2008/layout/HexagonCluster"/>
    <dgm:cxn modelId="{83BB432A-8C7C-4687-8B1E-2ABE04F19DC3}" type="presParOf" srcId="{78FA71AB-7FF7-4441-81A8-C39E92F307BE}" destId="{547B5D2C-967C-4AC0-AC50-E425B5C8772F}" srcOrd="0" destOrd="0" presId="urn:microsoft.com/office/officeart/2008/layout/HexagonCluster"/>
    <dgm:cxn modelId="{0B857D30-A4D1-484C-A78E-538FF149AD9D}" type="presParOf" srcId="{5C90FAE7-736E-4B46-8B07-9080490A95CC}" destId="{3F0BB482-9BF1-42DF-9FEB-B1697602DF8D}" srcOrd="9" destOrd="0" presId="urn:microsoft.com/office/officeart/2008/layout/HexagonCluster"/>
    <dgm:cxn modelId="{98A9D1A6-8A93-44E0-AEC6-FEAD6B7F97E9}" type="presParOf" srcId="{3F0BB482-9BF1-42DF-9FEB-B1697602DF8D}" destId="{9518E3F6-BCF1-4A5B-97D3-CFAA6909F86D}" srcOrd="0" destOrd="0" presId="urn:microsoft.com/office/officeart/2008/layout/HexagonCluster"/>
    <dgm:cxn modelId="{2369137F-126C-4E87-B2A1-60F085FCCBB0}" type="presParOf" srcId="{5C90FAE7-736E-4B46-8B07-9080490A95CC}" destId="{CC7B68C9-931A-4F44-AA01-17F53366A7F1}" srcOrd="10" destOrd="0" presId="urn:microsoft.com/office/officeart/2008/layout/HexagonCluster"/>
    <dgm:cxn modelId="{831434FD-3520-4BE6-A1CB-8379E37A2788}" type="presParOf" srcId="{CC7B68C9-931A-4F44-AA01-17F53366A7F1}" destId="{DD9B6579-5036-485E-8FD5-8FF73C1D37B2}" srcOrd="0" destOrd="0" presId="urn:microsoft.com/office/officeart/2008/layout/HexagonCluster"/>
    <dgm:cxn modelId="{F9C47570-14FD-44AE-875E-C9B76F16BBD1}" type="presParOf" srcId="{5C90FAE7-736E-4B46-8B07-9080490A95CC}" destId="{BCE9DBB1-966A-4B77-B71A-A11B931E9F95}" srcOrd="11" destOrd="0" presId="urn:microsoft.com/office/officeart/2008/layout/HexagonCluster"/>
    <dgm:cxn modelId="{276BAF9E-3335-4A91-B6F6-A639A170A3D4}" type="presParOf" srcId="{BCE9DBB1-966A-4B77-B71A-A11B931E9F95}" destId="{795E9576-15B5-4888-B222-2A617F12C11B}" srcOrd="0" destOrd="0" presId="urn:microsoft.com/office/officeart/2008/layout/HexagonCluster"/>
    <dgm:cxn modelId="{5CCE3E3F-C542-42ED-A332-799456209031}" type="presParOf" srcId="{5C90FAE7-736E-4B46-8B07-9080490A95CC}" destId="{B3BBE36D-A9D8-4B2C-8FEE-D8889A93FA93}" srcOrd="12" destOrd="0" presId="urn:microsoft.com/office/officeart/2008/layout/HexagonCluster"/>
    <dgm:cxn modelId="{1B4BBBE6-2FC0-499B-B04A-F58020BD826B}" type="presParOf" srcId="{B3BBE36D-A9D8-4B2C-8FEE-D8889A93FA93}" destId="{35529379-7B03-4582-928D-B864E28BDE9C}" srcOrd="0" destOrd="0" presId="urn:microsoft.com/office/officeart/2008/layout/HexagonCluster"/>
    <dgm:cxn modelId="{7B8B8335-7F13-4329-A61B-7D81896A665C}" type="presParOf" srcId="{5C90FAE7-736E-4B46-8B07-9080490A95CC}" destId="{E514EC91-6F78-4633-BE87-AFF75A364B59}" srcOrd="13" destOrd="0" presId="urn:microsoft.com/office/officeart/2008/layout/HexagonCluster"/>
    <dgm:cxn modelId="{26A801C8-BAB7-4DC2-9BFA-F9704E99062A}" type="presParOf" srcId="{E514EC91-6F78-4633-BE87-AFF75A364B59}" destId="{DABAB98D-DA9D-422D-928D-5458BC35A4F6}" srcOrd="0" destOrd="0" presId="urn:microsoft.com/office/officeart/2008/layout/HexagonCluster"/>
    <dgm:cxn modelId="{63333493-1482-4ECF-AC6A-6AF9778E6805}" type="presParOf" srcId="{5C90FAE7-736E-4B46-8B07-9080490A95CC}" destId="{57B84DE5-E4E8-47D0-B5CA-8979C23DDF74}" srcOrd="14" destOrd="0" presId="urn:microsoft.com/office/officeart/2008/layout/HexagonCluster"/>
    <dgm:cxn modelId="{562F1CE2-FDBF-40F3-A95E-2741AC60D99F}" type="presParOf" srcId="{57B84DE5-E4E8-47D0-B5CA-8979C23DDF74}" destId="{501DB2CA-E4DA-42E2-8981-3171CCD6EEA6}" srcOrd="0" destOrd="0" presId="urn:microsoft.com/office/officeart/2008/layout/HexagonCluster"/>
    <dgm:cxn modelId="{8316CE8E-FC71-4424-91EE-B6EBDE69B2B7}" type="presParOf" srcId="{5C90FAE7-736E-4B46-8B07-9080490A95CC}" destId="{2F76788D-A000-4024-8C5A-09F5BD1F19A6}" srcOrd="15" destOrd="0" presId="urn:microsoft.com/office/officeart/2008/layout/HexagonCluster"/>
    <dgm:cxn modelId="{2FF642D5-5A2B-4884-94EF-AE4B3B375AEA}" type="presParOf" srcId="{2F76788D-A000-4024-8C5A-09F5BD1F19A6}" destId="{4C1EBD3B-CF8D-4F86-AA34-F45DC20CF5FD}" srcOrd="0" destOrd="0" presId="urn:microsoft.com/office/officeart/2008/layout/HexagonCluster"/>
    <dgm:cxn modelId="{DD49301E-484F-46F2-94D2-09C15E6819F9}" type="presParOf" srcId="{5C90FAE7-736E-4B46-8B07-9080490A95CC}" destId="{F49DA2E7-9215-47A3-8281-0A3217EC7F8E}" srcOrd="16" destOrd="0" presId="urn:microsoft.com/office/officeart/2008/layout/HexagonCluster"/>
    <dgm:cxn modelId="{345928EC-A704-418B-A804-607F0B59A013}" type="presParOf" srcId="{F49DA2E7-9215-47A3-8281-0A3217EC7F8E}" destId="{8FF2557A-52BE-4DFF-A3D2-E18A892B7163}" srcOrd="0" destOrd="0" presId="urn:microsoft.com/office/officeart/2008/layout/HexagonCluster"/>
    <dgm:cxn modelId="{BE3E7779-D4EB-419A-A26E-8719613CF514}" type="presParOf" srcId="{5C90FAE7-736E-4B46-8B07-9080490A95CC}" destId="{3E09EDB3-8227-4718-82DC-FD1C31D57F57}" srcOrd="17" destOrd="0" presId="urn:microsoft.com/office/officeart/2008/layout/HexagonCluster"/>
    <dgm:cxn modelId="{45E9F15C-0806-4DDF-A59E-45EA163FAE0B}" type="presParOf" srcId="{3E09EDB3-8227-4718-82DC-FD1C31D57F57}" destId="{C77D03DE-E91F-420E-B370-1481E3EE32E8}" srcOrd="0" destOrd="0" presId="urn:microsoft.com/office/officeart/2008/layout/HexagonCluster"/>
    <dgm:cxn modelId="{4E879F40-1DFE-4BB1-88A2-2C4FFB20C3F5}" type="presParOf" srcId="{5C90FAE7-736E-4B46-8B07-9080490A95CC}" destId="{475EEF95-F989-4C25-97BD-8977E08FB9B3}" srcOrd="18" destOrd="0" presId="urn:microsoft.com/office/officeart/2008/layout/HexagonCluster"/>
    <dgm:cxn modelId="{FE6013A2-B5E3-49EE-89D5-0905228A2A39}" type="presParOf" srcId="{475EEF95-F989-4C25-97BD-8977E08FB9B3}" destId="{9CC4556D-A5C1-4EA6-BB32-FD868E9DBF18}" srcOrd="0" destOrd="0" presId="urn:microsoft.com/office/officeart/2008/layout/HexagonCluster"/>
    <dgm:cxn modelId="{7E22F260-A947-470E-A637-0E865DA23510}" type="presParOf" srcId="{5C90FAE7-736E-4B46-8B07-9080490A95CC}" destId="{1F113781-A7B7-491D-97A5-DDB875276A34}" srcOrd="19" destOrd="0" presId="urn:microsoft.com/office/officeart/2008/layout/HexagonCluster"/>
    <dgm:cxn modelId="{D110226A-10E9-4A24-8A58-5E36856ED16C}" type="presParOf" srcId="{1F113781-A7B7-491D-97A5-DDB875276A34}" destId="{D9C7EED8-455A-49BA-A8F1-D6DAC1482B07}" srcOrd="0" destOrd="0" presId="urn:microsoft.com/office/officeart/2008/layout/HexagonCluster"/>
    <dgm:cxn modelId="{8BF4ED84-3218-40C2-822E-38E180A04857}" type="presParOf" srcId="{5C90FAE7-736E-4B46-8B07-9080490A95CC}" destId="{FA852B06-F6CE-4015-B776-66C480F51073}" srcOrd="20" destOrd="0" presId="urn:microsoft.com/office/officeart/2008/layout/HexagonCluster"/>
    <dgm:cxn modelId="{1AFB3C64-5317-4713-B06D-910ED65D6673}" type="presParOf" srcId="{FA852B06-F6CE-4015-B776-66C480F51073}" destId="{79E2B2CB-E418-4C83-AA75-3FD620624170}" srcOrd="0" destOrd="0" presId="urn:microsoft.com/office/officeart/2008/layout/HexagonCluster"/>
    <dgm:cxn modelId="{E1D030C0-CF1C-4254-A6F6-2C481FC2E913}" type="presParOf" srcId="{5C90FAE7-736E-4B46-8B07-9080490A95CC}" destId="{620394AC-A3C1-4D1E-B972-0D0ED083D649}" srcOrd="21" destOrd="0" presId="urn:microsoft.com/office/officeart/2008/layout/HexagonCluster"/>
    <dgm:cxn modelId="{FBB6E776-0C5E-4FDC-A2BE-26B004C9B3B0}" type="presParOf" srcId="{620394AC-A3C1-4D1E-B972-0D0ED083D649}" destId="{7C31E474-52A6-47EC-BE14-3E9DBB96BCA4}" srcOrd="0" destOrd="0" presId="urn:microsoft.com/office/officeart/2008/layout/HexagonCluster"/>
    <dgm:cxn modelId="{72566EAC-7506-42BE-B4F5-757B06705062}" type="presParOf" srcId="{5C90FAE7-736E-4B46-8B07-9080490A95CC}" destId="{57ADF5B4-17B2-4E26-9E9A-282D8C5E9620}" srcOrd="22" destOrd="0" presId="urn:microsoft.com/office/officeart/2008/layout/HexagonCluster"/>
    <dgm:cxn modelId="{9DA5995A-51E4-4FA6-9390-E06D7DC73B74}" type="presParOf" srcId="{57ADF5B4-17B2-4E26-9E9A-282D8C5E9620}" destId="{5B2F7B88-4C77-4484-86EE-FFFFD072BA30}" srcOrd="0" destOrd="0" presId="urn:microsoft.com/office/officeart/2008/layout/HexagonCluster"/>
    <dgm:cxn modelId="{BD8A9645-4314-42C6-8DB0-F76239DF30E4}" type="presParOf" srcId="{5C90FAE7-736E-4B46-8B07-9080490A95CC}" destId="{8379BA78-CBB8-4AC4-9491-9696DAFEDB98}" srcOrd="23" destOrd="0" presId="urn:microsoft.com/office/officeart/2008/layout/HexagonCluster"/>
    <dgm:cxn modelId="{C89110F2-2C5E-450E-A3E7-D2CC4C37E170}" type="presParOf" srcId="{8379BA78-CBB8-4AC4-9491-9696DAFEDB98}" destId="{A106F4B8-E981-434A-9448-106CBC8B4862}"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54794-06C5-4E33-BE4E-064C6CC7F740}">
      <dsp:nvSpPr>
        <dsp:cNvPr id="0" name=""/>
        <dsp:cNvSpPr/>
      </dsp:nvSpPr>
      <dsp:spPr>
        <a:xfrm>
          <a:off x="1107582" y="2665660"/>
          <a:ext cx="1287061" cy="110517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en-US" sz="1000" kern="1200" dirty="0"/>
            <a:t>1. Connecting to APIs &amp; Import Data</a:t>
          </a:r>
        </a:p>
      </dsp:txBody>
      <dsp:txXfrm>
        <a:off x="1306935" y="2836842"/>
        <a:ext cx="888355" cy="762815"/>
      </dsp:txXfrm>
    </dsp:sp>
    <dsp:sp modelId="{7DCC29FC-F802-4753-849F-775EDD5C0155}">
      <dsp:nvSpPr>
        <dsp:cNvPr id="0" name=""/>
        <dsp:cNvSpPr/>
      </dsp:nvSpPr>
      <dsp:spPr>
        <a:xfrm>
          <a:off x="1138291" y="3159895"/>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A9BC8B-3F8A-4503-AD87-E4A81497B092}">
      <dsp:nvSpPr>
        <dsp:cNvPr id="0" name=""/>
        <dsp:cNvSpPr/>
      </dsp:nvSpPr>
      <dsp:spPr>
        <a:xfrm>
          <a:off x="0" y="2054715"/>
          <a:ext cx="1287061" cy="1105179"/>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2000" r="-32000"/>
          </a:stretch>
        </a:blip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A86B14-4A61-45B0-9540-674B32D00F0F}">
      <dsp:nvSpPr>
        <dsp:cNvPr id="0" name=""/>
        <dsp:cNvSpPr/>
      </dsp:nvSpPr>
      <dsp:spPr>
        <a:xfrm>
          <a:off x="881698" y="3013297"/>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3C99D-5843-4253-BEAC-0B00A268386E}">
      <dsp:nvSpPr>
        <dsp:cNvPr id="0" name=""/>
        <dsp:cNvSpPr/>
      </dsp:nvSpPr>
      <dsp:spPr>
        <a:xfrm>
          <a:off x="2215164" y="2051513"/>
          <a:ext cx="1287061" cy="110517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en-US" sz="1000" kern="1200" dirty="0"/>
            <a:t>3. Review Objectives</a:t>
          </a:r>
        </a:p>
      </dsp:txBody>
      <dsp:txXfrm>
        <a:off x="2414517" y="2222695"/>
        <a:ext cx="888355" cy="762815"/>
      </dsp:txXfrm>
    </dsp:sp>
    <dsp:sp modelId="{A131233E-901D-4F02-9CA7-9FA3D4034090}">
      <dsp:nvSpPr>
        <dsp:cNvPr id="0" name=""/>
        <dsp:cNvSpPr/>
      </dsp:nvSpPr>
      <dsp:spPr>
        <a:xfrm>
          <a:off x="3100957" y="3007248"/>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4FFA03-750E-4BB5-A9BA-B634D79C93EA}">
      <dsp:nvSpPr>
        <dsp:cNvPr id="0" name=""/>
        <dsp:cNvSpPr/>
      </dsp:nvSpPr>
      <dsp:spPr>
        <a:xfrm>
          <a:off x="3322064" y="2663525"/>
          <a:ext cx="1287061" cy="110517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42FA25-8D17-475D-A970-F150128CBB85}">
      <dsp:nvSpPr>
        <dsp:cNvPr id="0" name=""/>
        <dsp:cNvSpPr/>
      </dsp:nvSpPr>
      <dsp:spPr>
        <a:xfrm>
          <a:off x="3353456" y="3155269"/>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7B5D2C-967C-4AC0-AC50-E425B5C8772F}">
      <dsp:nvSpPr>
        <dsp:cNvPr id="0" name=""/>
        <dsp:cNvSpPr/>
      </dsp:nvSpPr>
      <dsp:spPr>
        <a:xfrm>
          <a:off x="1107582" y="1444127"/>
          <a:ext cx="1287061" cy="110517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en-US" sz="1000" kern="1200" dirty="0"/>
            <a:t>2. Exploratory Analysis &amp; Assumptions</a:t>
          </a:r>
        </a:p>
      </dsp:txBody>
      <dsp:txXfrm>
        <a:off x="1306935" y="1615309"/>
        <a:ext cx="888355" cy="762815"/>
      </dsp:txXfrm>
    </dsp:sp>
    <dsp:sp modelId="{9518E3F6-BCF1-4A5B-97D3-CFAA6909F86D}">
      <dsp:nvSpPr>
        <dsp:cNvPr id="0" name=""/>
        <dsp:cNvSpPr/>
      </dsp:nvSpPr>
      <dsp:spPr>
        <a:xfrm>
          <a:off x="1989280" y="1465120"/>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9B6579-5036-485E-8FD5-8FF73C1D37B2}">
      <dsp:nvSpPr>
        <dsp:cNvPr id="0" name=""/>
        <dsp:cNvSpPr/>
      </dsp:nvSpPr>
      <dsp:spPr>
        <a:xfrm>
          <a:off x="2215164" y="829624"/>
          <a:ext cx="1287061" cy="110517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5E9576-15B5-4888-B222-2A617F12C11B}">
      <dsp:nvSpPr>
        <dsp:cNvPr id="0" name=""/>
        <dsp:cNvSpPr/>
      </dsp:nvSpPr>
      <dsp:spPr>
        <a:xfrm>
          <a:off x="2251333" y="1319233"/>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529379-7B03-4582-928D-B864E28BDE9C}">
      <dsp:nvSpPr>
        <dsp:cNvPr id="0" name=""/>
        <dsp:cNvSpPr/>
      </dsp:nvSpPr>
      <dsp:spPr>
        <a:xfrm>
          <a:off x="3322064" y="1441636"/>
          <a:ext cx="1287061" cy="110517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en-US" sz="1000" kern="1200" dirty="0"/>
            <a:t>4. Data manipulations and calculated fields</a:t>
          </a:r>
        </a:p>
      </dsp:txBody>
      <dsp:txXfrm>
        <a:off x="3521417" y="1612818"/>
        <a:ext cx="888355" cy="762815"/>
      </dsp:txXfrm>
    </dsp:sp>
    <dsp:sp modelId="{DABAB98D-DA9D-422D-928D-5458BC35A4F6}">
      <dsp:nvSpPr>
        <dsp:cNvPr id="0" name=""/>
        <dsp:cNvSpPr/>
      </dsp:nvSpPr>
      <dsp:spPr>
        <a:xfrm>
          <a:off x="4435788" y="1931245"/>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1DB2CA-E4DA-42E2-8981-3171CCD6EEA6}">
      <dsp:nvSpPr>
        <dsp:cNvPr id="0" name=""/>
        <dsp:cNvSpPr/>
      </dsp:nvSpPr>
      <dsp:spPr>
        <a:xfrm>
          <a:off x="4420688" y="2089788"/>
          <a:ext cx="1287061" cy="110517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1EBD3B-CF8D-4F86-AA34-F45DC20CF5FD}">
      <dsp:nvSpPr>
        <dsp:cNvPr id="0" name=""/>
        <dsp:cNvSpPr/>
      </dsp:nvSpPr>
      <dsp:spPr>
        <a:xfrm>
          <a:off x="4680780" y="2082825"/>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F2557A-52BE-4DFF-A3D2-E18A892B7163}">
      <dsp:nvSpPr>
        <dsp:cNvPr id="0" name=""/>
        <dsp:cNvSpPr/>
      </dsp:nvSpPr>
      <dsp:spPr>
        <a:xfrm>
          <a:off x="4429646" y="841366"/>
          <a:ext cx="1287061" cy="110517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en-US" sz="1000" kern="1200" dirty="0"/>
            <a:t>5. Building a Model &amp; QA</a:t>
          </a:r>
        </a:p>
      </dsp:txBody>
      <dsp:txXfrm>
        <a:off x="4628999" y="1012548"/>
        <a:ext cx="888355" cy="762815"/>
      </dsp:txXfrm>
    </dsp:sp>
    <dsp:sp modelId="{C77D03DE-E91F-420E-B370-1481E3EE32E8}">
      <dsp:nvSpPr>
        <dsp:cNvPr id="0" name=""/>
        <dsp:cNvSpPr/>
      </dsp:nvSpPr>
      <dsp:spPr>
        <a:xfrm>
          <a:off x="5543370" y="1336669"/>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C4556D-A5C1-4EA6-BB32-FD868E9DBF18}">
      <dsp:nvSpPr>
        <dsp:cNvPr id="0" name=""/>
        <dsp:cNvSpPr/>
      </dsp:nvSpPr>
      <dsp:spPr>
        <a:xfrm>
          <a:off x="5537228" y="1458004"/>
          <a:ext cx="1287061" cy="1105179"/>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4000" r="-14000"/>
          </a:stretch>
        </a:blip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C7EED8-455A-49BA-A8F1-D6DAC1482B07}">
      <dsp:nvSpPr>
        <dsp:cNvPr id="0" name=""/>
        <dsp:cNvSpPr/>
      </dsp:nvSpPr>
      <dsp:spPr>
        <a:xfrm>
          <a:off x="5793822" y="1482555"/>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E2B2CB-E418-4C83-AA75-3FD620624170}">
      <dsp:nvSpPr>
        <dsp:cNvPr id="0" name=""/>
        <dsp:cNvSpPr/>
      </dsp:nvSpPr>
      <dsp:spPr>
        <a:xfrm>
          <a:off x="5537228" y="2677758"/>
          <a:ext cx="1287061" cy="110517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en-US" sz="1000" kern="1200" dirty="0"/>
            <a:t>6. Create  meaningful viz. &amp; data insights</a:t>
          </a:r>
        </a:p>
      </dsp:txBody>
      <dsp:txXfrm>
        <a:off x="5736581" y="2848940"/>
        <a:ext cx="888355" cy="762815"/>
      </dsp:txXfrm>
    </dsp:sp>
    <dsp:sp modelId="{7C31E474-52A6-47EC-BE14-3E9DBB96BCA4}">
      <dsp:nvSpPr>
        <dsp:cNvPr id="0" name=""/>
        <dsp:cNvSpPr/>
      </dsp:nvSpPr>
      <dsp:spPr>
        <a:xfrm>
          <a:off x="5792457" y="3645591"/>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2F7B88-4C77-4484-86EE-FFFFD072BA30}">
      <dsp:nvSpPr>
        <dsp:cNvPr id="0" name=""/>
        <dsp:cNvSpPr/>
      </dsp:nvSpPr>
      <dsp:spPr>
        <a:xfrm>
          <a:off x="4429646" y="3282653"/>
          <a:ext cx="1287061" cy="110517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06F4B8-E981-434A-9448-106CBC8B4862}">
      <dsp:nvSpPr>
        <dsp:cNvPr id="0" name=""/>
        <dsp:cNvSpPr/>
      </dsp:nvSpPr>
      <dsp:spPr>
        <a:xfrm>
          <a:off x="5553607" y="3767637"/>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AB427-8161-4AD7-8280-D5420DC8A399}"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E003F-4C40-49D5-A971-40A30617A535}" type="slidenum">
              <a:rPr lang="en-US" smtClean="0"/>
              <a:t>‹#›</a:t>
            </a:fld>
            <a:endParaRPr lang="en-US"/>
          </a:p>
        </p:txBody>
      </p:sp>
    </p:spTree>
    <p:extLst>
      <p:ext uri="{BB962C8B-B14F-4D97-AF65-F5344CB8AC3E}">
        <p14:creationId xmlns:p14="http://schemas.microsoft.com/office/powerpoint/2010/main" val="4045149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8E003F-4C40-49D5-A971-40A30617A535}" type="slidenum">
              <a:rPr lang="en-US" smtClean="0"/>
              <a:t>3</a:t>
            </a:fld>
            <a:endParaRPr lang="en-US"/>
          </a:p>
        </p:txBody>
      </p:sp>
    </p:spTree>
    <p:extLst>
      <p:ext uri="{BB962C8B-B14F-4D97-AF65-F5344CB8AC3E}">
        <p14:creationId xmlns:p14="http://schemas.microsoft.com/office/powerpoint/2010/main" val="3416044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8E003F-4C40-49D5-A971-40A30617A535}" type="slidenum">
              <a:rPr lang="en-US" smtClean="0"/>
              <a:t>5</a:t>
            </a:fld>
            <a:endParaRPr lang="en-US"/>
          </a:p>
        </p:txBody>
      </p:sp>
    </p:spTree>
    <p:extLst>
      <p:ext uri="{BB962C8B-B14F-4D97-AF65-F5344CB8AC3E}">
        <p14:creationId xmlns:p14="http://schemas.microsoft.com/office/powerpoint/2010/main" val="40535358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310F06-2FF5-4112-87BF-246B42B260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456FA36-F1E7-4738-BE6B-0CD1097156D0}" type="slidenum">
              <a:rPr lang="en-US" smtClean="0"/>
              <a:t>‹#›</a:t>
            </a:fld>
            <a:endParaRPr lang="en-US"/>
          </a:p>
        </p:txBody>
      </p:sp>
    </p:spTree>
    <p:extLst>
      <p:ext uri="{BB962C8B-B14F-4D97-AF65-F5344CB8AC3E}">
        <p14:creationId xmlns:p14="http://schemas.microsoft.com/office/powerpoint/2010/main" val="109918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10F06-2FF5-4112-87BF-246B42B260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4116685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10F06-2FF5-4112-87BF-246B42B260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109260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10F06-2FF5-4112-87BF-246B42B260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116910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4310F06-2FF5-4112-87BF-246B42B2606A}" type="datetimeFigureOut">
              <a:rPr lang="en-US" smtClean="0"/>
              <a:t>1/14/2024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456FA36-F1E7-4738-BE6B-0CD1097156D0}" type="slidenum">
              <a:rPr lang="en-US" smtClean="0"/>
              <a:t>‹#›</a:t>
            </a:fld>
            <a:endParaRPr lang="en-US"/>
          </a:p>
        </p:txBody>
      </p:sp>
    </p:spTree>
    <p:extLst>
      <p:ext uri="{BB962C8B-B14F-4D97-AF65-F5344CB8AC3E}">
        <p14:creationId xmlns:p14="http://schemas.microsoft.com/office/powerpoint/2010/main" val="3721125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310F06-2FF5-4112-87BF-246B42B2606A}"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369643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310F06-2FF5-4112-87BF-246B42B2606A}"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342590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310F06-2FF5-4112-87BF-246B42B2606A}"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3610279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10F06-2FF5-4112-87BF-246B42B2606A}"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156560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310F06-2FF5-4112-87BF-246B42B2606A}"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137912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310F06-2FF5-4112-87BF-246B42B2606A}" type="datetimeFigureOut">
              <a:rPr lang="en-US" smtClean="0"/>
              <a:t>1/14/2024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4254222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4310F06-2FF5-4112-87BF-246B42B2606A}" type="datetimeFigureOut">
              <a:rPr lang="en-US" smtClean="0"/>
              <a:t>1/14/2024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456FA36-F1E7-4738-BE6B-0CD1097156D0}" type="slidenum">
              <a:rPr lang="en-US" smtClean="0"/>
              <a:t>‹#›</a:t>
            </a:fld>
            <a:endParaRPr lang="en-US"/>
          </a:p>
        </p:txBody>
      </p:sp>
    </p:spTree>
    <p:extLst>
      <p:ext uri="{BB962C8B-B14F-4D97-AF65-F5344CB8AC3E}">
        <p14:creationId xmlns:p14="http://schemas.microsoft.com/office/powerpoint/2010/main" val="3723109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F1B0-A197-1275-A986-95B48030ADD2}"/>
              </a:ext>
            </a:extLst>
          </p:cNvPr>
          <p:cNvSpPr>
            <a:spLocks noGrp="1"/>
          </p:cNvSpPr>
          <p:nvPr>
            <p:ph type="ctrTitle"/>
          </p:nvPr>
        </p:nvSpPr>
        <p:spPr/>
        <p:txBody>
          <a:bodyPr/>
          <a:lstStyle/>
          <a:p>
            <a:r>
              <a:rPr lang="en-US" dirty="0"/>
              <a:t>Data visualization and dashboards with tableau</a:t>
            </a:r>
          </a:p>
        </p:txBody>
      </p:sp>
      <p:sp>
        <p:nvSpPr>
          <p:cNvPr id="3" name="Subtitle 2">
            <a:extLst>
              <a:ext uri="{FF2B5EF4-FFF2-40B4-BE49-F238E27FC236}">
                <a16:creationId xmlns:a16="http://schemas.microsoft.com/office/drawing/2014/main" id="{B894B818-70A9-F907-566F-5D94E8D0959D}"/>
              </a:ext>
            </a:extLst>
          </p:cNvPr>
          <p:cNvSpPr>
            <a:spLocks noGrp="1"/>
          </p:cNvSpPr>
          <p:nvPr>
            <p:ph type="subTitle" idx="1"/>
          </p:nvPr>
        </p:nvSpPr>
        <p:spPr>
          <a:xfrm>
            <a:off x="909426" y="5159141"/>
            <a:ext cx="7891272" cy="1069848"/>
          </a:xfrm>
        </p:spPr>
        <p:txBody>
          <a:bodyPr/>
          <a:lstStyle/>
          <a:p>
            <a:r>
              <a:rPr lang="en-US" dirty="0"/>
              <a:t>					Project – </a:t>
            </a:r>
            <a:r>
              <a:rPr lang="en-US" i="1" dirty="0"/>
              <a:t>Jacob Elumeze</a:t>
            </a:r>
          </a:p>
        </p:txBody>
      </p:sp>
    </p:spTree>
    <p:extLst>
      <p:ext uri="{BB962C8B-B14F-4D97-AF65-F5344CB8AC3E}">
        <p14:creationId xmlns:p14="http://schemas.microsoft.com/office/powerpoint/2010/main" val="231955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3CEF-1C70-D535-023C-178A3C328128}"/>
              </a:ext>
            </a:extLst>
          </p:cNvPr>
          <p:cNvSpPr>
            <a:spLocks noGrp="1"/>
          </p:cNvSpPr>
          <p:nvPr>
            <p:ph type="title"/>
          </p:nvPr>
        </p:nvSpPr>
        <p:spPr>
          <a:xfrm>
            <a:off x="8549640" y="685800"/>
            <a:ext cx="3200400" cy="578224"/>
          </a:xfrm>
        </p:spPr>
        <p:txBody>
          <a:bodyPr/>
          <a:lstStyle/>
          <a:p>
            <a:r>
              <a:rPr lang="en-US" b="1" dirty="0"/>
              <a:t>Objective</a:t>
            </a:r>
          </a:p>
        </p:txBody>
      </p:sp>
      <p:sp>
        <p:nvSpPr>
          <p:cNvPr id="3" name="Content Placeholder 2">
            <a:extLst>
              <a:ext uri="{FF2B5EF4-FFF2-40B4-BE49-F238E27FC236}">
                <a16:creationId xmlns:a16="http://schemas.microsoft.com/office/drawing/2014/main" id="{216B5BFA-EA76-44EC-6B9A-595DE11E5B2D}"/>
              </a:ext>
            </a:extLst>
          </p:cNvPr>
          <p:cNvSpPr>
            <a:spLocks noGrp="1"/>
          </p:cNvSpPr>
          <p:nvPr>
            <p:ph idx="1"/>
          </p:nvPr>
        </p:nvSpPr>
        <p:spPr>
          <a:xfrm>
            <a:off x="802341" y="717176"/>
            <a:ext cx="6711696" cy="5020056"/>
          </a:xfrm>
        </p:spPr>
        <p:txBody>
          <a:bodyPr/>
          <a:lstStyle/>
          <a:p>
            <a:r>
              <a:rPr lang="en-US" dirty="0"/>
              <a:t>Project Flow Structure</a:t>
            </a:r>
          </a:p>
        </p:txBody>
      </p:sp>
      <p:sp>
        <p:nvSpPr>
          <p:cNvPr id="4" name="Text Placeholder 3">
            <a:extLst>
              <a:ext uri="{FF2B5EF4-FFF2-40B4-BE49-F238E27FC236}">
                <a16:creationId xmlns:a16="http://schemas.microsoft.com/office/drawing/2014/main" id="{236F4A16-22C3-8D4E-AD8C-9FF0332120F0}"/>
              </a:ext>
            </a:extLst>
          </p:cNvPr>
          <p:cNvSpPr>
            <a:spLocks noGrp="1"/>
          </p:cNvSpPr>
          <p:nvPr>
            <p:ph type="body" sz="half" idx="2"/>
          </p:nvPr>
        </p:nvSpPr>
        <p:spPr>
          <a:xfrm>
            <a:off x="8549640" y="1264024"/>
            <a:ext cx="3200400" cy="4908176"/>
          </a:xfrm>
        </p:spPr>
        <p:txBody>
          <a:bodyPr>
            <a:normAutofit/>
          </a:bodyPr>
          <a:lstStyle/>
          <a:p>
            <a:r>
              <a:rPr lang="en-CA" dirty="0"/>
              <a:t>The objective of this project was to c</a:t>
            </a:r>
            <a:r>
              <a:rPr lang="en-US" dirty="0" err="1"/>
              <a:t>reate</a:t>
            </a:r>
            <a:r>
              <a:rPr lang="en-US" dirty="0"/>
              <a:t> dashboards using various visualizations and insights from data on Real Estate Prices and Incomes across various districts within Canada</a:t>
            </a:r>
          </a:p>
          <a:p>
            <a:endParaRPr lang="en-US" dirty="0"/>
          </a:p>
          <a:p>
            <a:r>
              <a:rPr lang="en-US" dirty="0"/>
              <a:t>With the insights generated, stakeholders and end users can better understand the changes in real estate prices over the years across various districts in Canada and also see how that compares with changes in earnings over the years as a driver for home purchasing patterns across places of interest in Canada.</a:t>
            </a:r>
            <a:endParaRPr lang="en-CA" dirty="0"/>
          </a:p>
          <a:p>
            <a:endParaRPr lang="en-US" dirty="0"/>
          </a:p>
        </p:txBody>
      </p:sp>
      <p:graphicFrame>
        <p:nvGraphicFramePr>
          <p:cNvPr id="5" name="Diagram 4">
            <a:extLst>
              <a:ext uri="{FF2B5EF4-FFF2-40B4-BE49-F238E27FC236}">
                <a16:creationId xmlns:a16="http://schemas.microsoft.com/office/drawing/2014/main" id="{C58CFBA4-F4DE-250A-E1DD-254F45AE071B}"/>
              </a:ext>
            </a:extLst>
          </p:cNvPr>
          <p:cNvGraphicFramePr/>
          <p:nvPr>
            <p:extLst>
              <p:ext uri="{D42A27DB-BD31-4B8C-83A1-F6EECF244321}">
                <p14:modId xmlns:p14="http://schemas.microsoft.com/office/powerpoint/2010/main" val="1350070169"/>
              </p:ext>
            </p:extLst>
          </p:nvPr>
        </p:nvGraphicFramePr>
        <p:xfrm>
          <a:off x="625381" y="1264024"/>
          <a:ext cx="6824290" cy="52174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9860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7D67-4574-8678-D764-D3BD1109A414}"/>
              </a:ext>
            </a:extLst>
          </p:cNvPr>
          <p:cNvSpPr>
            <a:spLocks noGrp="1"/>
          </p:cNvSpPr>
          <p:nvPr>
            <p:ph type="title"/>
          </p:nvPr>
        </p:nvSpPr>
        <p:spPr>
          <a:xfrm>
            <a:off x="787306" y="106321"/>
            <a:ext cx="10614212" cy="583961"/>
          </a:xfrm>
        </p:spPr>
        <p:txBody>
          <a:bodyPr>
            <a:normAutofit fontScale="90000"/>
          </a:bodyPr>
          <a:lstStyle/>
          <a:p>
            <a:pPr algn="ctr"/>
            <a:r>
              <a:rPr lang="en-US" dirty="0"/>
              <a:t>Results and findings</a:t>
            </a:r>
          </a:p>
        </p:txBody>
      </p:sp>
      <p:pic>
        <p:nvPicPr>
          <p:cNvPr id="3" name="Picture 2">
            <a:extLst>
              <a:ext uri="{FF2B5EF4-FFF2-40B4-BE49-F238E27FC236}">
                <a16:creationId xmlns:a16="http://schemas.microsoft.com/office/drawing/2014/main" id="{1A530844-3C78-E94A-119C-FD6AAC9A6FD6}"/>
              </a:ext>
            </a:extLst>
          </p:cNvPr>
          <p:cNvPicPr>
            <a:picLocks noChangeAspect="1"/>
          </p:cNvPicPr>
          <p:nvPr/>
        </p:nvPicPr>
        <p:blipFill>
          <a:blip r:embed="rId3"/>
          <a:stretch>
            <a:fillRect/>
          </a:stretch>
        </p:blipFill>
        <p:spPr>
          <a:xfrm>
            <a:off x="0" y="620688"/>
            <a:ext cx="6094412" cy="6225066"/>
          </a:xfrm>
          <a:prstGeom prst="rect">
            <a:avLst/>
          </a:prstGeom>
        </p:spPr>
      </p:pic>
      <p:sp>
        <p:nvSpPr>
          <p:cNvPr id="6" name="Content Placeholder 5">
            <a:extLst>
              <a:ext uri="{FF2B5EF4-FFF2-40B4-BE49-F238E27FC236}">
                <a16:creationId xmlns:a16="http://schemas.microsoft.com/office/drawing/2014/main" id="{81F60BE5-3D77-DE33-083F-FEDE151A4FB4}"/>
              </a:ext>
            </a:extLst>
          </p:cNvPr>
          <p:cNvSpPr>
            <a:spLocks noGrp="1"/>
          </p:cNvSpPr>
          <p:nvPr>
            <p:ph sz="quarter" idx="4"/>
          </p:nvPr>
        </p:nvSpPr>
        <p:spPr/>
        <p:txBody>
          <a:bodyPr/>
          <a:lstStyle/>
          <a:p>
            <a:endParaRPr lang="en-US"/>
          </a:p>
        </p:txBody>
      </p:sp>
      <p:pic>
        <p:nvPicPr>
          <p:cNvPr id="9" name="Picture 8">
            <a:extLst>
              <a:ext uri="{FF2B5EF4-FFF2-40B4-BE49-F238E27FC236}">
                <a16:creationId xmlns:a16="http://schemas.microsoft.com/office/drawing/2014/main" id="{C588B12A-8901-A3C1-D029-8B089A5C93A4}"/>
              </a:ext>
            </a:extLst>
          </p:cNvPr>
          <p:cNvPicPr>
            <a:picLocks noChangeAspect="1"/>
          </p:cNvPicPr>
          <p:nvPr/>
        </p:nvPicPr>
        <p:blipFill>
          <a:blip r:embed="rId4"/>
          <a:stretch>
            <a:fillRect/>
          </a:stretch>
        </p:blipFill>
        <p:spPr>
          <a:xfrm>
            <a:off x="6087522" y="620688"/>
            <a:ext cx="6094412" cy="6225066"/>
          </a:xfrm>
          <a:prstGeom prst="rect">
            <a:avLst/>
          </a:prstGeom>
        </p:spPr>
      </p:pic>
    </p:spTree>
    <p:extLst>
      <p:ext uri="{BB962C8B-B14F-4D97-AF65-F5344CB8AC3E}">
        <p14:creationId xmlns:p14="http://schemas.microsoft.com/office/powerpoint/2010/main" val="6244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80">
                                          <p:stCondLst>
                                            <p:cond delay="0"/>
                                          </p:stCondLst>
                                        </p:cTn>
                                        <p:tgtEl>
                                          <p:spTgt spid="9"/>
                                        </p:tgtEl>
                                      </p:cBhvr>
                                    </p:animEffect>
                                    <p:anim calcmode="lin" valueType="num">
                                      <p:cBhvr>
                                        <p:cTn id="1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1" dur="26">
                                          <p:stCondLst>
                                            <p:cond delay="650"/>
                                          </p:stCondLst>
                                        </p:cTn>
                                        <p:tgtEl>
                                          <p:spTgt spid="9"/>
                                        </p:tgtEl>
                                      </p:cBhvr>
                                      <p:to x="100000" y="60000"/>
                                    </p:animScale>
                                    <p:animScale>
                                      <p:cBhvr>
                                        <p:cTn id="22" dur="166" decel="50000">
                                          <p:stCondLst>
                                            <p:cond delay="676"/>
                                          </p:stCondLst>
                                        </p:cTn>
                                        <p:tgtEl>
                                          <p:spTgt spid="9"/>
                                        </p:tgtEl>
                                      </p:cBhvr>
                                      <p:to x="100000" y="100000"/>
                                    </p:animScale>
                                    <p:animScale>
                                      <p:cBhvr>
                                        <p:cTn id="23" dur="26">
                                          <p:stCondLst>
                                            <p:cond delay="1312"/>
                                          </p:stCondLst>
                                        </p:cTn>
                                        <p:tgtEl>
                                          <p:spTgt spid="9"/>
                                        </p:tgtEl>
                                      </p:cBhvr>
                                      <p:to x="100000" y="80000"/>
                                    </p:animScale>
                                    <p:animScale>
                                      <p:cBhvr>
                                        <p:cTn id="24" dur="166" decel="50000">
                                          <p:stCondLst>
                                            <p:cond delay="1338"/>
                                          </p:stCondLst>
                                        </p:cTn>
                                        <p:tgtEl>
                                          <p:spTgt spid="9"/>
                                        </p:tgtEl>
                                      </p:cBhvr>
                                      <p:to x="100000" y="100000"/>
                                    </p:animScale>
                                    <p:animScale>
                                      <p:cBhvr>
                                        <p:cTn id="25" dur="26">
                                          <p:stCondLst>
                                            <p:cond delay="1642"/>
                                          </p:stCondLst>
                                        </p:cTn>
                                        <p:tgtEl>
                                          <p:spTgt spid="9"/>
                                        </p:tgtEl>
                                      </p:cBhvr>
                                      <p:to x="100000" y="90000"/>
                                    </p:animScale>
                                    <p:animScale>
                                      <p:cBhvr>
                                        <p:cTn id="26" dur="166" decel="50000">
                                          <p:stCondLst>
                                            <p:cond delay="1668"/>
                                          </p:stCondLst>
                                        </p:cTn>
                                        <p:tgtEl>
                                          <p:spTgt spid="9"/>
                                        </p:tgtEl>
                                      </p:cBhvr>
                                      <p:to x="100000" y="100000"/>
                                    </p:animScale>
                                    <p:animScale>
                                      <p:cBhvr>
                                        <p:cTn id="27" dur="26">
                                          <p:stCondLst>
                                            <p:cond delay="1808"/>
                                          </p:stCondLst>
                                        </p:cTn>
                                        <p:tgtEl>
                                          <p:spTgt spid="9"/>
                                        </p:tgtEl>
                                      </p:cBhvr>
                                      <p:to x="100000" y="95000"/>
                                    </p:animScale>
                                    <p:animScale>
                                      <p:cBhvr>
                                        <p:cTn id="2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012" y="278954"/>
            <a:ext cx="11510682" cy="1017844"/>
          </a:xfrm>
        </p:spPr>
        <p:txBody>
          <a:bodyPr>
            <a:normAutofit/>
          </a:bodyPr>
          <a:lstStyle/>
          <a:p>
            <a:pPr algn="ctr"/>
            <a:r>
              <a:rPr lang="en-IN" dirty="0">
                <a:solidFill>
                  <a:schemeClr val="tx1">
                    <a:lumMod val="75000"/>
                    <a:lumOff val="25000"/>
                  </a:schemeClr>
                </a:solidFill>
              </a:rPr>
              <a:t>Results AND FINDINGS</a:t>
            </a:r>
          </a:p>
        </p:txBody>
      </p:sp>
      <p:sp>
        <p:nvSpPr>
          <p:cNvPr id="40" name="TextBox 121"/>
          <p:cNvSpPr txBox="1"/>
          <p:nvPr/>
        </p:nvSpPr>
        <p:spPr>
          <a:xfrm>
            <a:off x="9037482" y="4843840"/>
            <a:ext cx="2722071" cy="1477328"/>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000" b="1" kern="0" dirty="0">
                <a:cs typeface="Arial" pitchFamily="34" charset="0"/>
              </a:rPr>
              <a:t>I cannot see any direct correlation between the key economic events in the past and incomes or real estate prices in Canada.</a:t>
            </a:r>
          </a:p>
          <a:p>
            <a:endParaRPr lang="en-US" sz="1000" b="1" kern="0" dirty="0">
              <a:cs typeface="Arial" pitchFamily="34" charset="0"/>
            </a:endParaRPr>
          </a:p>
          <a:p>
            <a:r>
              <a:rPr lang="en-US" sz="1000" b="1" kern="0" dirty="0">
                <a:cs typeface="Arial" pitchFamily="34" charset="0"/>
              </a:rPr>
              <a:t>There isn't any difference between the Consumer Price Index and House Price Index over the years. </a:t>
            </a:r>
          </a:p>
          <a:p>
            <a:r>
              <a:rPr lang="en-US" sz="1000" b="1" kern="0" dirty="0">
                <a:cs typeface="Arial" pitchFamily="34" charset="0"/>
              </a:rPr>
              <a:t>Both grew at the same rate</a:t>
            </a:r>
          </a:p>
        </p:txBody>
      </p:sp>
      <p:sp>
        <p:nvSpPr>
          <p:cNvPr id="43" name="TextBox 121"/>
          <p:cNvSpPr txBox="1"/>
          <p:nvPr/>
        </p:nvSpPr>
        <p:spPr>
          <a:xfrm>
            <a:off x="251012" y="5198414"/>
            <a:ext cx="2329919" cy="861774"/>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000" b="1" kern="0" dirty="0">
                <a:cs typeface="Arial" pitchFamily="34" charset="0"/>
              </a:rPr>
              <a:t>There is a slight relationship with the prices of house constructions, with the cost of construction materials experiencing a dip in those key years</a:t>
            </a:r>
          </a:p>
        </p:txBody>
      </p:sp>
      <p:sp>
        <p:nvSpPr>
          <p:cNvPr id="41" name="TextBox 121"/>
          <p:cNvSpPr txBox="1"/>
          <p:nvPr/>
        </p:nvSpPr>
        <p:spPr>
          <a:xfrm>
            <a:off x="9515278" y="3245297"/>
            <a:ext cx="2326130" cy="861774"/>
          </a:xfrm>
          <a:prstGeom prst="rect">
            <a:avLst/>
          </a:prstGeom>
          <a:noFill/>
        </p:spPr>
        <p:txBody>
          <a:bodyPr wrap="squar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000" b="1" kern="0" dirty="0">
                <a:cs typeface="Arial" pitchFamily="34" charset="0"/>
              </a:rPr>
              <a:t>In 2001, Canadians spent over 150% of their incomes on home expenses. But in 2014, the value dropped significantly to slightly over 50%.</a:t>
            </a:r>
          </a:p>
        </p:txBody>
      </p:sp>
      <p:sp>
        <p:nvSpPr>
          <p:cNvPr id="44" name="TextBox 121"/>
          <p:cNvSpPr txBox="1"/>
          <p:nvPr/>
        </p:nvSpPr>
        <p:spPr>
          <a:xfrm>
            <a:off x="107997" y="2922283"/>
            <a:ext cx="2275515" cy="1631216"/>
          </a:xfrm>
          <a:prstGeom prst="rect">
            <a:avLst/>
          </a:prstGeom>
          <a:noFill/>
        </p:spPr>
        <p:txBody>
          <a:bodyPr wrap="squar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000" b="1" kern="0" dirty="0">
                <a:cs typeface="Arial" pitchFamily="34" charset="0"/>
              </a:rPr>
              <a:t>The Canadian districts with the most expensive homes are Greater Vancouver, Lower Mainland and Oakville Milton.</a:t>
            </a:r>
          </a:p>
          <a:p>
            <a:endParaRPr lang="en-US" sz="1000" b="1" kern="0" dirty="0">
              <a:cs typeface="Arial" pitchFamily="34" charset="0"/>
            </a:endParaRPr>
          </a:p>
          <a:p>
            <a:endParaRPr lang="en-US" sz="1000" b="1" kern="0" dirty="0">
              <a:cs typeface="Arial" pitchFamily="34" charset="0"/>
            </a:endParaRPr>
          </a:p>
          <a:p>
            <a:r>
              <a:rPr lang="en-US" sz="1000" b="1" kern="0" dirty="0">
                <a:cs typeface="Arial" pitchFamily="34" charset="0"/>
              </a:rPr>
              <a:t>Across these districts, the difference in the price of homes has also stayed relatively the same.</a:t>
            </a:r>
          </a:p>
        </p:txBody>
      </p:sp>
      <p:sp>
        <p:nvSpPr>
          <p:cNvPr id="42" name="TextBox 121"/>
          <p:cNvSpPr txBox="1"/>
          <p:nvPr/>
        </p:nvSpPr>
        <p:spPr>
          <a:xfrm>
            <a:off x="9018133" y="1945681"/>
            <a:ext cx="2815751" cy="400110"/>
          </a:xfrm>
          <a:prstGeom prst="rect">
            <a:avLst/>
          </a:prstGeom>
          <a:noFill/>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1000" b="1" kern="0" dirty="0">
                <a:cs typeface="Arial" pitchFamily="34" charset="0"/>
              </a:rPr>
              <a:t>Earnings across Canada has also grown at a consistent rate year on year.</a:t>
            </a:r>
          </a:p>
        </p:txBody>
      </p:sp>
      <p:sp>
        <p:nvSpPr>
          <p:cNvPr id="45" name="TextBox 121"/>
          <p:cNvSpPr txBox="1"/>
          <p:nvPr/>
        </p:nvSpPr>
        <p:spPr>
          <a:xfrm>
            <a:off x="422786" y="1690486"/>
            <a:ext cx="2637732" cy="707886"/>
          </a:xfrm>
          <a:prstGeom prst="rect">
            <a:avLst/>
          </a:prstGeom>
          <a:noFill/>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000" b="1" kern="0" dirty="0">
                <a:cs typeface="Arial" pitchFamily="34" charset="0"/>
              </a:rPr>
              <a:t>The price of homes (and offices) has consistently increased in the last 40 years, with the highest jump happening between 1983 and 1984</a:t>
            </a:r>
          </a:p>
        </p:txBody>
      </p:sp>
      <p:sp>
        <p:nvSpPr>
          <p:cNvPr id="13" name="Freeform 12"/>
          <p:cNvSpPr>
            <a:spLocks/>
          </p:cNvSpPr>
          <p:nvPr/>
        </p:nvSpPr>
        <p:spPr bwMode="auto">
          <a:xfrm flipH="1">
            <a:off x="2888745" y="1188394"/>
            <a:ext cx="1887778" cy="1896343"/>
          </a:xfrm>
          <a:custGeom>
            <a:avLst/>
            <a:gdLst>
              <a:gd name="T0" fmla="*/ 466 w 1631"/>
              <a:gd name="T1" fmla="*/ 0 h 1662"/>
              <a:gd name="T2" fmla="*/ 1377 w 1631"/>
              <a:gd name="T3" fmla="*/ 382 h 1662"/>
              <a:gd name="T4" fmla="*/ 1610 w 1631"/>
              <a:gd name="T5" fmla="*/ 1207 h 1662"/>
              <a:gd name="T6" fmla="*/ 1631 w 1631"/>
              <a:gd name="T7" fmla="*/ 1280 h 1662"/>
              <a:gd name="T8" fmla="*/ 740 w 1631"/>
              <a:gd name="T9" fmla="*/ 1606 h 1662"/>
              <a:gd name="T10" fmla="*/ 589 w 1631"/>
              <a:gd name="T11" fmla="*/ 1662 h 1662"/>
              <a:gd name="T12" fmla="*/ 529 w 1631"/>
              <a:gd name="T13" fmla="*/ 1562 h 1662"/>
              <a:gd name="T14" fmla="*/ 464 w 1631"/>
              <a:gd name="T15" fmla="*/ 1466 h 1662"/>
              <a:gd name="T16" fmla="*/ 393 w 1631"/>
              <a:gd name="T17" fmla="*/ 1378 h 1662"/>
              <a:gd name="T18" fmla="*/ 215 w 1631"/>
              <a:gd name="T19" fmla="*/ 1405 h 1662"/>
              <a:gd name="T20" fmla="*/ 259 w 1631"/>
              <a:gd name="T21" fmla="*/ 1234 h 1662"/>
              <a:gd name="T22" fmla="*/ 213 w 1631"/>
              <a:gd name="T23" fmla="*/ 1188 h 1662"/>
              <a:gd name="T24" fmla="*/ 171 w 1631"/>
              <a:gd name="T25" fmla="*/ 1148 h 1662"/>
              <a:gd name="T26" fmla="*/ 130 w 1631"/>
              <a:gd name="T27" fmla="*/ 1113 h 1662"/>
              <a:gd name="T28" fmla="*/ 94 w 1631"/>
              <a:gd name="T29" fmla="*/ 1082 h 1662"/>
              <a:gd name="T30" fmla="*/ 61 w 1631"/>
              <a:gd name="T31" fmla="*/ 1056 h 1662"/>
              <a:gd name="T32" fmla="*/ 36 w 1631"/>
              <a:gd name="T33" fmla="*/ 1035 h 1662"/>
              <a:gd name="T34" fmla="*/ 15 w 1631"/>
              <a:gd name="T35" fmla="*/ 1021 h 1662"/>
              <a:gd name="T36" fmla="*/ 4 w 1631"/>
              <a:gd name="T37" fmla="*/ 1011 h 1662"/>
              <a:gd name="T38" fmla="*/ 0 w 1631"/>
              <a:gd name="T39" fmla="*/ 1008 h 1662"/>
              <a:gd name="T40" fmla="*/ 69 w 1631"/>
              <a:gd name="T41" fmla="*/ 856 h 1662"/>
              <a:gd name="T42" fmla="*/ 462 w 1631"/>
              <a:gd name="T43" fmla="*/ 6 h 1662"/>
              <a:gd name="T44" fmla="*/ 466 w 1631"/>
              <a:gd name="T45" fmla="*/ 0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31" h="1662">
                <a:moveTo>
                  <a:pt x="466" y="0"/>
                </a:moveTo>
                <a:lnTo>
                  <a:pt x="1377" y="382"/>
                </a:lnTo>
                <a:lnTo>
                  <a:pt x="1610" y="1207"/>
                </a:lnTo>
                <a:lnTo>
                  <a:pt x="1631" y="1280"/>
                </a:lnTo>
                <a:lnTo>
                  <a:pt x="740" y="1606"/>
                </a:lnTo>
                <a:lnTo>
                  <a:pt x="589" y="1662"/>
                </a:lnTo>
                <a:lnTo>
                  <a:pt x="529" y="1562"/>
                </a:lnTo>
                <a:lnTo>
                  <a:pt x="464" y="1466"/>
                </a:lnTo>
                <a:lnTo>
                  <a:pt x="393" y="1378"/>
                </a:lnTo>
                <a:lnTo>
                  <a:pt x="215" y="1405"/>
                </a:lnTo>
                <a:lnTo>
                  <a:pt x="259" y="1234"/>
                </a:lnTo>
                <a:lnTo>
                  <a:pt x="213" y="1188"/>
                </a:lnTo>
                <a:lnTo>
                  <a:pt x="171" y="1148"/>
                </a:lnTo>
                <a:lnTo>
                  <a:pt x="130" y="1113"/>
                </a:lnTo>
                <a:lnTo>
                  <a:pt x="94" y="1082"/>
                </a:lnTo>
                <a:lnTo>
                  <a:pt x="61" y="1056"/>
                </a:lnTo>
                <a:lnTo>
                  <a:pt x="36" y="1035"/>
                </a:lnTo>
                <a:lnTo>
                  <a:pt x="15" y="1021"/>
                </a:lnTo>
                <a:lnTo>
                  <a:pt x="4" y="1011"/>
                </a:lnTo>
                <a:lnTo>
                  <a:pt x="0" y="1008"/>
                </a:lnTo>
                <a:lnTo>
                  <a:pt x="69" y="856"/>
                </a:lnTo>
                <a:lnTo>
                  <a:pt x="462" y="6"/>
                </a:lnTo>
                <a:lnTo>
                  <a:pt x="46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4" name="Freeform 13"/>
          <p:cNvSpPr>
            <a:spLocks/>
          </p:cNvSpPr>
          <p:nvPr/>
        </p:nvSpPr>
        <p:spPr bwMode="auto">
          <a:xfrm flipH="1">
            <a:off x="2888745" y="1195239"/>
            <a:ext cx="1807915" cy="1825600"/>
          </a:xfrm>
          <a:custGeom>
            <a:avLst/>
            <a:gdLst>
              <a:gd name="T0" fmla="*/ 393 w 1562"/>
              <a:gd name="T1" fmla="*/ 0 h 1600"/>
              <a:gd name="T2" fmla="*/ 420 w 1562"/>
              <a:gd name="T3" fmla="*/ 11 h 1600"/>
              <a:gd name="T4" fmla="*/ 455 w 1562"/>
              <a:gd name="T5" fmla="*/ 27 h 1600"/>
              <a:gd name="T6" fmla="*/ 495 w 1562"/>
              <a:gd name="T7" fmla="*/ 44 h 1600"/>
              <a:gd name="T8" fmla="*/ 543 w 1562"/>
              <a:gd name="T9" fmla="*/ 69 h 1600"/>
              <a:gd name="T10" fmla="*/ 595 w 1562"/>
              <a:gd name="T11" fmla="*/ 96 h 1600"/>
              <a:gd name="T12" fmla="*/ 652 w 1562"/>
              <a:gd name="T13" fmla="*/ 128 h 1600"/>
              <a:gd name="T14" fmla="*/ 714 w 1562"/>
              <a:gd name="T15" fmla="*/ 167 h 1600"/>
              <a:gd name="T16" fmla="*/ 779 w 1562"/>
              <a:gd name="T17" fmla="*/ 209 h 1600"/>
              <a:gd name="T18" fmla="*/ 846 w 1562"/>
              <a:gd name="T19" fmla="*/ 257 h 1600"/>
              <a:gd name="T20" fmla="*/ 915 w 1562"/>
              <a:gd name="T21" fmla="*/ 311 h 1600"/>
              <a:gd name="T22" fmla="*/ 984 w 1562"/>
              <a:gd name="T23" fmla="*/ 370 h 1600"/>
              <a:gd name="T24" fmla="*/ 1053 w 1562"/>
              <a:gd name="T25" fmla="*/ 437 h 1600"/>
              <a:gd name="T26" fmla="*/ 1124 w 1562"/>
              <a:gd name="T27" fmla="*/ 508 h 1600"/>
              <a:gd name="T28" fmla="*/ 1193 w 1562"/>
              <a:gd name="T29" fmla="*/ 587 h 1600"/>
              <a:gd name="T30" fmla="*/ 1259 w 1562"/>
              <a:gd name="T31" fmla="*/ 672 h 1600"/>
              <a:gd name="T32" fmla="*/ 1324 w 1562"/>
              <a:gd name="T33" fmla="*/ 764 h 1600"/>
              <a:gd name="T34" fmla="*/ 1385 w 1562"/>
              <a:gd name="T35" fmla="*/ 862 h 1600"/>
              <a:gd name="T36" fmla="*/ 1441 w 1562"/>
              <a:gd name="T37" fmla="*/ 967 h 1600"/>
              <a:gd name="T38" fmla="*/ 1493 w 1562"/>
              <a:gd name="T39" fmla="*/ 1080 h 1600"/>
              <a:gd name="T40" fmla="*/ 1541 w 1562"/>
              <a:gd name="T41" fmla="*/ 1201 h 1600"/>
              <a:gd name="T42" fmla="*/ 1562 w 1562"/>
              <a:gd name="T43" fmla="*/ 1274 h 1600"/>
              <a:gd name="T44" fmla="*/ 671 w 1562"/>
              <a:gd name="T45" fmla="*/ 1600 h 1600"/>
              <a:gd name="T46" fmla="*/ 616 w 1562"/>
              <a:gd name="T47" fmla="*/ 1501 h 1600"/>
              <a:gd name="T48" fmla="*/ 556 w 1562"/>
              <a:gd name="T49" fmla="*/ 1407 h 1600"/>
              <a:gd name="T50" fmla="*/ 495 w 1562"/>
              <a:gd name="T51" fmla="*/ 1320 h 1600"/>
              <a:gd name="T52" fmla="*/ 432 w 1562"/>
              <a:gd name="T53" fmla="*/ 1242 h 1600"/>
              <a:gd name="T54" fmla="*/ 368 w 1562"/>
              <a:gd name="T55" fmla="*/ 1169 h 1600"/>
              <a:gd name="T56" fmla="*/ 305 w 1562"/>
              <a:gd name="T57" fmla="*/ 1103 h 1600"/>
              <a:gd name="T58" fmla="*/ 244 w 1562"/>
              <a:gd name="T59" fmla="*/ 1044 h 1600"/>
              <a:gd name="T60" fmla="*/ 186 w 1562"/>
              <a:gd name="T61" fmla="*/ 992 h 1600"/>
              <a:gd name="T62" fmla="*/ 130 w 1562"/>
              <a:gd name="T63" fmla="*/ 946 h 1600"/>
              <a:gd name="T64" fmla="*/ 80 w 1562"/>
              <a:gd name="T65" fmla="*/ 908 h 1600"/>
              <a:gd name="T66" fmla="*/ 38 w 1562"/>
              <a:gd name="T67" fmla="*/ 875 h 1600"/>
              <a:gd name="T68" fmla="*/ 0 w 1562"/>
              <a:gd name="T69" fmla="*/ 850 h 1600"/>
              <a:gd name="T70" fmla="*/ 393 w 1562"/>
              <a:gd name="T71" fmla="*/ 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62" h="1600">
                <a:moveTo>
                  <a:pt x="393" y="0"/>
                </a:moveTo>
                <a:lnTo>
                  <a:pt x="420" y="11"/>
                </a:lnTo>
                <a:lnTo>
                  <a:pt x="455" y="27"/>
                </a:lnTo>
                <a:lnTo>
                  <a:pt x="495" y="44"/>
                </a:lnTo>
                <a:lnTo>
                  <a:pt x="543" y="69"/>
                </a:lnTo>
                <a:lnTo>
                  <a:pt x="595" y="96"/>
                </a:lnTo>
                <a:lnTo>
                  <a:pt x="652" y="128"/>
                </a:lnTo>
                <a:lnTo>
                  <a:pt x="714" y="167"/>
                </a:lnTo>
                <a:lnTo>
                  <a:pt x="779" y="209"/>
                </a:lnTo>
                <a:lnTo>
                  <a:pt x="846" y="257"/>
                </a:lnTo>
                <a:lnTo>
                  <a:pt x="915" y="311"/>
                </a:lnTo>
                <a:lnTo>
                  <a:pt x="984" y="370"/>
                </a:lnTo>
                <a:lnTo>
                  <a:pt x="1053" y="437"/>
                </a:lnTo>
                <a:lnTo>
                  <a:pt x="1124" y="508"/>
                </a:lnTo>
                <a:lnTo>
                  <a:pt x="1193" y="587"/>
                </a:lnTo>
                <a:lnTo>
                  <a:pt x="1259" y="672"/>
                </a:lnTo>
                <a:lnTo>
                  <a:pt x="1324" y="764"/>
                </a:lnTo>
                <a:lnTo>
                  <a:pt x="1385" y="862"/>
                </a:lnTo>
                <a:lnTo>
                  <a:pt x="1441" y="967"/>
                </a:lnTo>
                <a:lnTo>
                  <a:pt x="1493" y="1080"/>
                </a:lnTo>
                <a:lnTo>
                  <a:pt x="1541" y="1201"/>
                </a:lnTo>
                <a:lnTo>
                  <a:pt x="1562" y="1274"/>
                </a:lnTo>
                <a:lnTo>
                  <a:pt x="671" y="1600"/>
                </a:lnTo>
                <a:lnTo>
                  <a:pt x="616" y="1501"/>
                </a:lnTo>
                <a:lnTo>
                  <a:pt x="556" y="1407"/>
                </a:lnTo>
                <a:lnTo>
                  <a:pt x="495" y="1320"/>
                </a:lnTo>
                <a:lnTo>
                  <a:pt x="432" y="1242"/>
                </a:lnTo>
                <a:lnTo>
                  <a:pt x="368" y="1169"/>
                </a:lnTo>
                <a:lnTo>
                  <a:pt x="305" y="1103"/>
                </a:lnTo>
                <a:lnTo>
                  <a:pt x="244" y="1044"/>
                </a:lnTo>
                <a:lnTo>
                  <a:pt x="186" y="992"/>
                </a:lnTo>
                <a:lnTo>
                  <a:pt x="130" y="946"/>
                </a:lnTo>
                <a:lnTo>
                  <a:pt x="80" y="908"/>
                </a:lnTo>
                <a:lnTo>
                  <a:pt x="38" y="875"/>
                </a:lnTo>
                <a:lnTo>
                  <a:pt x="0" y="850"/>
                </a:lnTo>
                <a:lnTo>
                  <a:pt x="393" y="0"/>
                </a:lnTo>
                <a:close/>
              </a:path>
            </a:pathLst>
          </a:custGeom>
          <a:solidFill>
            <a:schemeClr val="accent4">
              <a:lumMod val="60000"/>
              <a:lumOff val="40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5" name="Freeform 14"/>
          <p:cNvSpPr>
            <a:spLocks/>
          </p:cNvSpPr>
          <p:nvPr/>
        </p:nvSpPr>
        <p:spPr bwMode="auto">
          <a:xfrm flipH="1">
            <a:off x="2431557" y="2736730"/>
            <a:ext cx="1790554" cy="1972790"/>
          </a:xfrm>
          <a:custGeom>
            <a:avLst/>
            <a:gdLst>
              <a:gd name="T0" fmla="*/ 1163 w 1547"/>
              <a:gd name="T1" fmla="*/ 0 h 1729"/>
              <a:gd name="T2" fmla="*/ 1547 w 1547"/>
              <a:gd name="T3" fmla="*/ 913 h 1729"/>
              <a:gd name="T4" fmla="*/ 1133 w 1547"/>
              <a:gd name="T5" fmla="*/ 1664 h 1729"/>
              <a:gd name="T6" fmla="*/ 1094 w 1547"/>
              <a:gd name="T7" fmla="*/ 1729 h 1729"/>
              <a:gd name="T8" fmla="*/ 233 w 1547"/>
              <a:gd name="T9" fmla="*/ 1338 h 1729"/>
              <a:gd name="T10" fmla="*/ 85 w 1547"/>
              <a:gd name="T11" fmla="*/ 1270 h 1729"/>
              <a:gd name="T12" fmla="*/ 114 w 1547"/>
              <a:gd name="T13" fmla="*/ 1157 h 1729"/>
              <a:gd name="T14" fmla="*/ 135 w 1547"/>
              <a:gd name="T15" fmla="*/ 1044 h 1729"/>
              <a:gd name="T16" fmla="*/ 146 w 1547"/>
              <a:gd name="T17" fmla="*/ 931 h 1729"/>
              <a:gd name="T18" fmla="*/ 0 w 1547"/>
              <a:gd name="T19" fmla="*/ 823 h 1729"/>
              <a:gd name="T20" fmla="*/ 152 w 1547"/>
              <a:gd name="T21" fmla="*/ 733 h 1729"/>
              <a:gd name="T22" fmla="*/ 150 w 1547"/>
              <a:gd name="T23" fmla="*/ 670 h 1729"/>
              <a:gd name="T24" fmla="*/ 148 w 1547"/>
              <a:gd name="T25" fmla="*/ 610 h 1729"/>
              <a:gd name="T26" fmla="*/ 144 w 1547"/>
              <a:gd name="T27" fmla="*/ 556 h 1729"/>
              <a:gd name="T28" fmla="*/ 141 w 1547"/>
              <a:gd name="T29" fmla="*/ 508 h 1729"/>
              <a:gd name="T30" fmla="*/ 135 w 1547"/>
              <a:gd name="T31" fmla="*/ 468 h 1729"/>
              <a:gd name="T32" fmla="*/ 131 w 1547"/>
              <a:gd name="T33" fmla="*/ 436 h 1729"/>
              <a:gd name="T34" fmla="*/ 129 w 1547"/>
              <a:gd name="T35" fmla="*/ 411 h 1729"/>
              <a:gd name="T36" fmla="*/ 125 w 1547"/>
              <a:gd name="T37" fmla="*/ 395 h 1729"/>
              <a:gd name="T38" fmla="*/ 125 w 1547"/>
              <a:gd name="T39" fmla="*/ 390 h 1729"/>
              <a:gd name="T40" fmla="*/ 283 w 1547"/>
              <a:gd name="T41" fmla="*/ 332 h 1729"/>
              <a:gd name="T42" fmla="*/ 1157 w 1547"/>
              <a:gd name="T43" fmla="*/ 2 h 1729"/>
              <a:gd name="T44" fmla="*/ 1163 w 1547"/>
              <a:gd name="T45" fmla="*/ 0 h 1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7" h="1729">
                <a:moveTo>
                  <a:pt x="1163" y="0"/>
                </a:moveTo>
                <a:lnTo>
                  <a:pt x="1547" y="913"/>
                </a:lnTo>
                <a:lnTo>
                  <a:pt x="1133" y="1664"/>
                </a:lnTo>
                <a:lnTo>
                  <a:pt x="1094" y="1729"/>
                </a:lnTo>
                <a:lnTo>
                  <a:pt x="233" y="1338"/>
                </a:lnTo>
                <a:lnTo>
                  <a:pt x="85" y="1270"/>
                </a:lnTo>
                <a:lnTo>
                  <a:pt x="114" y="1157"/>
                </a:lnTo>
                <a:lnTo>
                  <a:pt x="135" y="1044"/>
                </a:lnTo>
                <a:lnTo>
                  <a:pt x="146" y="931"/>
                </a:lnTo>
                <a:lnTo>
                  <a:pt x="0" y="823"/>
                </a:lnTo>
                <a:lnTo>
                  <a:pt x="152" y="733"/>
                </a:lnTo>
                <a:lnTo>
                  <a:pt x="150" y="670"/>
                </a:lnTo>
                <a:lnTo>
                  <a:pt x="148" y="610"/>
                </a:lnTo>
                <a:lnTo>
                  <a:pt x="144" y="556"/>
                </a:lnTo>
                <a:lnTo>
                  <a:pt x="141" y="508"/>
                </a:lnTo>
                <a:lnTo>
                  <a:pt x="135" y="468"/>
                </a:lnTo>
                <a:lnTo>
                  <a:pt x="131" y="436"/>
                </a:lnTo>
                <a:lnTo>
                  <a:pt x="129" y="411"/>
                </a:lnTo>
                <a:lnTo>
                  <a:pt x="125" y="395"/>
                </a:lnTo>
                <a:lnTo>
                  <a:pt x="125" y="390"/>
                </a:lnTo>
                <a:lnTo>
                  <a:pt x="283" y="332"/>
                </a:lnTo>
                <a:lnTo>
                  <a:pt x="1157" y="2"/>
                </a:lnTo>
                <a:lnTo>
                  <a:pt x="1163"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 name="Freeform 15"/>
          <p:cNvSpPr>
            <a:spLocks/>
          </p:cNvSpPr>
          <p:nvPr/>
        </p:nvSpPr>
        <p:spPr bwMode="auto">
          <a:xfrm flipH="1">
            <a:off x="2691429" y="2736729"/>
            <a:ext cx="1261605" cy="1970508"/>
          </a:xfrm>
          <a:custGeom>
            <a:avLst/>
            <a:gdLst>
              <a:gd name="T0" fmla="*/ 924 w 1090"/>
              <a:gd name="T1" fmla="*/ 0 h 1727"/>
              <a:gd name="T2" fmla="*/ 938 w 1090"/>
              <a:gd name="T3" fmla="*/ 31 h 1727"/>
              <a:gd name="T4" fmla="*/ 953 w 1090"/>
              <a:gd name="T5" fmla="*/ 71 h 1727"/>
              <a:gd name="T6" fmla="*/ 972 w 1090"/>
              <a:gd name="T7" fmla="*/ 119 h 1727"/>
              <a:gd name="T8" fmla="*/ 992 w 1090"/>
              <a:gd name="T9" fmla="*/ 178 h 1727"/>
              <a:gd name="T10" fmla="*/ 1011 w 1090"/>
              <a:gd name="T11" fmla="*/ 245 h 1727"/>
              <a:gd name="T12" fmla="*/ 1032 w 1090"/>
              <a:gd name="T13" fmla="*/ 320 h 1727"/>
              <a:gd name="T14" fmla="*/ 1049 w 1090"/>
              <a:gd name="T15" fmla="*/ 401 h 1727"/>
              <a:gd name="T16" fmla="*/ 1065 w 1090"/>
              <a:gd name="T17" fmla="*/ 491 h 1727"/>
              <a:gd name="T18" fmla="*/ 1078 w 1090"/>
              <a:gd name="T19" fmla="*/ 587 h 1727"/>
              <a:gd name="T20" fmla="*/ 1086 w 1090"/>
              <a:gd name="T21" fmla="*/ 689 h 1727"/>
              <a:gd name="T22" fmla="*/ 1090 w 1090"/>
              <a:gd name="T23" fmla="*/ 796 h 1727"/>
              <a:gd name="T24" fmla="*/ 1088 w 1090"/>
              <a:gd name="T25" fmla="*/ 910 h 1727"/>
              <a:gd name="T26" fmla="*/ 1078 w 1090"/>
              <a:gd name="T27" fmla="*/ 1027 h 1727"/>
              <a:gd name="T28" fmla="*/ 1061 w 1090"/>
              <a:gd name="T29" fmla="*/ 1147 h 1727"/>
              <a:gd name="T30" fmla="*/ 1036 w 1090"/>
              <a:gd name="T31" fmla="*/ 1272 h 1727"/>
              <a:gd name="T32" fmla="*/ 1001 w 1090"/>
              <a:gd name="T33" fmla="*/ 1399 h 1727"/>
              <a:gd name="T34" fmla="*/ 955 w 1090"/>
              <a:gd name="T35" fmla="*/ 1529 h 1727"/>
              <a:gd name="T36" fmla="*/ 900 w 1090"/>
              <a:gd name="T37" fmla="*/ 1662 h 1727"/>
              <a:gd name="T38" fmla="*/ 861 w 1090"/>
              <a:gd name="T39" fmla="*/ 1727 h 1727"/>
              <a:gd name="T40" fmla="*/ 0 w 1090"/>
              <a:gd name="T41" fmla="*/ 1336 h 1727"/>
              <a:gd name="T42" fmla="*/ 32 w 1090"/>
              <a:gd name="T43" fmla="*/ 1215 h 1727"/>
              <a:gd name="T44" fmla="*/ 57 w 1090"/>
              <a:gd name="T45" fmla="*/ 1098 h 1727"/>
              <a:gd name="T46" fmla="*/ 74 w 1090"/>
              <a:gd name="T47" fmla="*/ 984 h 1727"/>
              <a:gd name="T48" fmla="*/ 84 w 1090"/>
              <a:gd name="T49" fmla="*/ 875 h 1727"/>
              <a:gd name="T50" fmla="*/ 88 w 1090"/>
              <a:gd name="T51" fmla="*/ 773 h 1727"/>
              <a:gd name="T52" fmla="*/ 88 w 1090"/>
              <a:gd name="T53" fmla="*/ 677 h 1727"/>
              <a:gd name="T54" fmla="*/ 84 w 1090"/>
              <a:gd name="T55" fmla="*/ 589 h 1727"/>
              <a:gd name="T56" fmla="*/ 76 w 1090"/>
              <a:gd name="T57" fmla="*/ 508 h 1727"/>
              <a:gd name="T58" fmla="*/ 67 w 1090"/>
              <a:gd name="T59" fmla="*/ 437 h 1727"/>
              <a:gd name="T60" fmla="*/ 57 w 1090"/>
              <a:gd name="T61" fmla="*/ 378 h 1727"/>
              <a:gd name="T62" fmla="*/ 50 w 1090"/>
              <a:gd name="T63" fmla="*/ 330 h 1727"/>
              <a:gd name="T64" fmla="*/ 924 w 1090"/>
              <a:gd name="T65" fmla="*/ 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0" h="1727">
                <a:moveTo>
                  <a:pt x="924" y="0"/>
                </a:moveTo>
                <a:lnTo>
                  <a:pt x="938" y="31"/>
                </a:lnTo>
                <a:lnTo>
                  <a:pt x="953" y="71"/>
                </a:lnTo>
                <a:lnTo>
                  <a:pt x="972" y="119"/>
                </a:lnTo>
                <a:lnTo>
                  <a:pt x="992" y="178"/>
                </a:lnTo>
                <a:lnTo>
                  <a:pt x="1011" y="245"/>
                </a:lnTo>
                <a:lnTo>
                  <a:pt x="1032" y="320"/>
                </a:lnTo>
                <a:lnTo>
                  <a:pt x="1049" y="401"/>
                </a:lnTo>
                <a:lnTo>
                  <a:pt x="1065" y="491"/>
                </a:lnTo>
                <a:lnTo>
                  <a:pt x="1078" y="587"/>
                </a:lnTo>
                <a:lnTo>
                  <a:pt x="1086" y="689"/>
                </a:lnTo>
                <a:lnTo>
                  <a:pt x="1090" y="796"/>
                </a:lnTo>
                <a:lnTo>
                  <a:pt x="1088" y="910"/>
                </a:lnTo>
                <a:lnTo>
                  <a:pt x="1078" y="1027"/>
                </a:lnTo>
                <a:lnTo>
                  <a:pt x="1061" y="1147"/>
                </a:lnTo>
                <a:lnTo>
                  <a:pt x="1036" y="1272"/>
                </a:lnTo>
                <a:lnTo>
                  <a:pt x="1001" y="1399"/>
                </a:lnTo>
                <a:lnTo>
                  <a:pt x="955" y="1529"/>
                </a:lnTo>
                <a:lnTo>
                  <a:pt x="900" y="1662"/>
                </a:lnTo>
                <a:lnTo>
                  <a:pt x="861" y="1727"/>
                </a:lnTo>
                <a:lnTo>
                  <a:pt x="0" y="1336"/>
                </a:lnTo>
                <a:lnTo>
                  <a:pt x="32" y="1215"/>
                </a:lnTo>
                <a:lnTo>
                  <a:pt x="57" y="1098"/>
                </a:lnTo>
                <a:lnTo>
                  <a:pt x="74" y="984"/>
                </a:lnTo>
                <a:lnTo>
                  <a:pt x="84" y="875"/>
                </a:lnTo>
                <a:lnTo>
                  <a:pt x="88" y="773"/>
                </a:lnTo>
                <a:lnTo>
                  <a:pt x="88" y="677"/>
                </a:lnTo>
                <a:lnTo>
                  <a:pt x="84" y="589"/>
                </a:lnTo>
                <a:lnTo>
                  <a:pt x="76" y="508"/>
                </a:lnTo>
                <a:lnTo>
                  <a:pt x="67" y="437"/>
                </a:lnTo>
                <a:lnTo>
                  <a:pt x="57" y="378"/>
                </a:lnTo>
                <a:lnTo>
                  <a:pt x="50" y="330"/>
                </a:lnTo>
                <a:lnTo>
                  <a:pt x="924" y="0"/>
                </a:lnTo>
                <a:close/>
              </a:path>
            </a:pathLst>
          </a:custGeom>
          <a:solidFill>
            <a:schemeClr val="accent5">
              <a:lumMod val="60000"/>
              <a:lumOff val="40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 name="Freeform 16"/>
          <p:cNvSpPr>
            <a:spLocks/>
          </p:cNvSpPr>
          <p:nvPr/>
        </p:nvSpPr>
        <p:spPr bwMode="auto">
          <a:xfrm flipH="1">
            <a:off x="3016062" y="4261107"/>
            <a:ext cx="1924816" cy="1858690"/>
          </a:xfrm>
          <a:custGeom>
            <a:avLst/>
            <a:gdLst>
              <a:gd name="T0" fmla="*/ 660 w 1663"/>
              <a:gd name="T1" fmla="*/ 0 h 1629"/>
              <a:gd name="T2" fmla="*/ 811 w 1663"/>
              <a:gd name="T3" fmla="*/ 71 h 1629"/>
              <a:gd name="T4" fmla="*/ 1658 w 1663"/>
              <a:gd name="T5" fmla="*/ 472 h 1629"/>
              <a:gd name="T6" fmla="*/ 1663 w 1663"/>
              <a:gd name="T7" fmla="*/ 474 h 1629"/>
              <a:gd name="T8" fmla="*/ 1274 w 1663"/>
              <a:gd name="T9" fmla="*/ 1383 h 1629"/>
              <a:gd name="T10" fmla="*/ 447 w 1663"/>
              <a:gd name="T11" fmla="*/ 1608 h 1629"/>
              <a:gd name="T12" fmla="*/ 374 w 1663"/>
              <a:gd name="T13" fmla="*/ 1629 h 1629"/>
              <a:gd name="T14" fmla="*/ 55 w 1663"/>
              <a:gd name="T15" fmla="*/ 735 h 1629"/>
              <a:gd name="T16" fmla="*/ 0 w 1663"/>
              <a:gd name="T17" fmla="*/ 585 h 1629"/>
              <a:gd name="T18" fmla="*/ 101 w 1663"/>
              <a:gd name="T19" fmla="*/ 525 h 1629"/>
              <a:gd name="T20" fmla="*/ 197 w 1663"/>
              <a:gd name="T21" fmla="*/ 460 h 1629"/>
              <a:gd name="T22" fmla="*/ 286 w 1663"/>
              <a:gd name="T23" fmla="*/ 391 h 1629"/>
              <a:gd name="T24" fmla="*/ 261 w 1663"/>
              <a:gd name="T25" fmla="*/ 213 h 1629"/>
              <a:gd name="T26" fmla="*/ 431 w 1663"/>
              <a:gd name="T27" fmla="*/ 259 h 1629"/>
              <a:gd name="T28" fmla="*/ 478 w 1663"/>
              <a:gd name="T29" fmla="*/ 213 h 1629"/>
              <a:gd name="T30" fmla="*/ 518 w 1663"/>
              <a:gd name="T31" fmla="*/ 169 h 1629"/>
              <a:gd name="T32" fmla="*/ 554 w 1663"/>
              <a:gd name="T33" fmla="*/ 130 h 1629"/>
              <a:gd name="T34" fmla="*/ 585 w 1663"/>
              <a:gd name="T35" fmla="*/ 94 h 1629"/>
              <a:gd name="T36" fmla="*/ 612 w 1663"/>
              <a:gd name="T37" fmla="*/ 61 h 1629"/>
              <a:gd name="T38" fmla="*/ 631 w 1663"/>
              <a:gd name="T39" fmla="*/ 36 h 1629"/>
              <a:gd name="T40" fmla="*/ 646 w 1663"/>
              <a:gd name="T41" fmla="*/ 17 h 1629"/>
              <a:gd name="T42" fmla="*/ 656 w 1663"/>
              <a:gd name="T43" fmla="*/ 3 h 1629"/>
              <a:gd name="T44" fmla="*/ 660 w 1663"/>
              <a:gd name="T45" fmla="*/ 0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3" h="1629">
                <a:moveTo>
                  <a:pt x="660" y="0"/>
                </a:moveTo>
                <a:lnTo>
                  <a:pt x="811" y="71"/>
                </a:lnTo>
                <a:lnTo>
                  <a:pt x="1658" y="472"/>
                </a:lnTo>
                <a:lnTo>
                  <a:pt x="1663" y="474"/>
                </a:lnTo>
                <a:lnTo>
                  <a:pt x="1274" y="1383"/>
                </a:lnTo>
                <a:lnTo>
                  <a:pt x="447" y="1608"/>
                </a:lnTo>
                <a:lnTo>
                  <a:pt x="374" y="1629"/>
                </a:lnTo>
                <a:lnTo>
                  <a:pt x="55" y="735"/>
                </a:lnTo>
                <a:lnTo>
                  <a:pt x="0" y="585"/>
                </a:lnTo>
                <a:lnTo>
                  <a:pt x="101" y="525"/>
                </a:lnTo>
                <a:lnTo>
                  <a:pt x="197" y="460"/>
                </a:lnTo>
                <a:lnTo>
                  <a:pt x="286" y="391"/>
                </a:lnTo>
                <a:lnTo>
                  <a:pt x="261" y="213"/>
                </a:lnTo>
                <a:lnTo>
                  <a:pt x="431" y="259"/>
                </a:lnTo>
                <a:lnTo>
                  <a:pt x="478" y="213"/>
                </a:lnTo>
                <a:lnTo>
                  <a:pt x="518" y="169"/>
                </a:lnTo>
                <a:lnTo>
                  <a:pt x="554" y="130"/>
                </a:lnTo>
                <a:lnTo>
                  <a:pt x="585" y="94"/>
                </a:lnTo>
                <a:lnTo>
                  <a:pt x="612" y="61"/>
                </a:lnTo>
                <a:lnTo>
                  <a:pt x="631" y="36"/>
                </a:lnTo>
                <a:lnTo>
                  <a:pt x="646" y="17"/>
                </a:lnTo>
                <a:lnTo>
                  <a:pt x="656" y="3"/>
                </a:lnTo>
                <a:lnTo>
                  <a:pt x="660"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Freeform 17"/>
          <p:cNvSpPr>
            <a:spLocks/>
          </p:cNvSpPr>
          <p:nvPr/>
        </p:nvSpPr>
        <p:spPr bwMode="auto">
          <a:xfrm flipH="1">
            <a:off x="3021849" y="4342118"/>
            <a:ext cx="1855370" cy="1777678"/>
          </a:xfrm>
          <a:custGeom>
            <a:avLst/>
            <a:gdLst>
              <a:gd name="T0" fmla="*/ 756 w 1603"/>
              <a:gd name="T1" fmla="*/ 0 h 1558"/>
              <a:gd name="T2" fmla="*/ 1603 w 1603"/>
              <a:gd name="T3" fmla="*/ 401 h 1558"/>
              <a:gd name="T4" fmla="*/ 1591 w 1603"/>
              <a:gd name="T5" fmla="*/ 428 h 1558"/>
              <a:gd name="T6" fmla="*/ 1576 w 1603"/>
              <a:gd name="T7" fmla="*/ 460 h 1558"/>
              <a:gd name="T8" fmla="*/ 1557 w 1603"/>
              <a:gd name="T9" fmla="*/ 502 h 1558"/>
              <a:gd name="T10" fmla="*/ 1534 w 1603"/>
              <a:gd name="T11" fmla="*/ 549 h 1558"/>
              <a:gd name="T12" fmla="*/ 1505 w 1603"/>
              <a:gd name="T13" fmla="*/ 602 h 1558"/>
              <a:gd name="T14" fmla="*/ 1472 w 1603"/>
              <a:gd name="T15" fmla="*/ 658 h 1558"/>
              <a:gd name="T16" fmla="*/ 1434 w 1603"/>
              <a:gd name="T17" fmla="*/ 719 h 1558"/>
              <a:gd name="T18" fmla="*/ 1390 w 1603"/>
              <a:gd name="T19" fmla="*/ 783 h 1558"/>
              <a:gd name="T20" fmla="*/ 1342 w 1603"/>
              <a:gd name="T21" fmla="*/ 850 h 1558"/>
              <a:gd name="T22" fmla="*/ 1288 w 1603"/>
              <a:gd name="T23" fmla="*/ 919 h 1558"/>
              <a:gd name="T24" fmla="*/ 1227 w 1603"/>
              <a:gd name="T25" fmla="*/ 988 h 1558"/>
              <a:gd name="T26" fmla="*/ 1161 w 1603"/>
              <a:gd name="T27" fmla="*/ 1057 h 1558"/>
              <a:gd name="T28" fmla="*/ 1088 w 1603"/>
              <a:gd name="T29" fmla="*/ 1126 h 1558"/>
              <a:gd name="T30" fmla="*/ 1010 w 1603"/>
              <a:gd name="T31" fmla="*/ 1195 h 1558"/>
              <a:gd name="T32" fmla="*/ 923 w 1603"/>
              <a:gd name="T33" fmla="*/ 1261 h 1558"/>
              <a:gd name="T34" fmla="*/ 831 w 1603"/>
              <a:gd name="T35" fmla="*/ 1324 h 1558"/>
              <a:gd name="T36" fmla="*/ 733 w 1603"/>
              <a:gd name="T37" fmla="*/ 1385 h 1558"/>
              <a:gd name="T38" fmla="*/ 626 w 1603"/>
              <a:gd name="T39" fmla="*/ 1441 h 1558"/>
              <a:gd name="T40" fmla="*/ 513 w 1603"/>
              <a:gd name="T41" fmla="*/ 1493 h 1558"/>
              <a:gd name="T42" fmla="*/ 392 w 1603"/>
              <a:gd name="T43" fmla="*/ 1537 h 1558"/>
              <a:gd name="T44" fmla="*/ 319 w 1603"/>
              <a:gd name="T45" fmla="*/ 1558 h 1558"/>
              <a:gd name="T46" fmla="*/ 0 w 1603"/>
              <a:gd name="T47" fmla="*/ 664 h 1558"/>
              <a:gd name="T48" fmla="*/ 100 w 1603"/>
              <a:gd name="T49" fmla="*/ 610 h 1558"/>
              <a:gd name="T50" fmla="*/ 194 w 1603"/>
              <a:gd name="T51" fmla="*/ 552 h 1558"/>
              <a:gd name="T52" fmla="*/ 281 w 1603"/>
              <a:gd name="T53" fmla="*/ 491 h 1558"/>
              <a:gd name="T54" fmla="*/ 361 w 1603"/>
              <a:gd name="T55" fmla="*/ 428 h 1558"/>
              <a:gd name="T56" fmla="*/ 434 w 1603"/>
              <a:gd name="T57" fmla="*/ 366 h 1558"/>
              <a:gd name="T58" fmla="*/ 499 w 1603"/>
              <a:gd name="T59" fmla="*/ 303 h 1558"/>
              <a:gd name="T60" fmla="*/ 559 w 1603"/>
              <a:gd name="T61" fmla="*/ 243 h 1558"/>
              <a:gd name="T62" fmla="*/ 613 w 1603"/>
              <a:gd name="T63" fmla="*/ 184 h 1558"/>
              <a:gd name="T64" fmla="*/ 659 w 1603"/>
              <a:gd name="T65" fmla="*/ 130 h 1558"/>
              <a:gd name="T66" fmla="*/ 697 w 1603"/>
              <a:gd name="T67" fmla="*/ 80 h 1558"/>
              <a:gd name="T68" fmla="*/ 730 w 1603"/>
              <a:gd name="T69" fmla="*/ 38 h 1558"/>
              <a:gd name="T70" fmla="*/ 756 w 1603"/>
              <a:gd name="T71" fmla="*/ 0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3" h="1558">
                <a:moveTo>
                  <a:pt x="756" y="0"/>
                </a:moveTo>
                <a:lnTo>
                  <a:pt x="1603" y="401"/>
                </a:lnTo>
                <a:lnTo>
                  <a:pt x="1591" y="428"/>
                </a:lnTo>
                <a:lnTo>
                  <a:pt x="1576" y="460"/>
                </a:lnTo>
                <a:lnTo>
                  <a:pt x="1557" y="502"/>
                </a:lnTo>
                <a:lnTo>
                  <a:pt x="1534" y="549"/>
                </a:lnTo>
                <a:lnTo>
                  <a:pt x="1505" y="602"/>
                </a:lnTo>
                <a:lnTo>
                  <a:pt x="1472" y="658"/>
                </a:lnTo>
                <a:lnTo>
                  <a:pt x="1434" y="719"/>
                </a:lnTo>
                <a:lnTo>
                  <a:pt x="1390" y="783"/>
                </a:lnTo>
                <a:lnTo>
                  <a:pt x="1342" y="850"/>
                </a:lnTo>
                <a:lnTo>
                  <a:pt x="1288" y="919"/>
                </a:lnTo>
                <a:lnTo>
                  <a:pt x="1227" y="988"/>
                </a:lnTo>
                <a:lnTo>
                  <a:pt x="1161" y="1057"/>
                </a:lnTo>
                <a:lnTo>
                  <a:pt x="1088" y="1126"/>
                </a:lnTo>
                <a:lnTo>
                  <a:pt x="1010" y="1195"/>
                </a:lnTo>
                <a:lnTo>
                  <a:pt x="923" y="1261"/>
                </a:lnTo>
                <a:lnTo>
                  <a:pt x="831" y="1324"/>
                </a:lnTo>
                <a:lnTo>
                  <a:pt x="733" y="1385"/>
                </a:lnTo>
                <a:lnTo>
                  <a:pt x="626" y="1441"/>
                </a:lnTo>
                <a:lnTo>
                  <a:pt x="513" y="1493"/>
                </a:lnTo>
                <a:lnTo>
                  <a:pt x="392" y="1537"/>
                </a:lnTo>
                <a:lnTo>
                  <a:pt x="319" y="1558"/>
                </a:lnTo>
                <a:lnTo>
                  <a:pt x="0" y="664"/>
                </a:lnTo>
                <a:lnTo>
                  <a:pt x="100" y="610"/>
                </a:lnTo>
                <a:lnTo>
                  <a:pt x="194" y="552"/>
                </a:lnTo>
                <a:lnTo>
                  <a:pt x="281" y="491"/>
                </a:lnTo>
                <a:lnTo>
                  <a:pt x="361" y="428"/>
                </a:lnTo>
                <a:lnTo>
                  <a:pt x="434" y="366"/>
                </a:lnTo>
                <a:lnTo>
                  <a:pt x="499" y="303"/>
                </a:lnTo>
                <a:lnTo>
                  <a:pt x="559" y="243"/>
                </a:lnTo>
                <a:lnTo>
                  <a:pt x="613" y="184"/>
                </a:lnTo>
                <a:lnTo>
                  <a:pt x="659" y="130"/>
                </a:lnTo>
                <a:lnTo>
                  <a:pt x="697" y="80"/>
                </a:lnTo>
                <a:lnTo>
                  <a:pt x="730" y="38"/>
                </a:lnTo>
                <a:lnTo>
                  <a:pt x="756" y="0"/>
                </a:lnTo>
                <a:close/>
              </a:path>
            </a:pathLst>
          </a:custGeom>
          <a:solidFill>
            <a:schemeClr val="accent6">
              <a:lumMod val="60000"/>
              <a:lumOff val="40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TextBox 121"/>
          <p:cNvSpPr txBox="1"/>
          <p:nvPr/>
        </p:nvSpPr>
        <p:spPr>
          <a:xfrm>
            <a:off x="4549835" y="5999962"/>
            <a:ext cx="2764948" cy="523220"/>
          </a:xfrm>
          <a:prstGeom prst="rect">
            <a:avLst/>
          </a:prstGeom>
          <a:noFill/>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400" b="1" kern="0" dirty="0">
                <a:latin typeface="+mj-lt"/>
                <a:cs typeface="Arial" pitchFamily="34" charset="0"/>
              </a:rPr>
              <a:t>Trend Analysis on datapoints from Canadian Open Data portal </a:t>
            </a:r>
          </a:p>
        </p:txBody>
      </p:sp>
      <p:grpSp>
        <p:nvGrpSpPr>
          <p:cNvPr id="37" name="Group 36"/>
          <p:cNvGrpSpPr/>
          <p:nvPr/>
        </p:nvGrpSpPr>
        <p:grpSpPr>
          <a:xfrm>
            <a:off x="4917050" y="2312934"/>
            <a:ext cx="2357903" cy="2357901"/>
            <a:chOff x="14519275" y="-16298863"/>
            <a:chExt cx="34758313" cy="34758313"/>
          </a:xfrm>
        </p:grpSpPr>
        <p:sp>
          <p:nvSpPr>
            <p:cNvPr id="29" name="Freeform 22"/>
            <p:cNvSpPr>
              <a:spLocks/>
            </p:cNvSpPr>
            <p:nvPr/>
          </p:nvSpPr>
          <p:spPr bwMode="auto">
            <a:xfrm>
              <a:off x="14519275" y="-16298863"/>
              <a:ext cx="26447750" cy="26447750"/>
            </a:xfrm>
            <a:custGeom>
              <a:avLst/>
              <a:gdLst>
                <a:gd name="T0" fmla="*/ 8997 w 16660"/>
                <a:gd name="T1" fmla="*/ 13 h 16660"/>
                <a:gd name="T2" fmla="*/ 9382 w 16660"/>
                <a:gd name="T3" fmla="*/ 219 h 16660"/>
                <a:gd name="T4" fmla="*/ 9587 w 16660"/>
                <a:gd name="T5" fmla="*/ 610 h 16660"/>
                <a:gd name="T6" fmla="*/ 10875 w 16660"/>
                <a:gd name="T7" fmla="*/ 2833 h 16660"/>
                <a:gd name="T8" fmla="*/ 13031 w 16660"/>
                <a:gd name="T9" fmla="*/ 1911 h 16660"/>
                <a:gd name="T10" fmla="*/ 13469 w 16660"/>
                <a:gd name="T11" fmla="*/ 1871 h 16660"/>
                <a:gd name="T12" fmla="*/ 13854 w 16660"/>
                <a:gd name="T13" fmla="*/ 2077 h 16660"/>
                <a:gd name="T14" fmla="*/ 14749 w 16660"/>
                <a:gd name="T15" fmla="*/ 3052 h 16660"/>
                <a:gd name="T16" fmla="*/ 14789 w 16660"/>
                <a:gd name="T17" fmla="*/ 3483 h 16660"/>
                <a:gd name="T18" fmla="*/ 13608 w 16660"/>
                <a:gd name="T19" fmla="*/ 5361 h 16660"/>
                <a:gd name="T20" fmla="*/ 14165 w 16660"/>
                <a:gd name="T21" fmla="*/ 6695 h 16660"/>
                <a:gd name="T22" fmla="*/ 16328 w 16660"/>
                <a:gd name="T23" fmla="*/ 7186 h 16660"/>
                <a:gd name="T24" fmla="*/ 16600 w 16660"/>
                <a:gd name="T25" fmla="*/ 7524 h 16660"/>
                <a:gd name="T26" fmla="*/ 16660 w 16660"/>
                <a:gd name="T27" fmla="*/ 8844 h 16660"/>
                <a:gd name="T28" fmla="*/ 16534 w 16660"/>
                <a:gd name="T29" fmla="*/ 9269 h 16660"/>
                <a:gd name="T30" fmla="*/ 16196 w 16660"/>
                <a:gd name="T31" fmla="*/ 9541 h 16660"/>
                <a:gd name="T32" fmla="*/ 14013 w 16660"/>
                <a:gd name="T33" fmla="*/ 10430 h 16660"/>
                <a:gd name="T34" fmla="*/ 14676 w 16660"/>
                <a:gd name="T35" fmla="*/ 12898 h 16660"/>
                <a:gd name="T36" fmla="*/ 14802 w 16660"/>
                <a:gd name="T37" fmla="*/ 13323 h 16660"/>
                <a:gd name="T38" fmla="*/ 14683 w 16660"/>
                <a:gd name="T39" fmla="*/ 13741 h 16660"/>
                <a:gd name="T40" fmla="*/ 13741 w 16660"/>
                <a:gd name="T41" fmla="*/ 14683 h 16660"/>
                <a:gd name="T42" fmla="*/ 13323 w 16660"/>
                <a:gd name="T43" fmla="*/ 14802 h 16660"/>
                <a:gd name="T44" fmla="*/ 12898 w 16660"/>
                <a:gd name="T45" fmla="*/ 14676 h 16660"/>
                <a:gd name="T46" fmla="*/ 10423 w 16660"/>
                <a:gd name="T47" fmla="*/ 14013 h 16660"/>
                <a:gd name="T48" fmla="*/ 9541 w 16660"/>
                <a:gd name="T49" fmla="*/ 16196 h 16660"/>
                <a:gd name="T50" fmla="*/ 9269 w 16660"/>
                <a:gd name="T51" fmla="*/ 16534 h 16660"/>
                <a:gd name="T52" fmla="*/ 8844 w 16660"/>
                <a:gd name="T53" fmla="*/ 16660 h 16660"/>
                <a:gd name="T54" fmla="*/ 7524 w 16660"/>
                <a:gd name="T55" fmla="*/ 16600 h 16660"/>
                <a:gd name="T56" fmla="*/ 7186 w 16660"/>
                <a:gd name="T57" fmla="*/ 16328 h 16660"/>
                <a:gd name="T58" fmla="*/ 6695 w 16660"/>
                <a:gd name="T59" fmla="*/ 14165 h 16660"/>
                <a:gd name="T60" fmla="*/ 5361 w 16660"/>
                <a:gd name="T61" fmla="*/ 13608 h 16660"/>
                <a:gd name="T62" fmla="*/ 3483 w 16660"/>
                <a:gd name="T63" fmla="*/ 14789 h 16660"/>
                <a:gd name="T64" fmla="*/ 3052 w 16660"/>
                <a:gd name="T65" fmla="*/ 14749 h 16660"/>
                <a:gd name="T66" fmla="*/ 2077 w 16660"/>
                <a:gd name="T67" fmla="*/ 13854 h 16660"/>
                <a:gd name="T68" fmla="*/ 1871 w 16660"/>
                <a:gd name="T69" fmla="*/ 13469 h 16660"/>
                <a:gd name="T70" fmla="*/ 1911 w 16660"/>
                <a:gd name="T71" fmla="*/ 13031 h 16660"/>
                <a:gd name="T72" fmla="*/ 2833 w 16660"/>
                <a:gd name="T73" fmla="*/ 10875 h 16660"/>
                <a:gd name="T74" fmla="*/ 610 w 16660"/>
                <a:gd name="T75" fmla="*/ 9587 h 16660"/>
                <a:gd name="T76" fmla="*/ 219 w 16660"/>
                <a:gd name="T77" fmla="*/ 9382 h 16660"/>
                <a:gd name="T78" fmla="*/ 13 w 16660"/>
                <a:gd name="T79" fmla="*/ 8997 h 16660"/>
                <a:gd name="T80" fmla="*/ 13 w 16660"/>
                <a:gd name="T81" fmla="*/ 7663 h 16660"/>
                <a:gd name="T82" fmla="*/ 219 w 16660"/>
                <a:gd name="T83" fmla="*/ 7278 h 16660"/>
                <a:gd name="T84" fmla="*/ 610 w 16660"/>
                <a:gd name="T85" fmla="*/ 7073 h 16660"/>
                <a:gd name="T86" fmla="*/ 2833 w 16660"/>
                <a:gd name="T87" fmla="*/ 5786 h 16660"/>
                <a:gd name="T88" fmla="*/ 1911 w 16660"/>
                <a:gd name="T89" fmla="*/ 3623 h 16660"/>
                <a:gd name="T90" fmla="*/ 1871 w 16660"/>
                <a:gd name="T91" fmla="*/ 3191 h 16660"/>
                <a:gd name="T92" fmla="*/ 2077 w 16660"/>
                <a:gd name="T93" fmla="*/ 2807 h 16660"/>
                <a:gd name="T94" fmla="*/ 3052 w 16660"/>
                <a:gd name="T95" fmla="*/ 1911 h 16660"/>
                <a:gd name="T96" fmla="*/ 3483 w 16660"/>
                <a:gd name="T97" fmla="*/ 1864 h 16660"/>
                <a:gd name="T98" fmla="*/ 5361 w 16660"/>
                <a:gd name="T99" fmla="*/ 3052 h 16660"/>
                <a:gd name="T100" fmla="*/ 6695 w 16660"/>
                <a:gd name="T101" fmla="*/ 2495 h 16660"/>
                <a:gd name="T102" fmla="*/ 7186 w 16660"/>
                <a:gd name="T103" fmla="*/ 332 h 16660"/>
                <a:gd name="T104" fmla="*/ 7524 w 16660"/>
                <a:gd name="T105" fmla="*/ 60 h 16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660" h="16660">
                  <a:moveTo>
                    <a:pt x="7816" y="0"/>
                  </a:moveTo>
                  <a:lnTo>
                    <a:pt x="8844" y="0"/>
                  </a:lnTo>
                  <a:lnTo>
                    <a:pt x="8997" y="13"/>
                  </a:lnTo>
                  <a:lnTo>
                    <a:pt x="9136" y="60"/>
                  </a:lnTo>
                  <a:lnTo>
                    <a:pt x="9269" y="126"/>
                  </a:lnTo>
                  <a:lnTo>
                    <a:pt x="9382" y="219"/>
                  </a:lnTo>
                  <a:lnTo>
                    <a:pt x="9475" y="332"/>
                  </a:lnTo>
                  <a:lnTo>
                    <a:pt x="9541" y="464"/>
                  </a:lnTo>
                  <a:lnTo>
                    <a:pt x="9587" y="610"/>
                  </a:lnTo>
                  <a:lnTo>
                    <a:pt x="9966" y="2495"/>
                  </a:lnTo>
                  <a:lnTo>
                    <a:pt x="10430" y="2647"/>
                  </a:lnTo>
                  <a:lnTo>
                    <a:pt x="10875" y="2833"/>
                  </a:lnTo>
                  <a:lnTo>
                    <a:pt x="11299" y="3052"/>
                  </a:lnTo>
                  <a:lnTo>
                    <a:pt x="12898" y="1984"/>
                  </a:lnTo>
                  <a:lnTo>
                    <a:pt x="13031" y="1911"/>
                  </a:lnTo>
                  <a:lnTo>
                    <a:pt x="13177" y="1864"/>
                  </a:lnTo>
                  <a:lnTo>
                    <a:pt x="13323" y="1851"/>
                  </a:lnTo>
                  <a:lnTo>
                    <a:pt x="13469" y="1871"/>
                  </a:lnTo>
                  <a:lnTo>
                    <a:pt x="13608" y="1911"/>
                  </a:lnTo>
                  <a:lnTo>
                    <a:pt x="13741" y="1977"/>
                  </a:lnTo>
                  <a:lnTo>
                    <a:pt x="13854" y="2077"/>
                  </a:lnTo>
                  <a:lnTo>
                    <a:pt x="14583" y="2807"/>
                  </a:lnTo>
                  <a:lnTo>
                    <a:pt x="14683" y="2919"/>
                  </a:lnTo>
                  <a:lnTo>
                    <a:pt x="14749" y="3052"/>
                  </a:lnTo>
                  <a:lnTo>
                    <a:pt x="14789" y="3191"/>
                  </a:lnTo>
                  <a:lnTo>
                    <a:pt x="14802" y="3337"/>
                  </a:lnTo>
                  <a:lnTo>
                    <a:pt x="14789" y="3483"/>
                  </a:lnTo>
                  <a:lnTo>
                    <a:pt x="14749" y="3623"/>
                  </a:lnTo>
                  <a:lnTo>
                    <a:pt x="14676" y="3762"/>
                  </a:lnTo>
                  <a:lnTo>
                    <a:pt x="13608" y="5361"/>
                  </a:lnTo>
                  <a:lnTo>
                    <a:pt x="13827" y="5786"/>
                  </a:lnTo>
                  <a:lnTo>
                    <a:pt x="14013" y="6230"/>
                  </a:lnTo>
                  <a:lnTo>
                    <a:pt x="14165" y="6695"/>
                  </a:lnTo>
                  <a:lnTo>
                    <a:pt x="16050" y="7073"/>
                  </a:lnTo>
                  <a:lnTo>
                    <a:pt x="16196" y="7119"/>
                  </a:lnTo>
                  <a:lnTo>
                    <a:pt x="16328" y="7186"/>
                  </a:lnTo>
                  <a:lnTo>
                    <a:pt x="16441" y="7278"/>
                  </a:lnTo>
                  <a:lnTo>
                    <a:pt x="16534" y="7391"/>
                  </a:lnTo>
                  <a:lnTo>
                    <a:pt x="16600" y="7524"/>
                  </a:lnTo>
                  <a:lnTo>
                    <a:pt x="16647" y="7663"/>
                  </a:lnTo>
                  <a:lnTo>
                    <a:pt x="16660" y="7816"/>
                  </a:lnTo>
                  <a:lnTo>
                    <a:pt x="16660" y="8844"/>
                  </a:lnTo>
                  <a:lnTo>
                    <a:pt x="16647" y="8997"/>
                  </a:lnTo>
                  <a:lnTo>
                    <a:pt x="16600" y="9136"/>
                  </a:lnTo>
                  <a:lnTo>
                    <a:pt x="16534" y="9269"/>
                  </a:lnTo>
                  <a:lnTo>
                    <a:pt x="16441" y="9382"/>
                  </a:lnTo>
                  <a:lnTo>
                    <a:pt x="16328" y="9475"/>
                  </a:lnTo>
                  <a:lnTo>
                    <a:pt x="16196" y="9541"/>
                  </a:lnTo>
                  <a:lnTo>
                    <a:pt x="16050" y="9587"/>
                  </a:lnTo>
                  <a:lnTo>
                    <a:pt x="14165" y="9966"/>
                  </a:lnTo>
                  <a:lnTo>
                    <a:pt x="14013" y="10430"/>
                  </a:lnTo>
                  <a:lnTo>
                    <a:pt x="13827" y="10875"/>
                  </a:lnTo>
                  <a:lnTo>
                    <a:pt x="13608" y="11299"/>
                  </a:lnTo>
                  <a:lnTo>
                    <a:pt x="14676" y="12898"/>
                  </a:lnTo>
                  <a:lnTo>
                    <a:pt x="14749" y="13031"/>
                  </a:lnTo>
                  <a:lnTo>
                    <a:pt x="14789" y="13177"/>
                  </a:lnTo>
                  <a:lnTo>
                    <a:pt x="14802" y="13323"/>
                  </a:lnTo>
                  <a:lnTo>
                    <a:pt x="14789" y="13469"/>
                  </a:lnTo>
                  <a:lnTo>
                    <a:pt x="14749" y="13608"/>
                  </a:lnTo>
                  <a:lnTo>
                    <a:pt x="14683" y="13741"/>
                  </a:lnTo>
                  <a:lnTo>
                    <a:pt x="14583" y="13854"/>
                  </a:lnTo>
                  <a:lnTo>
                    <a:pt x="13854" y="14583"/>
                  </a:lnTo>
                  <a:lnTo>
                    <a:pt x="13741" y="14683"/>
                  </a:lnTo>
                  <a:lnTo>
                    <a:pt x="13608" y="14749"/>
                  </a:lnTo>
                  <a:lnTo>
                    <a:pt x="13469" y="14789"/>
                  </a:lnTo>
                  <a:lnTo>
                    <a:pt x="13323" y="14802"/>
                  </a:lnTo>
                  <a:lnTo>
                    <a:pt x="13177" y="14789"/>
                  </a:lnTo>
                  <a:lnTo>
                    <a:pt x="13031" y="14749"/>
                  </a:lnTo>
                  <a:lnTo>
                    <a:pt x="12898" y="14676"/>
                  </a:lnTo>
                  <a:lnTo>
                    <a:pt x="11299" y="13608"/>
                  </a:lnTo>
                  <a:lnTo>
                    <a:pt x="10875" y="13827"/>
                  </a:lnTo>
                  <a:lnTo>
                    <a:pt x="10423" y="14013"/>
                  </a:lnTo>
                  <a:lnTo>
                    <a:pt x="9966" y="14165"/>
                  </a:lnTo>
                  <a:lnTo>
                    <a:pt x="9587" y="16050"/>
                  </a:lnTo>
                  <a:lnTo>
                    <a:pt x="9541" y="16196"/>
                  </a:lnTo>
                  <a:lnTo>
                    <a:pt x="9475" y="16328"/>
                  </a:lnTo>
                  <a:lnTo>
                    <a:pt x="9382" y="16441"/>
                  </a:lnTo>
                  <a:lnTo>
                    <a:pt x="9269" y="16534"/>
                  </a:lnTo>
                  <a:lnTo>
                    <a:pt x="9136" y="16600"/>
                  </a:lnTo>
                  <a:lnTo>
                    <a:pt x="8997" y="16647"/>
                  </a:lnTo>
                  <a:lnTo>
                    <a:pt x="8844" y="16660"/>
                  </a:lnTo>
                  <a:lnTo>
                    <a:pt x="7816" y="16660"/>
                  </a:lnTo>
                  <a:lnTo>
                    <a:pt x="7663" y="16647"/>
                  </a:lnTo>
                  <a:lnTo>
                    <a:pt x="7524" y="16600"/>
                  </a:lnTo>
                  <a:lnTo>
                    <a:pt x="7391" y="16534"/>
                  </a:lnTo>
                  <a:lnTo>
                    <a:pt x="7278" y="16441"/>
                  </a:lnTo>
                  <a:lnTo>
                    <a:pt x="7186" y="16328"/>
                  </a:lnTo>
                  <a:lnTo>
                    <a:pt x="7119" y="16196"/>
                  </a:lnTo>
                  <a:lnTo>
                    <a:pt x="7073" y="16050"/>
                  </a:lnTo>
                  <a:lnTo>
                    <a:pt x="6695" y="14165"/>
                  </a:lnTo>
                  <a:lnTo>
                    <a:pt x="6230" y="14013"/>
                  </a:lnTo>
                  <a:lnTo>
                    <a:pt x="5786" y="13827"/>
                  </a:lnTo>
                  <a:lnTo>
                    <a:pt x="5361" y="13608"/>
                  </a:lnTo>
                  <a:lnTo>
                    <a:pt x="3762" y="14676"/>
                  </a:lnTo>
                  <a:lnTo>
                    <a:pt x="3623" y="14749"/>
                  </a:lnTo>
                  <a:lnTo>
                    <a:pt x="3483" y="14789"/>
                  </a:lnTo>
                  <a:lnTo>
                    <a:pt x="3337" y="14802"/>
                  </a:lnTo>
                  <a:lnTo>
                    <a:pt x="3191" y="14789"/>
                  </a:lnTo>
                  <a:lnTo>
                    <a:pt x="3052" y="14749"/>
                  </a:lnTo>
                  <a:lnTo>
                    <a:pt x="2919" y="14683"/>
                  </a:lnTo>
                  <a:lnTo>
                    <a:pt x="2807" y="14583"/>
                  </a:lnTo>
                  <a:lnTo>
                    <a:pt x="2077" y="13854"/>
                  </a:lnTo>
                  <a:lnTo>
                    <a:pt x="1977" y="13741"/>
                  </a:lnTo>
                  <a:lnTo>
                    <a:pt x="1911" y="13608"/>
                  </a:lnTo>
                  <a:lnTo>
                    <a:pt x="1871" y="13469"/>
                  </a:lnTo>
                  <a:lnTo>
                    <a:pt x="1851" y="13323"/>
                  </a:lnTo>
                  <a:lnTo>
                    <a:pt x="1864" y="13177"/>
                  </a:lnTo>
                  <a:lnTo>
                    <a:pt x="1911" y="13031"/>
                  </a:lnTo>
                  <a:lnTo>
                    <a:pt x="1984" y="12898"/>
                  </a:lnTo>
                  <a:lnTo>
                    <a:pt x="3052" y="11299"/>
                  </a:lnTo>
                  <a:lnTo>
                    <a:pt x="2833" y="10875"/>
                  </a:lnTo>
                  <a:lnTo>
                    <a:pt x="2647" y="10430"/>
                  </a:lnTo>
                  <a:lnTo>
                    <a:pt x="2495" y="9966"/>
                  </a:lnTo>
                  <a:lnTo>
                    <a:pt x="610" y="9587"/>
                  </a:lnTo>
                  <a:lnTo>
                    <a:pt x="464" y="9541"/>
                  </a:lnTo>
                  <a:lnTo>
                    <a:pt x="332" y="9475"/>
                  </a:lnTo>
                  <a:lnTo>
                    <a:pt x="219" y="9382"/>
                  </a:lnTo>
                  <a:lnTo>
                    <a:pt x="126" y="9269"/>
                  </a:lnTo>
                  <a:lnTo>
                    <a:pt x="60" y="9136"/>
                  </a:lnTo>
                  <a:lnTo>
                    <a:pt x="13" y="8997"/>
                  </a:lnTo>
                  <a:lnTo>
                    <a:pt x="0" y="8844"/>
                  </a:lnTo>
                  <a:lnTo>
                    <a:pt x="0" y="7816"/>
                  </a:lnTo>
                  <a:lnTo>
                    <a:pt x="13" y="7663"/>
                  </a:lnTo>
                  <a:lnTo>
                    <a:pt x="60" y="7524"/>
                  </a:lnTo>
                  <a:lnTo>
                    <a:pt x="126" y="7391"/>
                  </a:lnTo>
                  <a:lnTo>
                    <a:pt x="219" y="7278"/>
                  </a:lnTo>
                  <a:lnTo>
                    <a:pt x="332" y="7186"/>
                  </a:lnTo>
                  <a:lnTo>
                    <a:pt x="464" y="7119"/>
                  </a:lnTo>
                  <a:lnTo>
                    <a:pt x="610" y="7073"/>
                  </a:lnTo>
                  <a:lnTo>
                    <a:pt x="2495" y="6695"/>
                  </a:lnTo>
                  <a:lnTo>
                    <a:pt x="2647" y="6230"/>
                  </a:lnTo>
                  <a:lnTo>
                    <a:pt x="2833" y="5786"/>
                  </a:lnTo>
                  <a:lnTo>
                    <a:pt x="3052" y="5361"/>
                  </a:lnTo>
                  <a:lnTo>
                    <a:pt x="1984" y="3762"/>
                  </a:lnTo>
                  <a:lnTo>
                    <a:pt x="1911" y="3623"/>
                  </a:lnTo>
                  <a:lnTo>
                    <a:pt x="1864" y="3483"/>
                  </a:lnTo>
                  <a:lnTo>
                    <a:pt x="1851" y="3337"/>
                  </a:lnTo>
                  <a:lnTo>
                    <a:pt x="1871" y="3191"/>
                  </a:lnTo>
                  <a:lnTo>
                    <a:pt x="1911" y="3052"/>
                  </a:lnTo>
                  <a:lnTo>
                    <a:pt x="1977" y="2919"/>
                  </a:lnTo>
                  <a:lnTo>
                    <a:pt x="2077" y="2807"/>
                  </a:lnTo>
                  <a:lnTo>
                    <a:pt x="2807" y="2077"/>
                  </a:lnTo>
                  <a:lnTo>
                    <a:pt x="2919" y="1977"/>
                  </a:lnTo>
                  <a:lnTo>
                    <a:pt x="3052" y="1911"/>
                  </a:lnTo>
                  <a:lnTo>
                    <a:pt x="3191" y="1871"/>
                  </a:lnTo>
                  <a:lnTo>
                    <a:pt x="3337" y="1851"/>
                  </a:lnTo>
                  <a:lnTo>
                    <a:pt x="3483" y="1864"/>
                  </a:lnTo>
                  <a:lnTo>
                    <a:pt x="3623" y="1911"/>
                  </a:lnTo>
                  <a:lnTo>
                    <a:pt x="3762" y="1984"/>
                  </a:lnTo>
                  <a:lnTo>
                    <a:pt x="5361" y="3052"/>
                  </a:lnTo>
                  <a:lnTo>
                    <a:pt x="5786" y="2833"/>
                  </a:lnTo>
                  <a:lnTo>
                    <a:pt x="6230" y="2647"/>
                  </a:lnTo>
                  <a:lnTo>
                    <a:pt x="6695" y="2495"/>
                  </a:lnTo>
                  <a:lnTo>
                    <a:pt x="7073" y="610"/>
                  </a:lnTo>
                  <a:lnTo>
                    <a:pt x="7119" y="464"/>
                  </a:lnTo>
                  <a:lnTo>
                    <a:pt x="7186" y="332"/>
                  </a:lnTo>
                  <a:lnTo>
                    <a:pt x="7278" y="219"/>
                  </a:lnTo>
                  <a:lnTo>
                    <a:pt x="7391" y="126"/>
                  </a:lnTo>
                  <a:lnTo>
                    <a:pt x="7524" y="60"/>
                  </a:lnTo>
                  <a:lnTo>
                    <a:pt x="7663" y="13"/>
                  </a:lnTo>
                  <a:lnTo>
                    <a:pt x="781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 name="Freeform 23"/>
            <p:cNvSpPr>
              <a:spLocks/>
            </p:cNvSpPr>
            <p:nvPr/>
          </p:nvSpPr>
          <p:spPr bwMode="auto">
            <a:xfrm>
              <a:off x="21934488" y="-8883650"/>
              <a:ext cx="11607800" cy="11607800"/>
            </a:xfrm>
            <a:custGeom>
              <a:avLst/>
              <a:gdLst>
                <a:gd name="T0" fmla="*/ 4034 w 7312"/>
                <a:gd name="T1" fmla="*/ 20 h 7312"/>
                <a:gd name="T2" fmla="*/ 4744 w 7312"/>
                <a:gd name="T3" fmla="*/ 166 h 7312"/>
                <a:gd name="T4" fmla="*/ 5401 w 7312"/>
                <a:gd name="T5" fmla="*/ 444 h 7312"/>
                <a:gd name="T6" fmla="*/ 5985 w 7312"/>
                <a:gd name="T7" fmla="*/ 836 h 7312"/>
                <a:gd name="T8" fmla="*/ 6482 w 7312"/>
                <a:gd name="T9" fmla="*/ 1334 h 7312"/>
                <a:gd name="T10" fmla="*/ 6874 w 7312"/>
                <a:gd name="T11" fmla="*/ 1917 h 7312"/>
                <a:gd name="T12" fmla="*/ 7152 w 7312"/>
                <a:gd name="T13" fmla="*/ 2574 h 7312"/>
                <a:gd name="T14" fmla="*/ 7298 w 7312"/>
                <a:gd name="T15" fmla="*/ 3284 h 7312"/>
                <a:gd name="T16" fmla="*/ 7298 w 7312"/>
                <a:gd name="T17" fmla="*/ 4034 h 7312"/>
                <a:gd name="T18" fmla="*/ 7152 w 7312"/>
                <a:gd name="T19" fmla="*/ 4744 h 7312"/>
                <a:gd name="T20" fmla="*/ 6874 w 7312"/>
                <a:gd name="T21" fmla="*/ 5401 h 7312"/>
                <a:gd name="T22" fmla="*/ 6482 w 7312"/>
                <a:gd name="T23" fmla="*/ 5985 h 7312"/>
                <a:gd name="T24" fmla="*/ 5985 w 7312"/>
                <a:gd name="T25" fmla="*/ 6482 h 7312"/>
                <a:gd name="T26" fmla="*/ 5401 w 7312"/>
                <a:gd name="T27" fmla="*/ 6874 h 7312"/>
                <a:gd name="T28" fmla="*/ 4744 w 7312"/>
                <a:gd name="T29" fmla="*/ 7152 h 7312"/>
                <a:gd name="T30" fmla="*/ 4034 w 7312"/>
                <a:gd name="T31" fmla="*/ 7298 h 7312"/>
                <a:gd name="T32" fmla="*/ 3284 w 7312"/>
                <a:gd name="T33" fmla="*/ 7298 h 7312"/>
                <a:gd name="T34" fmla="*/ 2574 w 7312"/>
                <a:gd name="T35" fmla="*/ 7152 h 7312"/>
                <a:gd name="T36" fmla="*/ 1917 w 7312"/>
                <a:gd name="T37" fmla="*/ 6874 h 7312"/>
                <a:gd name="T38" fmla="*/ 1334 w 7312"/>
                <a:gd name="T39" fmla="*/ 6482 h 7312"/>
                <a:gd name="T40" fmla="*/ 836 w 7312"/>
                <a:gd name="T41" fmla="*/ 5985 h 7312"/>
                <a:gd name="T42" fmla="*/ 444 w 7312"/>
                <a:gd name="T43" fmla="*/ 5401 h 7312"/>
                <a:gd name="T44" fmla="*/ 166 w 7312"/>
                <a:gd name="T45" fmla="*/ 4744 h 7312"/>
                <a:gd name="T46" fmla="*/ 20 w 7312"/>
                <a:gd name="T47" fmla="*/ 4034 h 7312"/>
                <a:gd name="T48" fmla="*/ 20 w 7312"/>
                <a:gd name="T49" fmla="*/ 3284 h 7312"/>
                <a:gd name="T50" fmla="*/ 166 w 7312"/>
                <a:gd name="T51" fmla="*/ 2574 h 7312"/>
                <a:gd name="T52" fmla="*/ 444 w 7312"/>
                <a:gd name="T53" fmla="*/ 1917 h 7312"/>
                <a:gd name="T54" fmla="*/ 836 w 7312"/>
                <a:gd name="T55" fmla="*/ 1334 h 7312"/>
                <a:gd name="T56" fmla="*/ 1334 w 7312"/>
                <a:gd name="T57" fmla="*/ 836 h 7312"/>
                <a:gd name="T58" fmla="*/ 1917 w 7312"/>
                <a:gd name="T59" fmla="*/ 444 h 7312"/>
                <a:gd name="T60" fmla="*/ 2574 w 7312"/>
                <a:gd name="T61" fmla="*/ 166 h 7312"/>
                <a:gd name="T62" fmla="*/ 3284 w 7312"/>
                <a:gd name="T63" fmla="*/ 20 h 7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2" h="7312">
                  <a:moveTo>
                    <a:pt x="3656" y="0"/>
                  </a:moveTo>
                  <a:lnTo>
                    <a:pt x="4034" y="20"/>
                  </a:lnTo>
                  <a:lnTo>
                    <a:pt x="4392" y="80"/>
                  </a:lnTo>
                  <a:lnTo>
                    <a:pt x="4744" y="166"/>
                  </a:lnTo>
                  <a:lnTo>
                    <a:pt x="5082" y="292"/>
                  </a:lnTo>
                  <a:lnTo>
                    <a:pt x="5401" y="444"/>
                  </a:lnTo>
                  <a:lnTo>
                    <a:pt x="5706" y="630"/>
                  </a:lnTo>
                  <a:lnTo>
                    <a:pt x="5985" y="836"/>
                  </a:lnTo>
                  <a:lnTo>
                    <a:pt x="6243" y="1075"/>
                  </a:lnTo>
                  <a:lnTo>
                    <a:pt x="6482" y="1334"/>
                  </a:lnTo>
                  <a:lnTo>
                    <a:pt x="6688" y="1612"/>
                  </a:lnTo>
                  <a:lnTo>
                    <a:pt x="6874" y="1917"/>
                  </a:lnTo>
                  <a:lnTo>
                    <a:pt x="7026" y="2236"/>
                  </a:lnTo>
                  <a:lnTo>
                    <a:pt x="7152" y="2574"/>
                  </a:lnTo>
                  <a:lnTo>
                    <a:pt x="7239" y="2919"/>
                  </a:lnTo>
                  <a:lnTo>
                    <a:pt x="7298" y="3284"/>
                  </a:lnTo>
                  <a:lnTo>
                    <a:pt x="7312" y="3656"/>
                  </a:lnTo>
                  <a:lnTo>
                    <a:pt x="7298" y="4034"/>
                  </a:lnTo>
                  <a:lnTo>
                    <a:pt x="7239" y="4392"/>
                  </a:lnTo>
                  <a:lnTo>
                    <a:pt x="7152" y="4744"/>
                  </a:lnTo>
                  <a:lnTo>
                    <a:pt x="7026" y="5082"/>
                  </a:lnTo>
                  <a:lnTo>
                    <a:pt x="6874" y="5401"/>
                  </a:lnTo>
                  <a:lnTo>
                    <a:pt x="6688" y="5706"/>
                  </a:lnTo>
                  <a:lnTo>
                    <a:pt x="6482" y="5985"/>
                  </a:lnTo>
                  <a:lnTo>
                    <a:pt x="6243" y="6243"/>
                  </a:lnTo>
                  <a:lnTo>
                    <a:pt x="5985" y="6482"/>
                  </a:lnTo>
                  <a:lnTo>
                    <a:pt x="5706" y="6688"/>
                  </a:lnTo>
                  <a:lnTo>
                    <a:pt x="5401" y="6874"/>
                  </a:lnTo>
                  <a:lnTo>
                    <a:pt x="5082" y="7026"/>
                  </a:lnTo>
                  <a:lnTo>
                    <a:pt x="4744" y="7152"/>
                  </a:lnTo>
                  <a:lnTo>
                    <a:pt x="4392" y="7239"/>
                  </a:lnTo>
                  <a:lnTo>
                    <a:pt x="4034" y="7298"/>
                  </a:lnTo>
                  <a:lnTo>
                    <a:pt x="3656" y="7312"/>
                  </a:lnTo>
                  <a:lnTo>
                    <a:pt x="3284" y="7298"/>
                  </a:lnTo>
                  <a:lnTo>
                    <a:pt x="2919" y="7239"/>
                  </a:lnTo>
                  <a:lnTo>
                    <a:pt x="2574" y="7152"/>
                  </a:lnTo>
                  <a:lnTo>
                    <a:pt x="2236" y="7026"/>
                  </a:lnTo>
                  <a:lnTo>
                    <a:pt x="1917" y="6874"/>
                  </a:lnTo>
                  <a:lnTo>
                    <a:pt x="1612" y="6688"/>
                  </a:lnTo>
                  <a:lnTo>
                    <a:pt x="1334" y="6482"/>
                  </a:lnTo>
                  <a:lnTo>
                    <a:pt x="1075" y="6243"/>
                  </a:lnTo>
                  <a:lnTo>
                    <a:pt x="836" y="5985"/>
                  </a:lnTo>
                  <a:lnTo>
                    <a:pt x="630" y="5706"/>
                  </a:lnTo>
                  <a:lnTo>
                    <a:pt x="444" y="5401"/>
                  </a:lnTo>
                  <a:lnTo>
                    <a:pt x="292" y="5082"/>
                  </a:lnTo>
                  <a:lnTo>
                    <a:pt x="166" y="4744"/>
                  </a:lnTo>
                  <a:lnTo>
                    <a:pt x="80" y="4392"/>
                  </a:lnTo>
                  <a:lnTo>
                    <a:pt x="20" y="4034"/>
                  </a:lnTo>
                  <a:lnTo>
                    <a:pt x="0" y="3656"/>
                  </a:lnTo>
                  <a:lnTo>
                    <a:pt x="20" y="3284"/>
                  </a:lnTo>
                  <a:lnTo>
                    <a:pt x="80" y="2919"/>
                  </a:lnTo>
                  <a:lnTo>
                    <a:pt x="166" y="2574"/>
                  </a:lnTo>
                  <a:lnTo>
                    <a:pt x="292" y="2236"/>
                  </a:lnTo>
                  <a:lnTo>
                    <a:pt x="444" y="1917"/>
                  </a:lnTo>
                  <a:lnTo>
                    <a:pt x="630" y="1612"/>
                  </a:lnTo>
                  <a:lnTo>
                    <a:pt x="836" y="1334"/>
                  </a:lnTo>
                  <a:lnTo>
                    <a:pt x="1075" y="1075"/>
                  </a:lnTo>
                  <a:lnTo>
                    <a:pt x="1334" y="836"/>
                  </a:lnTo>
                  <a:lnTo>
                    <a:pt x="1612" y="630"/>
                  </a:lnTo>
                  <a:lnTo>
                    <a:pt x="1917" y="444"/>
                  </a:lnTo>
                  <a:lnTo>
                    <a:pt x="2236" y="292"/>
                  </a:lnTo>
                  <a:lnTo>
                    <a:pt x="2574" y="166"/>
                  </a:lnTo>
                  <a:lnTo>
                    <a:pt x="2919" y="80"/>
                  </a:lnTo>
                  <a:lnTo>
                    <a:pt x="3284" y="20"/>
                  </a:lnTo>
                  <a:lnTo>
                    <a:pt x="3656"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1" name="Freeform 24"/>
            <p:cNvSpPr>
              <a:spLocks/>
            </p:cNvSpPr>
            <p:nvPr/>
          </p:nvSpPr>
          <p:spPr bwMode="auto">
            <a:xfrm>
              <a:off x="24852313" y="-5965825"/>
              <a:ext cx="5772150" cy="5772150"/>
            </a:xfrm>
            <a:custGeom>
              <a:avLst/>
              <a:gdLst>
                <a:gd name="T0" fmla="*/ 1818 w 3636"/>
                <a:gd name="T1" fmla="*/ 0 h 3636"/>
                <a:gd name="T2" fmla="*/ 2090 w 3636"/>
                <a:gd name="T3" fmla="*/ 20 h 3636"/>
                <a:gd name="T4" fmla="*/ 2349 w 3636"/>
                <a:gd name="T5" fmla="*/ 79 h 3636"/>
                <a:gd name="T6" fmla="*/ 2587 w 3636"/>
                <a:gd name="T7" fmla="*/ 172 h 3636"/>
                <a:gd name="T8" fmla="*/ 2813 w 3636"/>
                <a:gd name="T9" fmla="*/ 298 h 3636"/>
                <a:gd name="T10" fmla="*/ 3012 w 3636"/>
                <a:gd name="T11" fmla="*/ 451 h 3636"/>
                <a:gd name="T12" fmla="*/ 3191 w 3636"/>
                <a:gd name="T13" fmla="*/ 630 h 3636"/>
                <a:gd name="T14" fmla="*/ 3344 w 3636"/>
                <a:gd name="T15" fmla="*/ 829 h 3636"/>
                <a:gd name="T16" fmla="*/ 3470 w 3636"/>
                <a:gd name="T17" fmla="*/ 1055 h 3636"/>
                <a:gd name="T18" fmla="*/ 3563 w 3636"/>
                <a:gd name="T19" fmla="*/ 1294 h 3636"/>
                <a:gd name="T20" fmla="*/ 3616 w 3636"/>
                <a:gd name="T21" fmla="*/ 1552 h 3636"/>
                <a:gd name="T22" fmla="*/ 3636 w 3636"/>
                <a:gd name="T23" fmla="*/ 1818 h 3636"/>
                <a:gd name="T24" fmla="*/ 3616 w 3636"/>
                <a:gd name="T25" fmla="*/ 2090 h 3636"/>
                <a:gd name="T26" fmla="*/ 3563 w 3636"/>
                <a:gd name="T27" fmla="*/ 2349 h 3636"/>
                <a:gd name="T28" fmla="*/ 3470 w 3636"/>
                <a:gd name="T29" fmla="*/ 2587 h 3636"/>
                <a:gd name="T30" fmla="*/ 3344 w 3636"/>
                <a:gd name="T31" fmla="*/ 2813 h 3636"/>
                <a:gd name="T32" fmla="*/ 3191 w 3636"/>
                <a:gd name="T33" fmla="*/ 3012 h 3636"/>
                <a:gd name="T34" fmla="*/ 3012 w 3636"/>
                <a:gd name="T35" fmla="*/ 3191 h 3636"/>
                <a:gd name="T36" fmla="*/ 2813 w 3636"/>
                <a:gd name="T37" fmla="*/ 3344 h 3636"/>
                <a:gd name="T38" fmla="*/ 2587 w 3636"/>
                <a:gd name="T39" fmla="*/ 3470 h 3636"/>
                <a:gd name="T40" fmla="*/ 2349 w 3636"/>
                <a:gd name="T41" fmla="*/ 3563 h 3636"/>
                <a:gd name="T42" fmla="*/ 2090 w 3636"/>
                <a:gd name="T43" fmla="*/ 3616 h 3636"/>
                <a:gd name="T44" fmla="*/ 1818 w 3636"/>
                <a:gd name="T45" fmla="*/ 3636 h 3636"/>
                <a:gd name="T46" fmla="*/ 1552 w 3636"/>
                <a:gd name="T47" fmla="*/ 3616 h 3636"/>
                <a:gd name="T48" fmla="*/ 1294 w 3636"/>
                <a:gd name="T49" fmla="*/ 3563 h 3636"/>
                <a:gd name="T50" fmla="*/ 1055 w 3636"/>
                <a:gd name="T51" fmla="*/ 3470 h 3636"/>
                <a:gd name="T52" fmla="*/ 829 w 3636"/>
                <a:gd name="T53" fmla="*/ 3344 h 3636"/>
                <a:gd name="T54" fmla="*/ 630 w 3636"/>
                <a:gd name="T55" fmla="*/ 3191 h 3636"/>
                <a:gd name="T56" fmla="*/ 451 w 3636"/>
                <a:gd name="T57" fmla="*/ 3012 h 3636"/>
                <a:gd name="T58" fmla="*/ 298 w 3636"/>
                <a:gd name="T59" fmla="*/ 2813 h 3636"/>
                <a:gd name="T60" fmla="*/ 172 w 3636"/>
                <a:gd name="T61" fmla="*/ 2587 h 3636"/>
                <a:gd name="T62" fmla="*/ 79 w 3636"/>
                <a:gd name="T63" fmla="*/ 2349 h 3636"/>
                <a:gd name="T64" fmla="*/ 20 w 3636"/>
                <a:gd name="T65" fmla="*/ 2090 h 3636"/>
                <a:gd name="T66" fmla="*/ 0 w 3636"/>
                <a:gd name="T67" fmla="*/ 1818 h 3636"/>
                <a:gd name="T68" fmla="*/ 20 w 3636"/>
                <a:gd name="T69" fmla="*/ 1552 h 3636"/>
                <a:gd name="T70" fmla="*/ 79 w 3636"/>
                <a:gd name="T71" fmla="*/ 1294 h 3636"/>
                <a:gd name="T72" fmla="*/ 172 w 3636"/>
                <a:gd name="T73" fmla="*/ 1055 h 3636"/>
                <a:gd name="T74" fmla="*/ 298 w 3636"/>
                <a:gd name="T75" fmla="*/ 829 h 3636"/>
                <a:gd name="T76" fmla="*/ 451 w 3636"/>
                <a:gd name="T77" fmla="*/ 630 h 3636"/>
                <a:gd name="T78" fmla="*/ 630 w 3636"/>
                <a:gd name="T79" fmla="*/ 451 h 3636"/>
                <a:gd name="T80" fmla="*/ 829 w 3636"/>
                <a:gd name="T81" fmla="*/ 298 h 3636"/>
                <a:gd name="T82" fmla="*/ 1055 w 3636"/>
                <a:gd name="T83" fmla="*/ 172 h 3636"/>
                <a:gd name="T84" fmla="*/ 1294 w 3636"/>
                <a:gd name="T85" fmla="*/ 79 h 3636"/>
                <a:gd name="T86" fmla="*/ 1552 w 3636"/>
                <a:gd name="T87" fmla="*/ 20 h 3636"/>
                <a:gd name="T88" fmla="*/ 1818 w 3636"/>
                <a:gd name="T89" fmla="*/ 0 h 3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36" h="3636">
                  <a:moveTo>
                    <a:pt x="1818" y="0"/>
                  </a:moveTo>
                  <a:lnTo>
                    <a:pt x="2090" y="20"/>
                  </a:lnTo>
                  <a:lnTo>
                    <a:pt x="2349" y="79"/>
                  </a:lnTo>
                  <a:lnTo>
                    <a:pt x="2587" y="172"/>
                  </a:lnTo>
                  <a:lnTo>
                    <a:pt x="2813" y="298"/>
                  </a:lnTo>
                  <a:lnTo>
                    <a:pt x="3012" y="451"/>
                  </a:lnTo>
                  <a:lnTo>
                    <a:pt x="3191" y="630"/>
                  </a:lnTo>
                  <a:lnTo>
                    <a:pt x="3344" y="829"/>
                  </a:lnTo>
                  <a:lnTo>
                    <a:pt x="3470" y="1055"/>
                  </a:lnTo>
                  <a:lnTo>
                    <a:pt x="3563" y="1294"/>
                  </a:lnTo>
                  <a:lnTo>
                    <a:pt x="3616" y="1552"/>
                  </a:lnTo>
                  <a:lnTo>
                    <a:pt x="3636" y="1818"/>
                  </a:lnTo>
                  <a:lnTo>
                    <a:pt x="3616" y="2090"/>
                  </a:lnTo>
                  <a:lnTo>
                    <a:pt x="3563" y="2349"/>
                  </a:lnTo>
                  <a:lnTo>
                    <a:pt x="3470" y="2587"/>
                  </a:lnTo>
                  <a:lnTo>
                    <a:pt x="3344" y="2813"/>
                  </a:lnTo>
                  <a:lnTo>
                    <a:pt x="3191" y="3012"/>
                  </a:lnTo>
                  <a:lnTo>
                    <a:pt x="3012" y="3191"/>
                  </a:lnTo>
                  <a:lnTo>
                    <a:pt x="2813" y="3344"/>
                  </a:lnTo>
                  <a:lnTo>
                    <a:pt x="2587" y="3470"/>
                  </a:lnTo>
                  <a:lnTo>
                    <a:pt x="2349" y="3563"/>
                  </a:lnTo>
                  <a:lnTo>
                    <a:pt x="2090" y="3616"/>
                  </a:lnTo>
                  <a:lnTo>
                    <a:pt x="1818" y="3636"/>
                  </a:lnTo>
                  <a:lnTo>
                    <a:pt x="1552" y="3616"/>
                  </a:lnTo>
                  <a:lnTo>
                    <a:pt x="1294" y="3563"/>
                  </a:lnTo>
                  <a:lnTo>
                    <a:pt x="1055" y="3470"/>
                  </a:lnTo>
                  <a:lnTo>
                    <a:pt x="829" y="3344"/>
                  </a:lnTo>
                  <a:lnTo>
                    <a:pt x="630" y="3191"/>
                  </a:lnTo>
                  <a:lnTo>
                    <a:pt x="451" y="3012"/>
                  </a:lnTo>
                  <a:lnTo>
                    <a:pt x="298" y="2813"/>
                  </a:lnTo>
                  <a:lnTo>
                    <a:pt x="172" y="2587"/>
                  </a:lnTo>
                  <a:lnTo>
                    <a:pt x="79" y="2349"/>
                  </a:lnTo>
                  <a:lnTo>
                    <a:pt x="20" y="2090"/>
                  </a:lnTo>
                  <a:lnTo>
                    <a:pt x="0" y="1818"/>
                  </a:lnTo>
                  <a:lnTo>
                    <a:pt x="20" y="1552"/>
                  </a:lnTo>
                  <a:lnTo>
                    <a:pt x="79" y="1294"/>
                  </a:lnTo>
                  <a:lnTo>
                    <a:pt x="172" y="1055"/>
                  </a:lnTo>
                  <a:lnTo>
                    <a:pt x="298" y="829"/>
                  </a:lnTo>
                  <a:lnTo>
                    <a:pt x="451" y="630"/>
                  </a:lnTo>
                  <a:lnTo>
                    <a:pt x="630" y="451"/>
                  </a:lnTo>
                  <a:lnTo>
                    <a:pt x="829" y="298"/>
                  </a:lnTo>
                  <a:lnTo>
                    <a:pt x="1055" y="172"/>
                  </a:lnTo>
                  <a:lnTo>
                    <a:pt x="1294" y="79"/>
                  </a:lnTo>
                  <a:lnTo>
                    <a:pt x="1552" y="20"/>
                  </a:lnTo>
                  <a:lnTo>
                    <a:pt x="1818" y="0"/>
                  </a:ln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 name="Freeform 25"/>
            <p:cNvSpPr>
              <a:spLocks/>
            </p:cNvSpPr>
            <p:nvPr/>
          </p:nvSpPr>
          <p:spPr bwMode="auto">
            <a:xfrm>
              <a:off x="24787424" y="-5829305"/>
              <a:ext cx="4022731" cy="5508624"/>
            </a:xfrm>
            <a:custGeom>
              <a:avLst/>
              <a:gdLst>
                <a:gd name="T0" fmla="*/ 1267 w 2534"/>
                <a:gd name="T1" fmla="*/ 0 h 3470"/>
                <a:gd name="T2" fmla="*/ 1506 w 2534"/>
                <a:gd name="T3" fmla="*/ 100 h 3470"/>
                <a:gd name="T4" fmla="*/ 1725 w 2534"/>
                <a:gd name="T5" fmla="*/ 219 h 3470"/>
                <a:gd name="T6" fmla="*/ 1924 w 2534"/>
                <a:gd name="T7" fmla="*/ 372 h 3470"/>
                <a:gd name="T8" fmla="*/ 2096 w 2534"/>
                <a:gd name="T9" fmla="*/ 551 h 3470"/>
                <a:gd name="T10" fmla="*/ 2249 w 2534"/>
                <a:gd name="T11" fmla="*/ 756 h 3470"/>
                <a:gd name="T12" fmla="*/ 2368 w 2534"/>
                <a:gd name="T13" fmla="*/ 975 h 3470"/>
                <a:gd name="T14" fmla="*/ 2461 w 2534"/>
                <a:gd name="T15" fmla="*/ 1214 h 3470"/>
                <a:gd name="T16" fmla="*/ 2514 w 2534"/>
                <a:gd name="T17" fmla="*/ 1466 h 3470"/>
                <a:gd name="T18" fmla="*/ 2534 w 2534"/>
                <a:gd name="T19" fmla="*/ 1732 h 3470"/>
                <a:gd name="T20" fmla="*/ 2514 w 2534"/>
                <a:gd name="T21" fmla="*/ 1997 h 3470"/>
                <a:gd name="T22" fmla="*/ 2461 w 2534"/>
                <a:gd name="T23" fmla="*/ 2256 h 3470"/>
                <a:gd name="T24" fmla="*/ 2368 w 2534"/>
                <a:gd name="T25" fmla="*/ 2495 h 3470"/>
                <a:gd name="T26" fmla="*/ 2249 w 2534"/>
                <a:gd name="T27" fmla="*/ 2714 h 3470"/>
                <a:gd name="T28" fmla="*/ 2096 w 2534"/>
                <a:gd name="T29" fmla="*/ 2913 h 3470"/>
                <a:gd name="T30" fmla="*/ 1924 w 2534"/>
                <a:gd name="T31" fmla="*/ 3092 h 3470"/>
                <a:gd name="T32" fmla="*/ 1725 w 2534"/>
                <a:gd name="T33" fmla="*/ 3244 h 3470"/>
                <a:gd name="T34" fmla="*/ 1506 w 2534"/>
                <a:gd name="T35" fmla="*/ 3371 h 3470"/>
                <a:gd name="T36" fmla="*/ 1267 w 2534"/>
                <a:gd name="T37" fmla="*/ 3470 h 3470"/>
                <a:gd name="T38" fmla="*/ 1035 w 2534"/>
                <a:gd name="T39" fmla="*/ 3371 h 3470"/>
                <a:gd name="T40" fmla="*/ 816 w 2534"/>
                <a:gd name="T41" fmla="*/ 3244 h 3470"/>
                <a:gd name="T42" fmla="*/ 617 w 2534"/>
                <a:gd name="T43" fmla="*/ 3092 h 3470"/>
                <a:gd name="T44" fmla="*/ 438 w 2534"/>
                <a:gd name="T45" fmla="*/ 2913 h 3470"/>
                <a:gd name="T46" fmla="*/ 292 w 2534"/>
                <a:gd name="T47" fmla="*/ 2714 h 3470"/>
                <a:gd name="T48" fmla="*/ 166 w 2534"/>
                <a:gd name="T49" fmla="*/ 2495 h 3470"/>
                <a:gd name="T50" fmla="*/ 79 w 2534"/>
                <a:gd name="T51" fmla="*/ 2256 h 3470"/>
                <a:gd name="T52" fmla="*/ 20 w 2534"/>
                <a:gd name="T53" fmla="*/ 1997 h 3470"/>
                <a:gd name="T54" fmla="*/ 0 w 2534"/>
                <a:gd name="T55" fmla="*/ 1732 h 3470"/>
                <a:gd name="T56" fmla="*/ 20 w 2534"/>
                <a:gd name="T57" fmla="*/ 1466 h 3470"/>
                <a:gd name="T58" fmla="*/ 79 w 2534"/>
                <a:gd name="T59" fmla="*/ 1214 h 3470"/>
                <a:gd name="T60" fmla="*/ 166 w 2534"/>
                <a:gd name="T61" fmla="*/ 975 h 3470"/>
                <a:gd name="T62" fmla="*/ 292 w 2534"/>
                <a:gd name="T63" fmla="*/ 756 h 3470"/>
                <a:gd name="T64" fmla="*/ 438 w 2534"/>
                <a:gd name="T65" fmla="*/ 551 h 3470"/>
                <a:gd name="T66" fmla="*/ 617 w 2534"/>
                <a:gd name="T67" fmla="*/ 372 h 3470"/>
                <a:gd name="T68" fmla="*/ 816 w 2534"/>
                <a:gd name="T69" fmla="*/ 219 h 3470"/>
                <a:gd name="T70" fmla="*/ 1035 w 2534"/>
                <a:gd name="T71" fmla="*/ 100 h 3470"/>
                <a:gd name="T72" fmla="*/ 1267 w 2534"/>
                <a:gd name="T73" fmla="*/ 0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34" h="3470">
                  <a:moveTo>
                    <a:pt x="1267" y="0"/>
                  </a:moveTo>
                  <a:lnTo>
                    <a:pt x="1506" y="100"/>
                  </a:lnTo>
                  <a:lnTo>
                    <a:pt x="1725" y="219"/>
                  </a:lnTo>
                  <a:lnTo>
                    <a:pt x="1924" y="372"/>
                  </a:lnTo>
                  <a:lnTo>
                    <a:pt x="2096" y="551"/>
                  </a:lnTo>
                  <a:lnTo>
                    <a:pt x="2249" y="756"/>
                  </a:lnTo>
                  <a:lnTo>
                    <a:pt x="2368" y="975"/>
                  </a:lnTo>
                  <a:lnTo>
                    <a:pt x="2461" y="1214"/>
                  </a:lnTo>
                  <a:lnTo>
                    <a:pt x="2514" y="1466"/>
                  </a:lnTo>
                  <a:lnTo>
                    <a:pt x="2534" y="1732"/>
                  </a:lnTo>
                  <a:lnTo>
                    <a:pt x="2514" y="1997"/>
                  </a:lnTo>
                  <a:lnTo>
                    <a:pt x="2461" y="2256"/>
                  </a:lnTo>
                  <a:lnTo>
                    <a:pt x="2368" y="2495"/>
                  </a:lnTo>
                  <a:lnTo>
                    <a:pt x="2249" y="2714"/>
                  </a:lnTo>
                  <a:lnTo>
                    <a:pt x="2096" y="2913"/>
                  </a:lnTo>
                  <a:lnTo>
                    <a:pt x="1924" y="3092"/>
                  </a:lnTo>
                  <a:lnTo>
                    <a:pt x="1725" y="3244"/>
                  </a:lnTo>
                  <a:lnTo>
                    <a:pt x="1506" y="3371"/>
                  </a:lnTo>
                  <a:lnTo>
                    <a:pt x="1267" y="3470"/>
                  </a:lnTo>
                  <a:lnTo>
                    <a:pt x="1035" y="3371"/>
                  </a:lnTo>
                  <a:lnTo>
                    <a:pt x="816" y="3244"/>
                  </a:lnTo>
                  <a:lnTo>
                    <a:pt x="617" y="3092"/>
                  </a:lnTo>
                  <a:lnTo>
                    <a:pt x="438" y="2913"/>
                  </a:lnTo>
                  <a:lnTo>
                    <a:pt x="292" y="2714"/>
                  </a:lnTo>
                  <a:lnTo>
                    <a:pt x="166" y="2495"/>
                  </a:lnTo>
                  <a:lnTo>
                    <a:pt x="79" y="2256"/>
                  </a:lnTo>
                  <a:lnTo>
                    <a:pt x="20" y="1997"/>
                  </a:lnTo>
                  <a:lnTo>
                    <a:pt x="0" y="1732"/>
                  </a:lnTo>
                  <a:lnTo>
                    <a:pt x="20" y="1466"/>
                  </a:lnTo>
                  <a:lnTo>
                    <a:pt x="79" y="1214"/>
                  </a:lnTo>
                  <a:lnTo>
                    <a:pt x="166" y="975"/>
                  </a:lnTo>
                  <a:lnTo>
                    <a:pt x="292" y="756"/>
                  </a:lnTo>
                  <a:lnTo>
                    <a:pt x="438" y="551"/>
                  </a:lnTo>
                  <a:lnTo>
                    <a:pt x="617" y="372"/>
                  </a:lnTo>
                  <a:lnTo>
                    <a:pt x="816" y="219"/>
                  </a:lnTo>
                  <a:lnTo>
                    <a:pt x="1035" y="100"/>
                  </a:lnTo>
                  <a:lnTo>
                    <a:pt x="1267" y="0"/>
                  </a:lnTo>
                  <a:close/>
                </a:path>
              </a:pathLst>
            </a:custGeom>
            <a:solidFill>
              <a:schemeClr val="bg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 name="Freeform 26"/>
            <p:cNvSpPr>
              <a:spLocks/>
            </p:cNvSpPr>
            <p:nvPr/>
          </p:nvSpPr>
          <p:spPr bwMode="auto">
            <a:xfrm>
              <a:off x="31888113" y="1069975"/>
              <a:ext cx="17389475" cy="17389475"/>
            </a:xfrm>
            <a:custGeom>
              <a:avLst/>
              <a:gdLst>
                <a:gd name="T0" fmla="*/ 5931 w 10954"/>
                <a:gd name="T1" fmla="*/ 20 h 10954"/>
                <a:gd name="T2" fmla="*/ 6210 w 10954"/>
                <a:gd name="T3" fmla="*/ 199 h 10954"/>
                <a:gd name="T4" fmla="*/ 6555 w 10954"/>
                <a:gd name="T5" fmla="*/ 1645 h 10954"/>
                <a:gd name="T6" fmla="*/ 7431 w 10954"/>
                <a:gd name="T7" fmla="*/ 2010 h 10954"/>
                <a:gd name="T8" fmla="*/ 8698 w 10954"/>
                <a:gd name="T9" fmla="*/ 1227 h 10954"/>
                <a:gd name="T10" fmla="*/ 9023 w 10954"/>
                <a:gd name="T11" fmla="*/ 1300 h 10954"/>
                <a:gd name="T12" fmla="*/ 9660 w 10954"/>
                <a:gd name="T13" fmla="*/ 1937 h 10954"/>
                <a:gd name="T14" fmla="*/ 9733 w 10954"/>
                <a:gd name="T15" fmla="*/ 2262 h 10954"/>
                <a:gd name="T16" fmla="*/ 8950 w 10954"/>
                <a:gd name="T17" fmla="*/ 3530 h 10954"/>
                <a:gd name="T18" fmla="*/ 9315 w 10954"/>
                <a:gd name="T19" fmla="*/ 4405 h 10954"/>
                <a:gd name="T20" fmla="*/ 10762 w 10954"/>
                <a:gd name="T21" fmla="*/ 4750 h 10954"/>
                <a:gd name="T22" fmla="*/ 10941 w 10954"/>
                <a:gd name="T23" fmla="*/ 5029 h 10954"/>
                <a:gd name="T24" fmla="*/ 10941 w 10954"/>
                <a:gd name="T25" fmla="*/ 5931 h 10954"/>
                <a:gd name="T26" fmla="*/ 10762 w 10954"/>
                <a:gd name="T27" fmla="*/ 6210 h 10954"/>
                <a:gd name="T28" fmla="*/ 9315 w 10954"/>
                <a:gd name="T29" fmla="*/ 6555 h 10954"/>
                <a:gd name="T30" fmla="*/ 8950 w 10954"/>
                <a:gd name="T31" fmla="*/ 7431 h 10954"/>
                <a:gd name="T32" fmla="*/ 9733 w 10954"/>
                <a:gd name="T33" fmla="*/ 8698 h 10954"/>
                <a:gd name="T34" fmla="*/ 9660 w 10954"/>
                <a:gd name="T35" fmla="*/ 9023 h 10954"/>
                <a:gd name="T36" fmla="*/ 9023 w 10954"/>
                <a:gd name="T37" fmla="*/ 9660 h 10954"/>
                <a:gd name="T38" fmla="*/ 8698 w 10954"/>
                <a:gd name="T39" fmla="*/ 9733 h 10954"/>
                <a:gd name="T40" fmla="*/ 7431 w 10954"/>
                <a:gd name="T41" fmla="*/ 8950 h 10954"/>
                <a:gd name="T42" fmla="*/ 6555 w 10954"/>
                <a:gd name="T43" fmla="*/ 9315 h 10954"/>
                <a:gd name="T44" fmla="*/ 6210 w 10954"/>
                <a:gd name="T45" fmla="*/ 10762 h 10954"/>
                <a:gd name="T46" fmla="*/ 5931 w 10954"/>
                <a:gd name="T47" fmla="*/ 10941 h 10954"/>
                <a:gd name="T48" fmla="*/ 5029 w 10954"/>
                <a:gd name="T49" fmla="*/ 10941 h 10954"/>
                <a:gd name="T50" fmla="*/ 4750 w 10954"/>
                <a:gd name="T51" fmla="*/ 10762 h 10954"/>
                <a:gd name="T52" fmla="*/ 4405 w 10954"/>
                <a:gd name="T53" fmla="*/ 9315 h 10954"/>
                <a:gd name="T54" fmla="*/ 3530 w 10954"/>
                <a:gd name="T55" fmla="*/ 8950 h 10954"/>
                <a:gd name="T56" fmla="*/ 2262 w 10954"/>
                <a:gd name="T57" fmla="*/ 9733 h 10954"/>
                <a:gd name="T58" fmla="*/ 1937 w 10954"/>
                <a:gd name="T59" fmla="*/ 9660 h 10954"/>
                <a:gd name="T60" fmla="*/ 1300 w 10954"/>
                <a:gd name="T61" fmla="*/ 9023 h 10954"/>
                <a:gd name="T62" fmla="*/ 1227 w 10954"/>
                <a:gd name="T63" fmla="*/ 8698 h 10954"/>
                <a:gd name="T64" fmla="*/ 2010 w 10954"/>
                <a:gd name="T65" fmla="*/ 7431 h 10954"/>
                <a:gd name="T66" fmla="*/ 1645 w 10954"/>
                <a:gd name="T67" fmla="*/ 6555 h 10954"/>
                <a:gd name="T68" fmla="*/ 199 w 10954"/>
                <a:gd name="T69" fmla="*/ 6210 h 10954"/>
                <a:gd name="T70" fmla="*/ 20 w 10954"/>
                <a:gd name="T71" fmla="*/ 5931 h 10954"/>
                <a:gd name="T72" fmla="*/ 20 w 10954"/>
                <a:gd name="T73" fmla="*/ 5029 h 10954"/>
                <a:gd name="T74" fmla="*/ 199 w 10954"/>
                <a:gd name="T75" fmla="*/ 4750 h 10954"/>
                <a:gd name="T76" fmla="*/ 1645 w 10954"/>
                <a:gd name="T77" fmla="*/ 4405 h 10954"/>
                <a:gd name="T78" fmla="*/ 2010 w 10954"/>
                <a:gd name="T79" fmla="*/ 3530 h 10954"/>
                <a:gd name="T80" fmla="*/ 1227 w 10954"/>
                <a:gd name="T81" fmla="*/ 2262 h 10954"/>
                <a:gd name="T82" fmla="*/ 1300 w 10954"/>
                <a:gd name="T83" fmla="*/ 1937 h 10954"/>
                <a:gd name="T84" fmla="*/ 1937 w 10954"/>
                <a:gd name="T85" fmla="*/ 1300 h 10954"/>
                <a:gd name="T86" fmla="*/ 2262 w 10954"/>
                <a:gd name="T87" fmla="*/ 1227 h 10954"/>
                <a:gd name="T88" fmla="*/ 3530 w 10954"/>
                <a:gd name="T89" fmla="*/ 2010 h 10954"/>
                <a:gd name="T90" fmla="*/ 4405 w 10954"/>
                <a:gd name="T91" fmla="*/ 1645 h 10954"/>
                <a:gd name="T92" fmla="*/ 4750 w 10954"/>
                <a:gd name="T93" fmla="*/ 199 h 10954"/>
                <a:gd name="T94" fmla="*/ 5029 w 10954"/>
                <a:gd name="T95" fmla="*/ 20 h 10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954" h="10954">
                  <a:moveTo>
                    <a:pt x="5142" y="0"/>
                  </a:moveTo>
                  <a:lnTo>
                    <a:pt x="5819" y="0"/>
                  </a:lnTo>
                  <a:lnTo>
                    <a:pt x="5931" y="20"/>
                  </a:lnTo>
                  <a:lnTo>
                    <a:pt x="6038" y="60"/>
                  </a:lnTo>
                  <a:lnTo>
                    <a:pt x="6137" y="119"/>
                  </a:lnTo>
                  <a:lnTo>
                    <a:pt x="6210" y="199"/>
                  </a:lnTo>
                  <a:lnTo>
                    <a:pt x="6270" y="298"/>
                  </a:lnTo>
                  <a:lnTo>
                    <a:pt x="6310" y="405"/>
                  </a:lnTo>
                  <a:lnTo>
                    <a:pt x="6555" y="1645"/>
                  </a:lnTo>
                  <a:lnTo>
                    <a:pt x="6860" y="1745"/>
                  </a:lnTo>
                  <a:lnTo>
                    <a:pt x="7152" y="1864"/>
                  </a:lnTo>
                  <a:lnTo>
                    <a:pt x="7431" y="2010"/>
                  </a:lnTo>
                  <a:lnTo>
                    <a:pt x="8486" y="1307"/>
                  </a:lnTo>
                  <a:lnTo>
                    <a:pt x="8585" y="1254"/>
                  </a:lnTo>
                  <a:lnTo>
                    <a:pt x="8698" y="1227"/>
                  </a:lnTo>
                  <a:lnTo>
                    <a:pt x="8811" y="1227"/>
                  </a:lnTo>
                  <a:lnTo>
                    <a:pt x="8917" y="1247"/>
                  </a:lnTo>
                  <a:lnTo>
                    <a:pt x="9023" y="1300"/>
                  </a:lnTo>
                  <a:lnTo>
                    <a:pt x="9110" y="1373"/>
                  </a:lnTo>
                  <a:lnTo>
                    <a:pt x="9587" y="1851"/>
                  </a:lnTo>
                  <a:lnTo>
                    <a:pt x="9660" y="1937"/>
                  </a:lnTo>
                  <a:lnTo>
                    <a:pt x="9713" y="2043"/>
                  </a:lnTo>
                  <a:lnTo>
                    <a:pt x="9733" y="2150"/>
                  </a:lnTo>
                  <a:lnTo>
                    <a:pt x="9733" y="2262"/>
                  </a:lnTo>
                  <a:lnTo>
                    <a:pt x="9707" y="2375"/>
                  </a:lnTo>
                  <a:lnTo>
                    <a:pt x="9654" y="2475"/>
                  </a:lnTo>
                  <a:lnTo>
                    <a:pt x="8950" y="3530"/>
                  </a:lnTo>
                  <a:lnTo>
                    <a:pt x="9096" y="3808"/>
                  </a:lnTo>
                  <a:lnTo>
                    <a:pt x="9216" y="4100"/>
                  </a:lnTo>
                  <a:lnTo>
                    <a:pt x="9315" y="4405"/>
                  </a:lnTo>
                  <a:lnTo>
                    <a:pt x="10556" y="4651"/>
                  </a:lnTo>
                  <a:lnTo>
                    <a:pt x="10662" y="4691"/>
                  </a:lnTo>
                  <a:lnTo>
                    <a:pt x="10762" y="4750"/>
                  </a:lnTo>
                  <a:lnTo>
                    <a:pt x="10841" y="4823"/>
                  </a:lnTo>
                  <a:lnTo>
                    <a:pt x="10901" y="4923"/>
                  </a:lnTo>
                  <a:lnTo>
                    <a:pt x="10941" y="5029"/>
                  </a:lnTo>
                  <a:lnTo>
                    <a:pt x="10954" y="5142"/>
                  </a:lnTo>
                  <a:lnTo>
                    <a:pt x="10954" y="5819"/>
                  </a:lnTo>
                  <a:lnTo>
                    <a:pt x="10941" y="5931"/>
                  </a:lnTo>
                  <a:lnTo>
                    <a:pt x="10901" y="6038"/>
                  </a:lnTo>
                  <a:lnTo>
                    <a:pt x="10841" y="6137"/>
                  </a:lnTo>
                  <a:lnTo>
                    <a:pt x="10762" y="6210"/>
                  </a:lnTo>
                  <a:lnTo>
                    <a:pt x="10662" y="6270"/>
                  </a:lnTo>
                  <a:lnTo>
                    <a:pt x="10556" y="6310"/>
                  </a:lnTo>
                  <a:lnTo>
                    <a:pt x="9315" y="6555"/>
                  </a:lnTo>
                  <a:lnTo>
                    <a:pt x="9216" y="6860"/>
                  </a:lnTo>
                  <a:lnTo>
                    <a:pt x="9096" y="7152"/>
                  </a:lnTo>
                  <a:lnTo>
                    <a:pt x="8950" y="7431"/>
                  </a:lnTo>
                  <a:lnTo>
                    <a:pt x="9654" y="8486"/>
                  </a:lnTo>
                  <a:lnTo>
                    <a:pt x="9707" y="8585"/>
                  </a:lnTo>
                  <a:lnTo>
                    <a:pt x="9733" y="8698"/>
                  </a:lnTo>
                  <a:lnTo>
                    <a:pt x="9733" y="8811"/>
                  </a:lnTo>
                  <a:lnTo>
                    <a:pt x="9713" y="8917"/>
                  </a:lnTo>
                  <a:lnTo>
                    <a:pt x="9660" y="9023"/>
                  </a:lnTo>
                  <a:lnTo>
                    <a:pt x="9587" y="9110"/>
                  </a:lnTo>
                  <a:lnTo>
                    <a:pt x="9110" y="9587"/>
                  </a:lnTo>
                  <a:lnTo>
                    <a:pt x="9023" y="9660"/>
                  </a:lnTo>
                  <a:lnTo>
                    <a:pt x="8917" y="9713"/>
                  </a:lnTo>
                  <a:lnTo>
                    <a:pt x="8811" y="9733"/>
                  </a:lnTo>
                  <a:lnTo>
                    <a:pt x="8698" y="9733"/>
                  </a:lnTo>
                  <a:lnTo>
                    <a:pt x="8585" y="9707"/>
                  </a:lnTo>
                  <a:lnTo>
                    <a:pt x="8486" y="9654"/>
                  </a:lnTo>
                  <a:lnTo>
                    <a:pt x="7431" y="8950"/>
                  </a:lnTo>
                  <a:lnTo>
                    <a:pt x="7152" y="9096"/>
                  </a:lnTo>
                  <a:lnTo>
                    <a:pt x="6860" y="9216"/>
                  </a:lnTo>
                  <a:lnTo>
                    <a:pt x="6555" y="9315"/>
                  </a:lnTo>
                  <a:lnTo>
                    <a:pt x="6310" y="10556"/>
                  </a:lnTo>
                  <a:lnTo>
                    <a:pt x="6270" y="10662"/>
                  </a:lnTo>
                  <a:lnTo>
                    <a:pt x="6210" y="10762"/>
                  </a:lnTo>
                  <a:lnTo>
                    <a:pt x="6137" y="10841"/>
                  </a:lnTo>
                  <a:lnTo>
                    <a:pt x="6038" y="10901"/>
                  </a:lnTo>
                  <a:lnTo>
                    <a:pt x="5931" y="10941"/>
                  </a:lnTo>
                  <a:lnTo>
                    <a:pt x="5819" y="10954"/>
                  </a:lnTo>
                  <a:lnTo>
                    <a:pt x="5142" y="10954"/>
                  </a:lnTo>
                  <a:lnTo>
                    <a:pt x="5029" y="10941"/>
                  </a:lnTo>
                  <a:lnTo>
                    <a:pt x="4923" y="10901"/>
                  </a:lnTo>
                  <a:lnTo>
                    <a:pt x="4823" y="10841"/>
                  </a:lnTo>
                  <a:lnTo>
                    <a:pt x="4750" y="10762"/>
                  </a:lnTo>
                  <a:lnTo>
                    <a:pt x="4691" y="10662"/>
                  </a:lnTo>
                  <a:lnTo>
                    <a:pt x="4651" y="10556"/>
                  </a:lnTo>
                  <a:lnTo>
                    <a:pt x="4405" y="9315"/>
                  </a:lnTo>
                  <a:lnTo>
                    <a:pt x="4100" y="9216"/>
                  </a:lnTo>
                  <a:lnTo>
                    <a:pt x="3808" y="9096"/>
                  </a:lnTo>
                  <a:lnTo>
                    <a:pt x="3530" y="8950"/>
                  </a:lnTo>
                  <a:lnTo>
                    <a:pt x="2475" y="9654"/>
                  </a:lnTo>
                  <a:lnTo>
                    <a:pt x="2375" y="9707"/>
                  </a:lnTo>
                  <a:lnTo>
                    <a:pt x="2262" y="9733"/>
                  </a:lnTo>
                  <a:lnTo>
                    <a:pt x="2150" y="9733"/>
                  </a:lnTo>
                  <a:lnTo>
                    <a:pt x="2043" y="9713"/>
                  </a:lnTo>
                  <a:lnTo>
                    <a:pt x="1937" y="9660"/>
                  </a:lnTo>
                  <a:lnTo>
                    <a:pt x="1851" y="9587"/>
                  </a:lnTo>
                  <a:lnTo>
                    <a:pt x="1373" y="9110"/>
                  </a:lnTo>
                  <a:lnTo>
                    <a:pt x="1300" y="9023"/>
                  </a:lnTo>
                  <a:lnTo>
                    <a:pt x="1247" y="8917"/>
                  </a:lnTo>
                  <a:lnTo>
                    <a:pt x="1227" y="8811"/>
                  </a:lnTo>
                  <a:lnTo>
                    <a:pt x="1227" y="8698"/>
                  </a:lnTo>
                  <a:lnTo>
                    <a:pt x="1254" y="8585"/>
                  </a:lnTo>
                  <a:lnTo>
                    <a:pt x="1307" y="8486"/>
                  </a:lnTo>
                  <a:lnTo>
                    <a:pt x="2010" y="7431"/>
                  </a:lnTo>
                  <a:lnTo>
                    <a:pt x="1864" y="7152"/>
                  </a:lnTo>
                  <a:lnTo>
                    <a:pt x="1745" y="6860"/>
                  </a:lnTo>
                  <a:lnTo>
                    <a:pt x="1645" y="6555"/>
                  </a:lnTo>
                  <a:lnTo>
                    <a:pt x="405" y="6310"/>
                  </a:lnTo>
                  <a:lnTo>
                    <a:pt x="298" y="6270"/>
                  </a:lnTo>
                  <a:lnTo>
                    <a:pt x="199" y="6210"/>
                  </a:lnTo>
                  <a:lnTo>
                    <a:pt x="119" y="6137"/>
                  </a:lnTo>
                  <a:lnTo>
                    <a:pt x="60" y="6038"/>
                  </a:lnTo>
                  <a:lnTo>
                    <a:pt x="20" y="5931"/>
                  </a:lnTo>
                  <a:lnTo>
                    <a:pt x="0" y="5819"/>
                  </a:lnTo>
                  <a:lnTo>
                    <a:pt x="0" y="5142"/>
                  </a:lnTo>
                  <a:lnTo>
                    <a:pt x="20" y="5029"/>
                  </a:lnTo>
                  <a:lnTo>
                    <a:pt x="60" y="4923"/>
                  </a:lnTo>
                  <a:lnTo>
                    <a:pt x="119" y="4823"/>
                  </a:lnTo>
                  <a:lnTo>
                    <a:pt x="199" y="4750"/>
                  </a:lnTo>
                  <a:lnTo>
                    <a:pt x="298" y="4691"/>
                  </a:lnTo>
                  <a:lnTo>
                    <a:pt x="405" y="4651"/>
                  </a:lnTo>
                  <a:lnTo>
                    <a:pt x="1645" y="4405"/>
                  </a:lnTo>
                  <a:lnTo>
                    <a:pt x="1745" y="4100"/>
                  </a:lnTo>
                  <a:lnTo>
                    <a:pt x="1864" y="3808"/>
                  </a:lnTo>
                  <a:lnTo>
                    <a:pt x="2010" y="3530"/>
                  </a:lnTo>
                  <a:lnTo>
                    <a:pt x="1307" y="2475"/>
                  </a:lnTo>
                  <a:lnTo>
                    <a:pt x="1254" y="2375"/>
                  </a:lnTo>
                  <a:lnTo>
                    <a:pt x="1227" y="2262"/>
                  </a:lnTo>
                  <a:lnTo>
                    <a:pt x="1227" y="2150"/>
                  </a:lnTo>
                  <a:lnTo>
                    <a:pt x="1247" y="2043"/>
                  </a:lnTo>
                  <a:lnTo>
                    <a:pt x="1300" y="1937"/>
                  </a:lnTo>
                  <a:lnTo>
                    <a:pt x="1373" y="1851"/>
                  </a:lnTo>
                  <a:lnTo>
                    <a:pt x="1851" y="1373"/>
                  </a:lnTo>
                  <a:lnTo>
                    <a:pt x="1937" y="1300"/>
                  </a:lnTo>
                  <a:lnTo>
                    <a:pt x="2043" y="1247"/>
                  </a:lnTo>
                  <a:lnTo>
                    <a:pt x="2150" y="1227"/>
                  </a:lnTo>
                  <a:lnTo>
                    <a:pt x="2262" y="1227"/>
                  </a:lnTo>
                  <a:lnTo>
                    <a:pt x="2375" y="1254"/>
                  </a:lnTo>
                  <a:lnTo>
                    <a:pt x="2475" y="1307"/>
                  </a:lnTo>
                  <a:lnTo>
                    <a:pt x="3530" y="2010"/>
                  </a:lnTo>
                  <a:lnTo>
                    <a:pt x="3808" y="1864"/>
                  </a:lnTo>
                  <a:lnTo>
                    <a:pt x="4100" y="1745"/>
                  </a:lnTo>
                  <a:lnTo>
                    <a:pt x="4405" y="1645"/>
                  </a:lnTo>
                  <a:lnTo>
                    <a:pt x="4651" y="405"/>
                  </a:lnTo>
                  <a:lnTo>
                    <a:pt x="4691" y="298"/>
                  </a:lnTo>
                  <a:lnTo>
                    <a:pt x="4750" y="199"/>
                  </a:lnTo>
                  <a:lnTo>
                    <a:pt x="4823" y="119"/>
                  </a:lnTo>
                  <a:lnTo>
                    <a:pt x="4923" y="60"/>
                  </a:lnTo>
                  <a:lnTo>
                    <a:pt x="5029" y="20"/>
                  </a:lnTo>
                  <a:lnTo>
                    <a:pt x="5142"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27"/>
            <p:cNvSpPr>
              <a:spLocks/>
            </p:cNvSpPr>
            <p:nvPr/>
          </p:nvSpPr>
          <p:spPr bwMode="auto">
            <a:xfrm>
              <a:off x="36248975" y="5430837"/>
              <a:ext cx="8688388" cy="8688388"/>
            </a:xfrm>
            <a:custGeom>
              <a:avLst/>
              <a:gdLst>
                <a:gd name="T0" fmla="*/ 2733 w 5473"/>
                <a:gd name="T1" fmla="*/ 0 h 5473"/>
                <a:gd name="T2" fmla="*/ 3052 w 5473"/>
                <a:gd name="T3" fmla="*/ 13 h 5473"/>
                <a:gd name="T4" fmla="*/ 3364 w 5473"/>
                <a:gd name="T5" fmla="*/ 66 h 5473"/>
                <a:gd name="T6" fmla="*/ 3655 w 5473"/>
                <a:gd name="T7" fmla="*/ 159 h 5473"/>
                <a:gd name="T8" fmla="*/ 3934 w 5473"/>
                <a:gd name="T9" fmla="*/ 272 h 5473"/>
                <a:gd name="T10" fmla="*/ 4200 w 5473"/>
                <a:gd name="T11" fmla="*/ 424 h 5473"/>
                <a:gd name="T12" fmla="*/ 4445 w 5473"/>
                <a:gd name="T13" fmla="*/ 597 h 5473"/>
                <a:gd name="T14" fmla="*/ 4671 w 5473"/>
                <a:gd name="T15" fmla="*/ 796 h 5473"/>
                <a:gd name="T16" fmla="*/ 4870 w 5473"/>
                <a:gd name="T17" fmla="*/ 1021 h 5473"/>
                <a:gd name="T18" fmla="*/ 5042 w 5473"/>
                <a:gd name="T19" fmla="*/ 1267 h 5473"/>
                <a:gd name="T20" fmla="*/ 5195 w 5473"/>
                <a:gd name="T21" fmla="*/ 1532 h 5473"/>
                <a:gd name="T22" fmla="*/ 5308 w 5473"/>
                <a:gd name="T23" fmla="*/ 1811 h 5473"/>
                <a:gd name="T24" fmla="*/ 5400 w 5473"/>
                <a:gd name="T25" fmla="*/ 2103 h 5473"/>
                <a:gd name="T26" fmla="*/ 5454 w 5473"/>
                <a:gd name="T27" fmla="*/ 2415 h 5473"/>
                <a:gd name="T28" fmla="*/ 5473 w 5473"/>
                <a:gd name="T29" fmla="*/ 2733 h 5473"/>
                <a:gd name="T30" fmla="*/ 5454 w 5473"/>
                <a:gd name="T31" fmla="*/ 3052 h 5473"/>
                <a:gd name="T32" fmla="*/ 5400 w 5473"/>
                <a:gd name="T33" fmla="*/ 3364 h 5473"/>
                <a:gd name="T34" fmla="*/ 5308 w 5473"/>
                <a:gd name="T35" fmla="*/ 3655 h 5473"/>
                <a:gd name="T36" fmla="*/ 5195 w 5473"/>
                <a:gd name="T37" fmla="*/ 3934 h 5473"/>
                <a:gd name="T38" fmla="*/ 5042 w 5473"/>
                <a:gd name="T39" fmla="*/ 4200 h 5473"/>
                <a:gd name="T40" fmla="*/ 4870 w 5473"/>
                <a:gd name="T41" fmla="*/ 4445 h 5473"/>
                <a:gd name="T42" fmla="*/ 4671 w 5473"/>
                <a:gd name="T43" fmla="*/ 4671 h 5473"/>
                <a:gd name="T44" fmla="*/ 4445 w 5473"/>
                <a:gd name="T45" fmla="*/ 4870 h 5473"/>
                <a:gd name="T46" fmla="*/ 4200 w 5473"/>
                <a:gd name="T47" fmla="*/ 5042 h 5473"/>
                <a:gd name="T48" fmla="*/ 3934 w 5473"/>
                <a:gd name="T49" fmla="*/ 5195 h 5473"/>
                <a:gd name="T50" fmla="*/ 3655 w 5473"/>
                <a:gd name="T51" fmla="*/ 5308 h 5473"/>
                <a:gd name="T52" fmla="*/ 3364 w 5473"/>
                <a:gd name="T53" fmla="*/ 5400 h 5473"/>
                <a:gd name="T54" fmla="*/ 3052 w 5473"/>
                <a:gd name="T55" fmla="*/ 5454 h 5473"/>
                <a:gd name="T56" fmla="*/ 2733 w 5473"/>
                <a:gd name="T57" fmla="*/ 5473 h 5473"/>
                <a:gd name="T58" fmla="*/ 2415 w 5473"/>
                <a:gd name="T59" fmla="*/ 5454 h 5473"/>
                <a:gd name="T60" fmla="*/ 2103 w 5473"/>
                <a:gd name="T61" fmla="*/ 5400 h 5473"/>
                <a:gd name="T62" fmla="*/ 1811 w 5473"/>
                <a:gd name="T63" fmla="*/ 5308 h 5473"/>
                <a:gd name="T64" fmla="*/ 1532 w 5473"/>
                <a:gd name="T65" fmla="*/ 5195 h 5473"/>
                <a:gd name="T66" fmla="*/ 1267 w 5473"/>
                <a:gd name="T67" fmla="*/ 5042 h 5473"/>
                <a:gd name="T68" fmla="*/ 1021 w 5473"/>
                <a:gd name="T69" fmla="*/ 4870 h 5473"/>
                <a:gd name="T70" fmla="*/ 796 w 5473"/>
                <a:gd name="T71" fmla="*/ 4671 h 5473"/>
                <a:gd name="T72" fmla="*/ 597 w 5473"/>
                <a:gd name="T73" fmla="*/ 4445 h 5473"/>
                <a:gd name="T74" fmla="*/ 424 w 5473"/>
                <a:gd name="T75" fmla="*/ 4200 h 5473"/>
                <a:gd name="T76" fmla="*/ 272 w 5473"/>
                <a:gd name="T77" fmla="*/ 3934 h 5473"/>
                <a:gd name="T78" fmla="*/ 159 w 5473"/>
                <a:gd name="T79" fmla="*/ 3655 h 5473"/>
                <a:gd name="T80" fmla="*/ 66 w 5473"/>
                <a:gd name="T81" fmla="*/ 3364 h 5473"/>
                <a:gd name="T82" fmla="*/ 13 w 5473"/>
                <a:gd name="T83" fmla="*/ 3052 h 5473"/>
                <a:gd name="T84" fmla="*/ 0 w 5473"/>
                <a:gd name="T85" fmla="*/ 2733 h 5473"/>
                <a:gd name="T86" fmla="*/ 13 w 5473"/>
                <a:gd name="T87" fmla="*/ 2415 h 5473"/>
                <a:gd name="T88" fmla="*/ 66 w 5473"/>
                <a:gd name="T89" fmla="*/ 2103 h 5473"/>
                <a:gd name="T90" fmla="*/ 159 w 5473"/>
                <a:gd name="T91" fmla="*/ 1811 h 5473"/>
                <a:gd name="T92" fmla="*/ 272 w 5473"/>
                <a:gd name="T93" fmla="*/ 1532 h 5473"/>
                <a:gd name="T94" fmla="*/ 424 w 5473"/>
                <a:gd name="T95" fmla="*/ 1267 h 5473"/>
                <a:gd name="T96" fmla="*/ 597 w 5473"/>
                <a:gd name="T97" fmla="*/ 1021 h 5473"/>
                <a:gd name="T98" fmla="*/ 796 w 5473"/>
                <a:gd name="T99" fmla="*/ 796 h 5473"/>
                <a:gd name="T100" fmla="*/ 1021 w 5473"/>
                <a:gd name="T101" fmla="*/ 597 h 5473"/>
                <a:gd name="T102" fmla="*/ 1267 w 5473"/>
                <a:gd name="T103" fmla="*/ 424 h 5473"/>
                <a:gd name="T104" fmla="*/ 1532 w 5473"/>
                <a:gd name="T105" fmla="*/ 272 h 5473"/>
                <a:gd name="T106" fmla="*/ 1811 w 5473"/>
                <a:gd name="T107" fmla="*/ 159 h 5473"/>
                <a:gd name="T108" fmla="*/ 2103 w 5473"/>
                <a:gd name="T109" fmla="*/ 66 h 5473"/>
                <a:gd name="T110" fmla="*/ 2415 w 5473"/>
                <a:gd name="T111" fmla="*/ 13 h 5473"/>
                <a:gd name="T112" fmla="*/ 2733 w 5473"/>
                <a:gd name="T113" fmla="*/ 0 h 5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73" h="5473">
                  <a:moveTo>
                    <a:pt x="2733" y="0"/>
                  </a:moveTo>
                  <a:lnTo>
                    <a:pt x="3052" y="13"/>
                  </a:lnTo>
                  <a:lnTo>
                    <a:pt x="3364" y="66"/>
                  </a:lnTo>
                  <a:lnTo>
                    <a:pt x="3655" y="159"/>
                  </a:lnTo>
                  <a:lnTo>
                    <a:pt x="3934" y="272"/>
                  </a:lnTo>
                  <a:lnTo>
                    <a:pt x="4200" y="424"/>
                  </a:lnTo>
                  <a:lnTo>
                    <a:pt x="4445" y="597"/>
                  </a:lnTo>
                  <a:lnTo>
                    <a:pt x="4671" y="796"/>
                  </a:lnTo>
                  <a:lnTo>
                    <a:pt x="4870" y="1021"/>
                  </a:lnTo>
                  <a:lnTo>
                    <a:pt x="5042" y="1267"/>
                  </a:lnTo>
                  <a:lnTo>
                    <a:pt x="5195" y="1532"/>
                  </a:lnTo>
                  <a:lnTo>
                    <a:pt x="5308" y="1811"/>
                  </a:lnTo>
                  <a:lnTo>
                    <a:pt x="5400" y="2103"/>
                  </a:lnTo>
                  <a:lnTo>
                    <a:pt x="5454" y="2415"/>
                  </a:lnTo>
                  <a:lnTo>
                    <a:pt x="5473" y="2733"/>
                  </a:lnTo>
                  <a:lnTo>
                    <a:pt x="5454" y="3052"/>
                  </a:lnTo>
                  <a:lnTo>
                    <a:pt x="5400" y="3364"/>
                  </a:lnTo>
                  <a:lnTo>
                    <a:pt x="5308" y="3655"/>
                  </a:lnTo>
                  <a:lnTo>
                    <a:pt x="5195" y="3934"/>
                  </a:lnTo>
                  <a:lnTo>
                    <a:pt x="5042" y="4200"/>
                  </a:lnTo>
                  <a:lnTo>
                    <a:pt x="4870" y="4445"/>
                  </a:lnTo>
                  <a:lnTo>
                    <a:pt x="4671" y="4671"/>
                  </a:lnTo>
                  <a:lnTo>
                    <a:pt x="4445" y="4870"/>
                  </a:lnTo>
                  <a:lnTo>
                    <a:pt x="4200" y="5042"/>
                  </a:lnTo>
                  <a:lnTo>
                    <a:pt x="3934" y="5195"/>
                  </a:lnTo>
                  <a:lnTo>
                    <a:pt x="3655" y="5308"/>
                  </a:lnTo>
                  <a:lnTo>
                    <a:pt x="3364" y="5400"/>
                  </a:lnTo>
                  <a:lnTo>
                    <a:pt x="3052" y="5454"/>
                  </a:lnTo>
                  <a:lnTo>
                    <a:pt x="2733" y="5473"/>
                  </a:lnTo>
                  <a:lnTo>
                    <a:pt x="2415" y="5454"/>
                  </a:lnTo>
                  <a:lnTo>
                    <a:pt x="2103" y="5400"/>
                  </a:lnTo>
                  <a:lnTo>
                    <a:pt x="1811" y="5308"/>
                  </a:lnTo>
                  <a:lnTo>
                    <a:pt x="1532" y="5195"/>
                  </a:lnTo>
                  <a:lnTo>
                    <a:pt x="1267" y="5042"/>
                  </a:lnTo>
                  <a:lnTo>
                    <a:pt x="1021" y="4870"/>
                  </a:lnTo>
                  <a:lnTo>
                    <a:pt x="796" y="4671"/>
                  </a:lnTo>
                  <a:lnTo>
                    <a:pt x="597" y="4445"/>
                  </a:lnTo>
                  <a:lnTo>
                    <a:pt x="424" y="4200"/>
                  </a:lnTo>
                  <a:lnTo>
                    <a:pt x="272" y="3934"/>
                  </a:lnTo>
                  <a:lnTo>
                    <a:pt x="159" y="3655"/>
                  </a:lnTo>
                  <a:lnTo>
                    <a:pt x="66" y="3364"/>
                  </a:lnTo>
                  <a:lnTo>
                    <a:pt x="13" y="3052"/>
                  </a:lnTo>
                  <a:lnTo>
                    <a:pt x="0" y="2733"/>
                  </a:lnTo>
                  <a:lnTo>
                    <a:pt x="13" y="2415"/>
                  </a:lnTo>
                  <a:lnTo>
                    <a:pt x="66" y="2103"/>
                  </a:lnTo>
                  <a:lnTo>
                    <a:pt x="159" y="1811"/>
                  </a:lnTo>
                  <a:lnTo>
                    <a:pt x="272" y="1532"/>
                  </a:lnTo>
                  <a:lnTo>
                    <a:pt x="424" y="1267"/>
                  </a:lnTo>
                  <a:lnTo>
                    <a:pt x="597" y="1021"/>
                  </a:lnTo>
                  <a:lnTo>
                    <a:pt x="796" y="796"/>
                  </a:lnTo>
                  <a:lnTo>
                    <a:pt x="1021" y="597"/>
                  </a:lnTo>
                  <a:lnTo>
                    <a:pt x="1267" y="424"/>
                  </a:lnTo>
                  <a:lnTo>
                    <a:pt x="1532" y="272"/>
                  </a:lnTo>
                  <a:lnTo>
                    <a:pt x="1811" y="159"/>
                  </a:lnTo>
                  <a:lnTo>
                    <a:pt x="2103" y="66"/>
                  </a:lnTo>
                  <a:lnTo>
                    <a:pt x="2415" y="13"/>
                  </a:lnTo>
                  <a:lnTo>
                    <a:pt x="2733"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28"/>
            <p:cNvSpPr>
              <a:spLocks/>
            </p:cNvSpPr>
            <p:nvPr/>
          </p:nvSpPr>
          <p:spPr bwMode="auto">
            <a:xfrm>
              <a:off x="37985700" y="7167562"/>
              <a:ext cx="5214938" cy="5214938"/>
            </a:xfrm>
            <a:custGeom>
              <a:avLst/>
              <a:gdLst>
                <a:gd name="T0" fmla="*/ 1639 w 3285"/>
                <a:gd name="T1" fmla="*/ 0 h 3285"/>
                <a:gd name="T2" fmla="*/ 1885 w 3285"/>
                <a:gd name="T3" fmla="*/ 14 h 3285"/>
                <a:gd name="T4" fmla="*/ 2110 w 3285"/>
                <a:gd name="T5" fmla="*/ 67 h 3285"/>
                <a:gd name="T6" fmla="*/ 2329 w 3285"/>
                <a:gd name="T7" fmla="*/ 153 h 3285"/>
                <a:gd name="T8" fmla="*/ 2535 w 3285"/>
                <a:gd name="T9" fmla="*/ 259 h 3285"/>
                <a:gd name="T10" fmla="*/ 2714 w 3285"/>
                <a:gd name="T11" fmla="*/ 399 h 3285"/>
                <a:gd name="T12" fmla="*/ 2880 w 3285"/>
                <a:gd name="T13" fmla="*/ 564 h 3285"/>
                <a:gd name="T14" fmla="*/ 3019 w 3285"/>
                <a:gd name="T15" fmla="*/ 744 h 3285"/>
                <a:gd name="T16" fmla="*/ 3125 w 3285"/>
                <a:gd name="T17" fmla="*/ 949 h 3285"/>
                <a:gd name="T18" fmla="*/ 3212 w 3285"/>
                <a:gd name="T19" fmla="*/ 1168 h 3285"/>
                <a:gd name="T20" fmla="*/ 3265 w 3285"/>
                <a:gd name="T21" fmla="*/ 1394 h 3285"/>
                <a:gd name="T22" fmla="*/ 3285 w 3285"/>
                <a:gd name="T23" fmla="*/ 1639 h 3285"/>
                <a:gd name="T24" fmla="*/ 3265 w 3285"/>
                <a:gd name="T25" fmla="*/ 1885 h 3285"/>
                <a:gd name="T26" fmla="*/ 3212 w 3285"/>
                <a:gd name="T27" fmla="*/ 2110 h 3285"/>
                <a:gd name="T28" fmla="*/ 3125 w 3285"/>
                <a:gd name="T29" fmla="*/ 2329 h 3285"/>
                <a:gd name="T30" fmla="*/ 3019 w 3285"/>
                <a:gd name="T31" fmla="*/ 2535 h 3285"/>
                <a:gd name="T32" fmla="*/ 2880 w 3285"/>
                <a:gd name="T33" fmla="*/ 2714 h 3285"/>
                <a:gd name="T34" fmla="*/ 2714 w 3285"/>
                <a:gd name="T35" fmla="*/ 2880 h 3285"/>
                <a:gd name="T36" fmla="*/ 2535 w 3285"/>
                <a:gd name="T37" fmla="*/ 3019 h 3285"/>
                <a:gd name="T38" fmla="*/ 2329 w 3285"/>
                <a:gd name="T39" fmla="*/ 3125 h 3285"/>
                <a:gd name="T40" fmla="*/ 2110 w 3285"/>
                <a:gd name="T41" fmla="*/ 3212 h 3285"/>
                <a:gd name="T42" fmla="*/ 1885 w 3285"/>
                <a:gd name="T43" fmla="*/ 3265 h 3285"/>
                <a:gd name="T44" fmla="*/ 1639 w 3285"/>
                <a:gd name="T45" fmla="*/ 3285 h 3285"/>
                <a:gd name="T46" fmla="*/ 1394 w 3285"/>
                <a:gd name="T47" fmla="*/ 3265 h 3285"/>
                <a:gd name="T48" fmla="*/ 1168 w 3285"/>
                <a:gd name="T49" fmla="*/ 3212 h 3285"/>
                <a:gd name="T50" fmla="*/ 949 w 3285"/>
                <a:gd name="T51" fmla="*/ 3125 h 3285"/>
                <a:gd name="T52" fmla="*/ 744 w 3285"/>
                <a:gd name="T53" fmla="*/ 3019 h 3285"/>
                <a:gd name="T54" fmla="*/ 564 w 3285"/>
                <a:gd name="T55" fmla="*/ 2880 h 3285"/>
                <a:gd name="T56" fmla="*/ 399 w 3285"/>
                <a:gd name="T57" fmla="*/ 2714 h 3285"/>
                <a:gd name="T58" fmla="*/ 259 w 3285"/>
                <a:gd name="T59" fmla="*/ 2535 h 3285"/>
                <a:gd name="T60" fmla="*/ 153 w 3285"/>
                <a:gd name="T61" fmla="*/ 2329 h 3285"/>
                <a:gd name="T62" fmla="*/ 67 w 3285"/>
                <a:gd name="T63" fmla="*/ 2110 h 3285"/>
                <a:gd name="T64" fmla="*/ 14 w 3285"/>
                <a:gd name="T65" fmla="*/ 1885 h 3285"/>
                <a:gd name="T66" fmla="*/ 0 w 3285"/>
                <a:gd name="T67" fmla="*/ 1639 h 3285"/>
                <a:gd name="T68" fmla="*/ 14 w 3285"/>
                <a:gd name="T69" fmla="*/ 1394 h 3285"/>
                <a:gd name="T70" fmla="*/ 67 w 3285"/>
                <a:gd name="T71" fmla="*/ 1168 h 3285"/>
                <a:gd name="T72" fmla="*/ 153 w 3285"/>
                <a:gd name="T73" fmla="*/ 949 h 3285"/>
                <a:gd name="T74" fmla="*/ 259 w 3285"/>
                <a:gd name="T75" fmla="*/ 744 h 3285"/>
                <a:gd name="T76" fmla="*/ 399 w 3285"/>
                <a:gd name="T77" fmla="*/ 564 h 3285"/>
                <a:gd name="T78" fmla="*/ 564 w 3285"/>
                <a:gd name="T79" fmla="*/ 399 h 3285"/>
                <a:gd name="T80" fmla="*/ 744 w 3285"/>
                <a:gd name="T81" fmla="*/ 259 h 3285"/>
                <a:gd name="T82" fmla="*/ 949 w 3285"/>
                <a:gd name="T83" fmla="*/ 153 h 3285"/>
                <a:gd name="T84" fmla="*/ 1168 w 3285"/>
                <a:gd name="T85" fmla="*/ 67 h 3285"/>
                <a:gd name="T86" fmla="*/ 1394 w 3285"/>
                <a:gd name="T87" fmla="*/ 14 h 3285"/>
                <a:gd name="T88" fmla="*/ 1639 w 3285"/>
                <a:gd name="T89" fmla="*/ 0 h 3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85" h="3285">
                  <a:moveTo>
                    <a:pt x="1639" y="0"/>
                  </a:moveTo>
                  <a:lnTo>
                    <a:pt x="1885" y="14"/>
                  </a:lnTo>
                  <a:lnTo>
                    <a:pt x="2110" y="67"/>
                  </a:lnTo>
                  <a:lnTo>
                    <a:pt x="2329" y="153"/>
                  </a:lnTo>
                  <a:lnTo>
                    <a:pt x="2535" y="259"/>
                  </a:lnTo>
                  <a:lnTo>
                    <a:pt x="2714" y="399"/>
                  </a:lnTo>
                  <a:lnTo>
                    <a:pt x="2880" y="564"/>
                  </a:lnTo>
                  <a:lnTo>
                    <a:pt x="3019" y="744"/>
                  </a:lnTo>
                  <a:lnTo>
                    <a:pt x="3125" y="949"/>
                  </a:lnTo>
                  <a:lnTo>
                    <a:pt x="3212" y="1168"/>
                  </a:lnTo>
                  <a:lnTo>
                    <a:pt x="3265" y="1394"/>
                  </a:lnTo>
                  <a:lnTo>
                    <a:pt x="3285" y="1639"/>
                  </a:lnTo>
                  <a:lnTo>
                    <a:pt x="3265" y="1885"/>
                  </a:lnTo>
                  <a:lnTo>
                    <a:pt x="3212" y="2110"/>
                  </a:lnTo>
                  <a:lnTo>
                    <a:pt x="3125" y="2329"/>
                  </a:lnTo>
                  <a:lnTo>
                    <a:pt x="3019" y="2535"/>
                  </a:lnTo>
                  <a:lnTo>
                    <a:pt x="2880" y="2714"/>
                  </a:lnTo>
                  <a:lnTo>
                    <a:pt x="2714" y="2880"/>
                  </a:lnTo>
                  <a:lnTo>
                    <a:pt x="2535" y="3019"/>
                  </a:lnTo>
                  <a:lnTo>
                    <a:pt x="2329" y="3125"/>
                  </a:lnTo>
                  <a:lnTo>
                    <a:pt x="2110" y="3212"/>
                  </a:lnTo>
                  <a:lnTo>
                    <a:pt x="1885" y="3265"/>
                  </a:lnTo>
                  <a:lnTo>
                    <a:pt x="1639" y="3285"/>
                  </a:lnTo>
                  <a:lnTo>
                    <a:pt x="1394" y="3265"/>
                  </a:lnTo>
                  <a:lnTo>
                    <a:pt x="1168" y="3212"/>
                  </a:lnTo>
                  <a:lnTo>
                    <a:pt x="949" y="3125"/>
                  </a:lnTo>
                  <a:lnTo>
                    <a:pt x="744" y="3019"/>
                  </a:lnTo>
                  <a:lnTo>
                    <a:pt x="564" y="2880"/>
                  </a:lnTo>
                  <a:lnTo>
                    <a:pt x="399" y="2714"/>
                  </a:lnTo>
                  <a:lnTo>
                    <a:pt x="259" y="2535"/>
                  </a:lnTo>
                  <a:lnTo>
                    <a:pt x="153" y="2329"/>
                  </a:lnTo>
                  <a:lnTo>
                    <a:pt x="67" y="2110"/>
                  </a:lnTo>
                  <a:lnTo>
                    <a:pt x="14" y="1885"/>
                  </a:lnTo>
                  <a:lnTo>
                    <a:pt x="0" y="1639"/>
                  </a:lnTo>
                  <a:lnTo>
                    <a:pt x="14" y="1394"/>
                  </a:lnTo>
                  <a:lnTo>
                    <a:pt x="67" y="1168"/>
                  </a:lnTo>
                  <a:lnTo>
                    <a:pt x="153" y="949"/>
                  </a:lnTo>
                  <a:lnTo>
                    <a:pt x="259" y="744"/>
                  </a:lnTo>
                  <a:lnTo>
                    <a:pt x="399" y="564"/>
                  </a:lnTo>
                  <a:lnTo>
                    <a:pt x="564" y="399"/>
                  </a:lnTo>
                  <a:lnTo>
                    <a:pt x="744" y="259"/>
                  </a:lnTo>
                  <a:lnTo>
                    <a:pt x="949" y="153"/>
                  </a:lnTo>
                  <a:lnTo>
                    <a:pt x="1168" y="67"/>
                  </a:lnTo>
                  <a:lnTo>
                    <a:pt x="1394" y="14"/>
                  </a:lnTo>
                  <a:lnTo>
                    <a:pt x="1639"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6" name="Freeform 29"/>
            <p:cNvSpPr>
              <a:spLocks/>
            </p:cNvSpPr>
            <p:nvPr/>
          </p:nvSpPr>
          <p:spPr bwMode="auto">
            <a:xfrm>
              <a:off x="37985700" y="7315200"/>
              <a:ext cx="3465513" cy="4908550"/>
            </a:xfrm>
            <a:custGeom>
              <a:avLst/>
              <a:gdLst>
                <a:gd name="T0" fmla="*/ 1095 w 2183"/>
                <a:gd name="T1" fmla="*/ 0 h 3092"/>
                <a:gd name="T2" fmla="*/ 1321 w 2183"/>
                <a:gd name="T3" fmla="*/ 100 h 3092"/>
                <a:gd name="T4" fmla="*/ 1533 w 2183"/>
                <a:gd name="T5" fmla="*/ 233 h 3092"/>
                <a:gd name="T6" fmla="*/ 1719 w 2183"/>
                <a:gd name="T7" fmla="*/ 398 h 3092"/>
                <a:gd name="T8" fmla="*/ 1878 w 2183"/>
                <a:gd name="T9" fmla="*/ 591 h 3092"/>
                <a:gd name="T10" fmla="*/ 2011 w 2183"/>
                <a:gd name="T11" fmla="*/ 803 h 3092"/>
                <a:gd name="T12" fmla="*/ 2104 w 2183"/>
                <a:gd name="T13" fmla="*/ 1035 h 3092"/>
                <a:gd name="T14" fmla="*/ 2163 w 2183"/>
                <a:gd name="T15" fmla="*/ 1281 h 3092"/>
                <a:gd name="T16" fmla="*/ 2183 w 2183"/>
                <a:gd name="T17" fmla="*/ 1546 h 3092"/>
                <a:gd name="T18" fmla="*/ 2163 w 2183"/>
                <a:gd name="T19" fmla="*/ 1812 h 3092"/>
                <a:gd name="T20" fmla="*/ 2104 w 2183"/>
                <a:gd name="T21" fmla="*/ 2057 h 3092"/>
                <a:gd name="T22" fmla="*/ 2011 w 2183"/>
                <a:gd name="T23" fmla="*/ 2289 h 3092"/>
                <a:gd name="T24" fmla="*/ 1878 w 2183"/>
                <a:gd name="T25" fmla="*/ 2502 h 3092"/>
                <a:gd name="T26" fmla="*/ 1719 w 2183"/>
                <a:gd name="T27" fmla="*/ 2694 h 3092"/>
                <a:gd name="T28" fmla="*/ 1533 w 2183"/>
                <a:gd name="T29" fmla="*/ 2860 h 3092"/>
                <a:gd name="T30" fmla="*/ 1321 w 2183"/>
                <a:gd name="T31" fmla="*/ 2993 h 3092"/>
                <a:gd name="T32" fmla="*/ 1095 w 2183"/>
                <a:gd name="T33" fmla="*/ 3092 h 3092"/>
                <a:gd name="T34" fmla="*/ 863 w 2183"/>
                <a:gd name="T35" fmla="*/ 2993 h 3092"/>
                <a:gd name="T36" fmla="*/ 651 w 2183"/>
                <a:gd name="T37" fmla="*/ 2860 h 3092"/>
                <a:gd name="T38" fmla="*/ 465 w 2183"/>
                <a:gd name="T39" fmla="*/ 2694 h 3092"/>
                <a:gd name="T40" fmla="*/ 306 w 2183"/>
                <a:gd name="T41" fmla="*/ 2502 h 3092"/>
                <a:gd name="T42" fmla="*/ 173 w 2183"/>
                <a:gd name="T43" fmla="*/ 2289 h 3092"/>
                <a:gd name="T44" fmla="*/ 80 w 2183"/>
                <a:gd name="T45" fmla="*/ 2057 h 3092"/>
                <a:gd name="T46" fmla="*/ 20 w 2183"/>
                <a:gd name="T47" fmla="*/ 1812 h 3092"/>
                <a:gd name="T48" fmla="*/ 0 w 2183"/>
                <a:gd name="T49" fmla="*/ 1546 h 3092"/>
                <a:gd name="T50" fmla="*/ 20 w 2183"/>
                <a:gd name="T51" fmla="*/ 1281 h 3092"/>
                <a:gd name="T52" fmla="*/ 80 w 2183"/>
                <a:gd name="T53" fmla="*/ 1035 h 3092"/>
                <a:gd name="T54" fmla="*/ 173 w 2183"/>
                <a:gd name="T55" fmla="*/ 803 h 3092"/>
                <a:gd name="T56" fmla="*/ 306 w 2183"/>
                <a:gd name="T57" fmla="*/ 591 h 3092"/>
                <a:gd name="T58" fmla="*/ 465 w 2183"/>
                <a:gd name="T59" fmla="*/ 398 h 3092"/>
                <a:gd name="T60" fmla="*/ 651 w 2183"/>
                <a:gd name="T61" fmla="*/ 233 h 3092"/>
                <a:gd name="T62" fmla="*/ 863 w 2183"/>
                <a:gd name="T63" fmla="*/ 100 h 3092"/>
                <a:gd name="T64" fmla="*/ 1095 w 2183"/>
                <a:gd name="T65" fmla="*/ 0 h 3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3" h="3092">
                  <a:moveTo>
                    <a:pt x="1095" y="0"/>
                  </a:moveTo>
                  <a:lnTo>
                    <a:pt x="1321" y="100"/>
                  </a:lnTo>
                  <a:lnTo>
                    <a:pt x="1533" y="233"/>
                  </a:lnTo>
                  <a:lnTo>
                    <a:pt x="1719" y="398"/>
                  </a:lnTo>
                  <a:lnTo>
                    <a:pt x="1878" y="591"/>
                  </a:lnTo>
                  <a:lnTo>
                    <a:pt x="2011" y="803"/>
                  </a:lnTo>
                  <a:lnTo>
                    <a:pt x="2104" y="1035"/>
                  </a:lnTo>
                  <a:lnTo>
                    <a:pt x="2163" y="1281"/>
                  </a:lnTo>
                  <a:lnTo>
                    <a:pt x="2183" y="1546"/>
                  </a:lnTo>
                  <a:lnTo>
                    <a:pt x="2163" y="1812"/>
                  </a:lnTo>
                  <a:lnTo>
                    <a:pt x="2104" y="2057"/>
                  </a:lnTo>
                  <a:lnTo>
                    <a:pt x="2011" y="2289"/>
                  </a:lnTo>
                  <a:lnTo>
                    <a:pt x="1878" y="2502"/>
                  </a:lnTo>
                  <a:lnTo>
                    <a:pt x="1719" y="2694"/>
                  </a:lnTo>
                  <a:lnTo>
                    <a:pt x="1533" y="2860"/>
                  </a:lnTo>
                  <a:lnTo>
                    <a:pt x="1321" y="2993"/>
                  </a:lnTo>
                  <a:lnTo>
                    <a:pt x="1095" y="3092"/>
                  </a:lnTo>
                  <a:lnTo>
                    <a:pt x="863" y="2993"/>
                  </a:lnTo>
                  <a:lnTo>
                    <a:pt x="651" y="2860"/>
                  </a:lnTo>
                  <a:lnTo>
                    <a:pt x="465" y="2694"/>
                  </a:lnTo>
                  <a:lnTo>
                    <a:pt x="306" y="2502"/>
                  </a:lnTo>
                  <a:lnTo>
                    <a:pt x="173" y="2289"/>
                  </a:lnTo>
                  <a:lnTo>
                    <a:pt x="80" y="2057"/>
                  </a:lnTo>
                  <a:lnTo>
                    <a:pt x="20" y="1812"/>
                  </a:lnTo>
                  <a:lnTo>
                    <a:pt x="0" y="1546"/>
                  </a:lnTo>
                  <a:lnTo>
                    <a:pt x="20" y="1281"/>
                  </a:lnTo>
                  <a:lnTo>
                    <a:pt x="80" y="1035"/>
                  </a:lnTo>
                  <a:lnTo>
                    <a:pt x="173" y="803"/>
                  </a:lnTo>
                  <a:lnTo>
                    <a:pt x="306" y="591"/>
                  </a:lnTo>
                  <a:lnTo>
                    <a:pt x="465" y="398"/>
                  </a:lnTo>
                  <a:lnTo>
                    <a:pt x="651" y="233"/>
                  </a:lnTo>
                  <a:lnTo>
                    <a:pt x="863" y="100"/>
                  </a:lnTo>
                  <a:lnTo>
                    <a:pt x="1095" y="0"/>
                  </a:lnTo>
                  <a:close/>
                </a:path>
              </a:pathLst>
            </a:custGeom>
            <a:solidFill>
              <a:schemeClr val="bg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38" name="Oval 37"/>
          <p:cNvSpPr/>
          <p:nvPr/>
        </p:nvSpPr>
        <p:spPr>
          <a:xfrm>
            <a:off x="5110250" y="4604030"/>
            <a:ext cx="1971500" cy="220284"/>
          </a:xfrm>
          <a:prstGeom prst="ellipse">
            <a:avLst/>
          </a:prstGeom>
          <a:gradFill flip="none" rotWithShape="1">
            <a:gsLst>
              <a:gs pos="0">
                <a:schemeClr val="tx1">
                  <a:lumMod val="95000"/>
                  <a:lumOff val="5000"/>
                  <a:alpha val="20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kern="0">
              <a:solidFill>
                <a:sysClr val="window" lastClr="FFFFFF"/>
              </a:solidFill>
              <a:latin typeface="Calibri"/>
            </a:endParaRPr>
          </a:p>
        </p:txBody>
      </p:sp>
      <p:grpSp>
        <p:nvGrpSpPr>
          <p:cNvPr id="53" name="Group 52"/>
          <p:cNvGrpSpPr/>
          <p:nvPr/>
        </p:nvGrpSpPr>
        <p:grpSpPr>
          <a:xfrm>
            <a:off x="3108563" y="1658474"/>
            <a:ext cx="1257683" cy="984885"/>
            <a:chOff x="3106975" y="1658473"/>
            <a:chExt cx="1257683" cy="984885"/>
          </a:xfrm>
        </p:grpSpPr>
        <p:sp>
          <p:nvSpPr>
            <p:cNvPr id="49" name="TextBox 48"/>
            <p:cNvSpPr txBox="1"/>
            <p:nvPr/>
          </p:nvSpPr>
          <p:spPr>
            <a:xfrm>
              <a:off x="3497780" y="1658473"/>
              <a:ext cx="441146" cy="369332"/>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01</a:t>
              </a:r>
            </a:p>
          </p:txBody>
        </p:sp>
        <p:sp>
          <p:nvSpPr>
            <p:cNvPr id="50" name="TextBox 121"/>
            <p:cNvSpPr txBox="1"/>
            <p:nvPr/>
          </p:nvSpPr>
          <p:spPr>
            <a:xfrm>
              <a:off x="3106975" y="2120138"/>
              <a:ext cx="1257683" cy="523220"/>
            </a:xfrm>
            <a:prstGeom prst="rect">
              <a:avLst/>
            </a:prstGeom>
            <a:noFill/>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400" b="1" kern="0" dirty="0">
                  <a:solidFill>
                    <a:schemeClr val="bg1"/>
                  </a:solidFill>
                  <a:latin typeface="Arial" pitchFamily="34" charset="0"/>
                  <a:cs typeface="Arial" pitchFamily="34" charset="0"/>
                </a:rPr>
                <a:t>Real Estate Price Trends</a:t>
              </a:r>
            </a:p>
          </p:txBody>
        </p:sp>
        <p:cxnSp>
          <p:nvCxnSpPr>
            <p:cNvPr id="52" name="Straight Connector 51"/>
            <p:cNvCxnSpPr/>
            <p:nvPr/>
          </p:nvCxnSpPr>
          <p:spPr>
            <a:xfrm>
              <a:off x="3313996" y="2108039"/>
              <a:ext cx="8952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2676722" y="3235022"/>
            <a:ext cx="1206048" cy="984885"/>
            <a:chOff x="3158610" y="1658473"/>
            <a:chExt cx="1206048" cy="984885"/>
          </a:xfrm>
        </p:grpSpPr>
        <p:sp>
          <p:nvSpPr>
            <p:cNvPr id="55" name="TextBox 54"/>
            <p:cNvSpPr txBox="1"/>
            <p:nvPr/>
          </p:nvSpPr>
          <p:spPr>
            <a:xfrm>
              <a:off x="3497780" y="1658473"/>
              <a:ext cx="441146" cy="369332"/>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02</a:t>
              </a:r>
            </a:p>
          </p:txBody>
        </p:sp>
        <p:sp>
          <p:nvSpPr>
            <p:cNvPr id="56" name="TextBox 121"/>
            <p:cNvSpPr txBox="1"/>
            <p:nvPr/>
          </p:nvSpPr>
          <p:spPr>
            <a:xfrm>
              <a:off x="3158610" y="2120138"/>
              <a:ext cx="1206048" cy="523220"/>
            </a:xfrm>
            <a:prstGeom prst="rect">
              <a:avLst/>
            </a:prstGeom>
            <a:noFill/>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400" b="1" kern="0" dirty="0">
                  <a:solidFill>
                    <a:schemeClr val="bg1"/>
                  </a:solidFill>
                  <a:latin typeface="Arial" pitchFamily="34" charset="0"/>
                  <a:cs typeface="Arial" pitchFamily="34" charset="0"/>
                </a:rPr>
                <a:t>Districts: Insights</a:t>
              </a:r>
            </a:p>
          </p:txBody>
        </p:sp>
        <p:cxnSp>
          <p:nvCxnSpPr>
            <p:cNvPr id="57" name="Straight Connector 56"/>
            <p:cNvCxnSpPr/>
            <p:nvPr/>
          </p:nvCxnSpPr>
          <p:spPr>
            <a:xfrm>
              <a:off x="3313996" y="2108039"/>
              <a:ext cx="8952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3391424" y="4659174"/>
            <a:ext cx="1305235" cy="984885"/>
            <a:chOff x="3158609" y="1658473"/>
            <a:chExt cx="1305235" cy="984885"/>
          </a:xfrm>
        </p:grpSpPr>
        <p:sp>
          <p:nvSpPr>
            <p:cNvPr id="59" name="TextBox 58"/>
            <p:cNvSpPr txBox="1"/>
            <p:nvPr/>
          </p:nvSpPr>
          <p:spPr>
            <a:xfrm>
              <a:off x="3497780" y="1658473"/>
              <a:ext cx="441146" cy="369332"/>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03</a:t>
              </a:r>
            </a:p>
          </p:txBody>
        </p:sp>
        <p:sp>
          <p:nvSpPr>
            <p:cNvPr id="60" name="TextBox 121"/>
            <p:cNvSpPr txBox="1"/>
            <p:nvPr/>
          </p:nvSpPr>
          <p:spPr>
            <a:xfrm>
              <a:off x="3158609" y="2120138"/>
              <a:ext cx="1305235" cy="523220"/>
            </a:xfrm>
            <a:prstGeom prst="rect">
              <a:avLst/>
            </a:prstGeom>
            <a:noFill/>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400" b="1" kern="0" dirty="0">
                  <a:solidFill>
                    <a:schemeClr val="bg1"/>
                  </a:solidFill>
                  <a:latin typeface="Arial" pitchFamily="34" charset="0"/>
                  <a:cs typeface="Arial" pitchFamily="34" charset="0"/>
                </a:rPr>
                <a:t>Contributing Factors</a:t>
              </a:r>
            </a:p>
          </p:txBody>
        </p:sp>
        <p:cxnSp>
          <p:nvCxnSpPr>
            <p:cNvPr id="61" name="Straight Connector 60"/>
            <p:cNvCxnSpPr/>
            <p:nvPr/>
          </p:nvCxnSpPr>
          <p:spPr>
            <a:xfrm>
              <a:off x="3313996" y="2108039"/>
              <a:ext cx="8952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7532508" y="4659174"/>
            <a:ext cx="1206048" cy="984885"/>
            <a:chOff x="3158610" y="1658473"/>
            <a:chExt cx="1206048" cy="984885"/>
          </a:xfrm>
        </p:grpSpPr>
        <p:sp>
          <p:nvSpPr>
            <p:cNvPr id="71" name="TextBox 70"/>
            <p:cNvSpPr txBox="1"/>
            <p:nvPr/>
          </p:nvSpPr>
          <p:spPr>
            <a:xfrm>
              <a:off x="3497780" y="1658473"/>
              <a:ext cx="441146" cy="369332"/>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03</a:t>
              </a:r>
            </a:p>
          </p:txBody>
        </p:sp>
        <p:sp>
          <p:nvSpPr>
            <p:cNvPr id="72" name="TextBox 121"/>
            <p:cNvSpPr txBox="1"/>
            <p:nvPr/>
          </p:nvSpPr>
          <p:spPr>
            <a:xfrm>
              <a:off x="3158610" y="2120138"/>
              <a:ext cx="1206048" cy="523220"/>
            </a:xfrm>
            <a:prstGeom prst="rect">
              <a:avLst/>
            </a:prstGeom>
            <a:noFill/>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400" b="1" kern="0" dirty="0">
                  <a:solidFill>
                    <a:schemeClr val="bg1"/>
                  </a:solidFill>
                  <a:latin typeface="Arial" pitchFamily="34" charset="0"/>
                  <a:cs typeface="Arial" pitchFamily="34" charset="0"/>
                </a:rPr>
                <a:t>Business Information </a:t>
              </a:r>
            </a:p>
          </p:txBody>
        </p:sp>
        <p:cxnSp>
          <p:nvCxnSpPr>
            <p:cNvPr id="73" name="Straight Connector 72"/>
            <p:cNvCxnSpPr/>
            <p:nvPr/>
          </p:nvCxnSpPr>
          <p:spPr>
            <a:xfrm>
              <a:off x="3313996" y="2108039"/>
              <a:ext cx="8952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8" name="Freeform 12">
            <a:extLst>
              <a:ext uri="{FF2B5EF4-FFF2-40B4-BE49-F238E27FC236}">
                <a16:creationId xmlns:a16="http://schemas.microsoft.com/office/drawing/2014/main" id="{E5725CCE-376C-DAC4-C980-2B592D6CFB2A}"/>
              </a:ext>
            </a:extLst>
          </p:cNvPr>
          <p:cNvSpPr>
            <a:spLocks/>
          </p:cNvSpPr>
          <p:nvPr/>
        </p:nvSpPr>
        <p:spPr bwMode="auto">
          <a:xfrm>
            <a:off x="7058262" y="1197565"/>
            <a:ext cx="1887778" cy="1896343"/>
          </a:xfrm>
          <a:custGeom>
            <a:avLst/>
            <a:gdLst>
              <a:gd name="T0" fmla="*/ 466 w 1631"/>
              <a:gd name="T1" fmla="*/ 0 h 1662"/>
              <a:gd name="T2" fmla="*/ 1377 w 1631"/>
              <a:gd name="T3" fmla="*/ 382 h 1662"/>
              <a:gd name="T4" fmla="*/ 1610 w 1631"/>
              <a:gd name="T5" fmla="*/ 1207 h 1662"/>
              <a:gd name="T6" fmla="*/ 1631 w 1631"/>
              <a:gd name="T7" fmla="*/ 1280 h 1662"/>
              <a:gd name="T8" fmla="*/ 740 w 1631"/>
              <a:gd name="T9" fmla="*/ 1606 h 1662"/>
              <a:gd name="T10" fmla="*/ 589 w 1631"/>
              <a:gd name="T11" fmla="*/ 1662 h 1662"/>
              <a:gd name="T12" fmla="*/ 529 w 1631"/>
              <a:gd name="T13" fmla="*/ 1562 h 1662"/>
              <a:gd name="T14" fmla="*/ 464 w 1631"/>
              <a:gd name="T15" fmla="*/ 1466 h 1662"/>
              <a:gd name="T16" fmla="*/ 393 w 1631"/>
              <a:gd name="T17" fmla="*/ 1378 h 1662"/>
              <a:gd name="T18" fmla="*/ 215 w 1631"/>
              <a:gd name="T19" fmla="*/ 1405 h 1662"/>
              <a:gd name="T20" fmla="*/ 259 w 1631"/>
              <a:gd name="T21" fmla="*/ 1234 h 1662"/>
              <a:gd name="T22" fmla="*/ 213 w 1631"/>
              <a:gd name="T23" fmla="*/ 1188 h 1662"/>
              <a:gd name="T24" fmla="*/ 171 w 1631"/>
              <a:gd name="T25" fmla="*/ 1148 h 1662"/>
              <a:gd name="T26" fmla="*/ 130 w 1631"/>
              <a:gd name="T27" fmla="*/ 1113 h 1662"/>
              <a:gd name="T28" fmla="*/ 94 w 1631"/>
              <a:gd name="T29" fmla="*/ 1082 h 1662"/>
              <a:gd name="T30" fmla="*/ 61 w 1631"/>
              <a:gd name="T31" fmla="*/ 1056 h 1662"/>
              <a:gd name="T32" fmla="*/ 36 w 1631"/>
              <a:gd name="T33" fmla="*/ 1035 h 1662"/>
              <a:gd name="T34" fmla="*/ 15 w 1631"/>
              <a:gd name="T35" fmla="*/ 1021 h 1662"/>
              <a:gd name="T36" fmla="*/ 4 w 1631"/>
              <a:gd name="T37" fmla="*/ 1011 h 1662"/>
              <a:gd name="T38" fmla="*/ 0 w 1631"/>
              <a:gd name="T39" fmla="*/ 1008 h 1662"/>
              <a:gd name="T40" fmla="*/ 69 w 1631"/>
              <a:gd name="T41" fmla="*/ 856 h 1662"/>
              <a:gd name="T42" fmla="*/ 462 w 1631"/>
              <a:gd name="T43" fmla="*/ 6 h 1662"/>
              <a:gd name="T44" fmla="*/ 466 w 1631"/>
              <a:gd name="T45" fmla="*/ 0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31" h="1662">
                <a:moveTo>
                  <a:pt x="466" y="0"/>
                </a:moveTo>
                <a:lnTo>
                  <a:pt x="1377" y="382"/>
                </a:lnTo>
                <a:lnTo>
                  <a:pt x="1610" y="1207"/>
                </a:lnTo>
                <a:lnTo>
                  <a:pt x="1631" y="1280"/>
                </a:lnTo>
                <a:lnTo>
                  <a:pt x="740" y="1606"/>
                </a:lnTo>
                <a:lnTo>
                  <a:pt x="589" y="1662"/>
                </a:lnTo>
                <a:lnTo>
                  <a:pt x="529" y="1562"/>
                </a:lnTo>
                <a:lnTo>
                  <a:pt x="464" y="1466"/>
                </a:lnTo>
                <a:lnTo>
                  <a:pt x="393" y="1378"/>
                </a:lnTo>
                <a:lnTo>
                  <a:pt x="215" y="1405"/>
                </a:lnTo>
                <a:lnTo>
                  <a:pt x="259" y="1234"/>
                </a:lnTo>
                <a:lnTo>
                  <a:pt x="213" y="1188"/>
                </a:lnTo>
                <a:lnTo>
                  <a:pt x="171" y="1148"/>
                </a:lnTo>
                <a:lnTo>
                  <a:pt x="130" y="1113"/>
                </a:lnTo>
                <a:lnTo>
                  <a:pt x="94" y="1082"/>
                </a:lnTo>
                <a:lnTo>
                  <a:pt x="61" y="1056"/>
                </a:lnTo>
                <a:lnTo>
                  <a:pt x="36" y="1035"/>
                </a:lnTo>
                <a:lnTo>
                  <a:pt x="15" y="1021"/>
                </a:lnTo>
                <a:lnTo>
                  <a:pt x="4" y="1011"/>
                </a:lnTo>
                <a:lnTo>
                  <a:pt x="0" y="1008"/>
                </a:lnTo>
                <a:lnTo>
                  <a:pt x="69" y="856"/>
                </a:lnTo>
                <a:lnTo>
                  <a:pt x="462" y="6"/>
                </a:lnTo>
                <a:lnTo>
                  <a:pt x="46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39" name="Freeform 13">
            <a:extLst>
              <a:ext uri="{FF2B5EF4-FFF2-40B4-BE49-F238E27FC236}">
                <a16:creationId xmlns:a16="http://schemas.microsoft.com/office/drawing/2014/main" id="{BD0BA1DD-66B3-FA6F-50AD-5D08919BB32C}"/>
              </a:ext>
            </a:extLst>
          </p:cNvPr>
          <p:cNvSpPr>
            <a:spLocks/>
          </p:cNvSpPr>
          <p:nvPr/>
        </p:nvSpPr>
        <p:spPr bwMode="auto">
          <a:xfrm>
            <a:off x="7130355" y="1204410"/>
            <a:ext cx="1807915" cy="1825600"/>
          </a:xfrm>
          <a:custGeom>
            <a:avLst/>
            <a:gdLst>
              <a:gd name="T0" fmla="*/ 393 w 1562"/>
              <a:gd name="T1" fmla="*/ 0 h 1600"/>
              <a:gd name="T2" fmla="*/ 420 w 1562"/>
              <a:gd name="T3" fmla="*/ 11 h 1600"/>
              <a:gd name="T4" fmla="*/ 455 w 1562"/>
              <a:gd name="T5" fmla="*/ 27 h 1600"/>
              <a:gd name="T6" fmla="*/ 495 w 1562"/>
              <a:gd name="T7" fmla="*/ 44 h 1600"/>
              <a:gd name="T8" fmla="*/ 543 w 1562"/>
              <a:gd name="T9" fmla="*/ 69 h 1600"/>
              <a:gd name="T10" fmla="*/ 595 w 1562"/>
              <a:gd name="T11" fmla="*/ 96 h 1600"/>
              <a:gd name="T12" fmla="*/ 652 w 1562"/>
              <a:gd name="T13" fmla="*/ 128 h 1600"/>
              <a:gd name="T14" fmla="*/ 714 w 1562"/>
              <a:gd name="T15" fmla="*/ 167 h 1600"/>
              <a:gd name="T16" fmla="*/ 779 w 1562"/>
              <a:gd name="T17" fmla="*/ 209 h 1600"/>
              <a:gd name="T18" fmla="*/ 846 w 1562"/>
              <a:gd name="T19" fmla="*/ 257 h 1600"/>
              <a:gd name="T20" fmla="*/ 915 w 1562"/>
              <a:gd name="T21" fmla="*/ 311 h 1600"/>
              <a:gd name="T22" fmla="*/ 984 w 1562"/>
              <a:gd name="T23" fmla="*/ 370 h 1600"/>
              <a:gd name="T24" fmla="*/ 1053 w 1562"/>
              <a:gd name="T25" fmla="*/ 437 h 1600"/>
              <a:gd name="T26" fmla="*/ 1124 w 1562"/>
              <a:gd name="T27" fmla="*/ 508 h 1600"/>
              <a:gd name="T28" fmla="*/ 1193 w 1562"/>
              <a:gd name="T29" fmla="*/ 587 h 1600"/>
              <a:gd name="T30" fmla="*/ 1259 w 1562"/>
              <a:gd name="T31" fmla="*/ 672 h 1600"/>
              <a:gd name="T32" fmla="*/ 1324 w 1562"/>
              <a:gd name="T33" fmla="*/ 764 h 1600"/>
              <a:gd name="T34" fmla="*/ 1385 w 1562"/>
              <a:gd name="T35" fmla="*/ 862 h 1600"/>
              <a:gd name="T36" fmla="*/ 1441 w 1562"/>
              <a:gd name="T37" fmla="*/ 967 h 1600"/>
              <a:gd name="T38" fmla="*/ 1493 w 1562"/>
              <a:gd name="T39" fmla="*/ 1080 h 1600"/>
              <a:gd name="T40" fmla="*/ 1541 w 1562"/>
              <a:gd name="T41" fmla="*/ 1201 h 1600"/>
              <a:gd name="T42" fmla="*/ 1562 w 1562"/>
              <a:gd name="T43" fmla="*/ 1274 h 1600"/>
              <a:gd name="T44" fmla="*/ 671 w 1562"/>
              <a:gd name="T45" fmla="*/ 1600 h 1600"/>
              <a:gd name="T46" fmla="*/ 616 w 1562"/>
              <a:gd name="T47" fmla="*/ 1501 h 1600"/>
              <a:gd name="T48" fmla="*/ 556 w 1562"/>
              <a:gd name="T49" fmla="*/ 1407 h 1600"/>
              <a:gd name="T50" fmla="*/ 495 w 1562"/>
              <a:gd name="T51" fmla="*/ 1320 h 1600"/>
              <a:gd name="T52" fmla="*/ 432 w 1562"/>
              <a:gd name="T53" fmla="*/ 1242 h 1600"/>
              <a:gd name="T54" fmla="*/ 368 w 1562"/>
              <a:gd name="T55" fmla="*/ 1169 h 1600"/>
              <a:gd name="T56" fmla="*/ 305 w 1562"/>
              <a:gd name="T57" fmla="*/ 1103 h 1600"/>
              <a:gd name="T58" fmla="*/ 244 w 1562"/>
              <a:gd name="T59" fmla="*/ 1044 h 1600"/>
              <a:gd name="T60" fmla="*/ 186 w 1562"/>
              <a:gd name="T61" fmla="*/ 992 h 1600"/>
              <a:gd name="T62" fmla="*/ 130 w 1562"/>
              <a:gd name="T63" fmla="*/ 946 h 1600"/>
              <a:gd name="T64" fmla="*/ 80 w 1562"/>
              <a:gd name="T65" fmla="*/ 908 h 1600"/>
              <a:gd name="T66" fmla="*/ 38 w 1562"/>
              <a:gd name="T67" fmla="*/ 875 h 1600"/>
              <a:gd name="T68" fmla="*/ 0 w 1562"/>
              <a:gd name="T69" fmla="*/ 850 h 1600"/>
              <a:gd name="T70" fmla="*/ 393 w 1562"/>
              <a:gd name="T71" fmla="*/ 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62" h="1600">
                <a:moveTo>
                  <a:pt x="393" y="0"/>
                </a:moveTo>
                <a:lnTo>
                  <a:pt x="420" y="11"/>
                </a:lnTo>
                <a:lnTo>
                  <a:pt x="455" y="27"/>
                </a:lnTo>
                <a:lnTo>
                  <a:pt x="495" y="44"/>
                </a:lnTo>
                <a:lnTo>
                  <a:pt x="543" y="69"/>
                </a:lnTo>
                <a:lnTo>
                  <a:pt x="595" y="96"/>
                </a:lnTo>
                <a:lnTo>
                  <a:pt x="652" y="128"/>
                </a:lnTo>
                <a:lnTo>
                  <a:pt x="714" y="167"/>
                </a:lnTo>
                <a:lnTo>
                  <a:pt x="779" y="209"/>
                </a:lnTo>
                <a:lnTo>
                  <a:pt x="846" y="257"/>
                </a:lnTo>
                <a:lnTo>
                  <a:pt x="915" y="311"/>
                </a:lnTo>
                <a:lnTo>
                  <a:pt x="984" y="370"/>
                </a:lnTo>
                <a:lnTo>
                  <a:pt x="1053" y="437"/>
                </a:lnTo>
                <a:lnTo>
                  <a:pt x="1124" y="508"/>
                </a:lnTo>
                <a:lnTo>
                  <a:pt x="1193" y="587"/>
                </a:lnTo>
                <a:lnTo>
                  <a:pt x="1259" y="672"/>
                </a:lnTo>
                <a:lnTo>
                  <a:pt x="1324" y="764"/>
                </a:lnTo>
                <a:lnTo>
                  <a:pt x="1385" y="862"/>
                </a:lnTo>
                <a:lnTo>
                  <a:pt x="1441" y="967"/>
                </a:lnTo>
                <a:lnTo>
                  <a:pt x="1493" y="1080"/>
                </a:lnTo>
                <a:lnTo>
                  <a:pt x="1541" y="1201"/>
                </a:lnTo>
                <a:lnTo>
                  <a:pt x="1562" y="1274"/>
                </a:lnTo>
                <a:lnTo>
                  <a:pt x="671" y="1600"/>
                </a:lnTo>
                <a:lnTo>
                  <a:pt x="616" y="1501"/>
                </a:lnTo>
                <a:lnTo>
                  <a:pt x="556" y="1407"/>
                </a:lnTo>
                <a:lnTo>
                  <a:pt x="495" y="1320"/>
                </a:lnTo>
                <a:lnTo>
                  <a:pt x="432" y="1242"/>
                </a:lnTo>
                <a:lnTo>
                  <a:pt x="368" y="1169"/>
                </a:lnTo>
                <a:lnTo>
                  <a:pt x="305" y="1103"/>
                </a:lnTo>
                <a:lnTo>
                  <a:pt x="244" y="1044"/>
                </a:lnTo>
                <a:lnTo>
                  <a:pt x="186" y="992"/>
                </a:lnTo>
                <a:lnTo>
                  <a:pt x="130" y="946"/>
                </a:lnTo>
                <a:lnTo>
                  <a:pt x="80" y="908"/>
                </a:lnTo>
                <a:lnTo>
                  <a:pt x="38" y="875"/>
                </a:lnTo>
                <a:lnTo>
                  <a:pt x="0" y="850"/>
                </a:lnTo>
                <a:lnTo>
                  <a:pt x="393" y="0"/>
                </a:lnTo>
                <a:close/>
              </a:path>
            </a:pathLst>
          </a:custGeom>
          <a:solidFill>
            <a:schemeClr val="accent4">
              <a:lumMod val="60000"/>
              <a:lumOff val="40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6" name="Freeform 14">
            <a:extLst>
              <a:ext uri="{FF2B5EF4-FFF2-40B4-BE49-F238E27FC236}">
                <a16:creationId xmlns:a16="http://schemas.microsoft.com/office/drawing/2014/main" id="{D1BFA8D6-74EB-C7F5-A0AC-3E52FDF665E8}"/>
              </a:ext>
            </a:extLst>
          </p:cNvPr>
          <p:cNvSpPr>
            <a:spLocks/>
          </p:cNvSpPr>
          <p:nvPr/>
        </p:nvSpPr>
        <p:spPr bwMode="auto">
          <a:xfrm>
            <a:off x="7620873" y="2752638"/>
            <a:ext cx="1790554" cy="1972790"/>
          </a:xfrm>
          <a:custGeom>
            <a:avLst/>
            <a:gdLst>
              <a:gd name="T0" fmla="*/ 1163 w 1547"/>
              <a:gd name="T1" fmla="*/ 0 h 1729"/>
              <a:gd name="T2" fmla="*/ 1547 w 1547"/>
              <a:gd name="T3" fmla="*/ 913 h 1729"/>
              <a:gd name="T4" fmla="*/ 1133 w 1547"/>
              <a:gd name="T5" fmla="*/ 1664 h 1729"/>
              <a:gd name="T6" fmla="*/ 1094 w 1547"/>
              <a:gd name="T7" fmla="*/ 1729 h 1729"/>
              <a:gd name="T8" fmla="*/ 233 w 1547"/>
              <a:gd name="T9" fmla="*/ 1338 h 1729"/>
              <a:gd name="T10" fmla="*/ 85 w 1547"/>
              <a:gd name="T11" fmla="*/ 1270 h 1729"/>
              <a:gd name="T12" fmla="*/ 114 w 1547"/>
              <a:gd name="T13" fmla="*/ 1157 h 1729"/>
              <a:gd name="T14" fmla="*/ 135 w 1547"/>
              <a:gd name="T15" fmla="*/ 1044 h 1729"/>
              <a:gd name="T16" fmla="*/ 146 w 1547"/>
              <a:gd name="T17" fmla="*/ 931 h 1729"/>
              <a:gd name="T18" fmla="*/ 0 w 1547"/>
              <a:gd name="T19" fmla="*/ 823 h 1729"/>
              <a:gd name="T20" fmla="*/ 152 w 1547"/>
              <a:gd name="T21" fmla="*/ 733 h 1729"/>
              <a:gd name="T22" fmla="*/ 150 w 1547"/>
              <a:gd name="T23" fmla="*/ 670 h 1729"/>
              <a:gd name="T24" fmla="*/ 148 w 1547"/>
              <a:gd name="T25" fmla="*/ 610 h 1729"/>
              <a:gd name="T26" fmla="*/ 144 w 1547"/>
              <a:gd name="T27" fmla="*/ 556 h 1729"/>
              <a:gd name="T28" fmla="*/ 141 w 1547"/>
              <a:gd name="T29" fmla="*/ 508 h 1729"/>
              <a:gd name="T30" fmla="*/ 135 w 1547"/>
              <a:gd name="T31" fmla="*/ 468 h 1729"/>
              <a:gd name="T32" fmla="*/ 131 w 1547"/>
              <a:gd name="T33" fmla="*/ 436 h 1729"/>
              <a:gd name="T34" fmla="*/ 129 w 1547"/>
              <a:gd name="T35" fmla="*/ 411 h 1729"/>
              <a:gd name="T36" fmla="*/ 125 w 1547"/>
              <a:gd name="T37" fmla="*/ 395 h 1729"/>
              <a:gd name="T38" fmla="*/ 125 w 1547"/>
              <a:gd name="T39" fmla="*/ 390 h 1729"/>
              <a:gd name="T40" fmla="*/ 283 w 1547"/>
              <a:gd name="T41" fmla="*/ 332 h 1729"/>
              <a:gd name="T42" fmla="*/ 1157 w 1547"/>
              <a:gd name="T43" fmla="*/ 2 h 1729"/>
              <a:gd name="T44" fmla="*/ 1163 w 1547"/>
              <a:gd name="T45" fmla="*/ 0 h 1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7" h="1729">
                <a:moveTo>
                  <a:pt x="1163" y="0"/>
                </a:moveTo>
                <a:lnTo>
                  <a:pt x="1547" y="913"/>
                </a:lnTo>
                <a:lnTo>
                  <a:pt x="1133" y="1664"/>
                </a:lnTo>
                <a:lnTo>
                  <a:pt x="1094" y="1729"/>
                </a:lnTo>
                <a:lnTo>
                  <a:pt x="233" y="1338"/>
                </a:lnTo>
                <a:lnTo>
                  <a:pt x="85" y="1270"/>
                </a:lnTo>
                <a:lnTo>
                  <a:pt x="114" y="1157"/>
                </a:lnTo>
                <a:lnTo>
                  <a:pt x="135" y="1044"/>
                </a:lnTo>
                <a:lnTo>
                  <a:pt x="146" y="931"/>
                </a:lnTo>
                <a:lnTo>
                  <a:pt x="0" y="823"/>
                </a:lnTo>
                <a:lnTo>
                  <a:pt x="152" y="733"/>
                </a:lnTo>
                <a:lnTo>
                  <a:pt x="150" y="670"/>
                </a:lnTo>
                <a:lnTo>
                  <a:pt x="148" y="610"/>
                </a:lnTo>
                <a:lnTo>
                  <a:pt x="144" y="556"/>
                </a:lnTo>
                <a:lnTo>
                  <a:pt x="141" y="508"/>
                </a:lnTo>
                <a:lnTo>
                  <a:pt x="135" y="468"/>
                </a:lnTo>
                <a:lnTo>
                  <a:pt x="131" y="436"/>
                </a:lnTo>
                <a:lnTo>
                  <a:pt x="129" y="411"/>
                </a:lnTo>
                <a:lnTo>
                  <a:pt x="125" y="395"/>
                </a:lnTo>
                <a:lnTo>
                  <a:pt x="125" y="390"/>
                </a:lnTo>
                <a:lnTo>
                  <a:pt x="283" y="332"/>
                </a:lnTo>
                <a:lnTo>
                  <a:pt x="1157" y="2"/>
                </a:lnTo>
                <a:lnTo>
                  <a:pt x="1163"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7" name="Freeform 15">
            <a:extLst>
              <a:ext uri="{FF2B5EF4-FFF2-40B4-BE49-F238E27FC236}">
                <a16:creationId xmlns:a16="http://schemas.microsoft.com/office/drawing/2014/main" id="{ADA7978C-5759-92C5-F911-A08066726474}"/>
              </a:ext>
            </a:extLst>
          </p:cNvPr>
          <p:cNvSpPr>
            <a:spLocks/>
          </p:cNvSpPr>
          <p:nvPr/>
        </p:nvSpPr>
        <p:spPr bwMode="auto">
          <a:xfrm>
            <a:off x="7880745" y="2752637"/>
            <a:ext cx="1261605" cy="1970508"/>
          </a:xfrm>
          <a:custGeom>
            <a:avLst/>
            <a:gdLst>
              <a:gd name="T0" fmla="*/ 924 w 1090"/>
              <a:gd name="T1" fmla="*/ 0 h 1727"/>
              <a:gd name="T2" fmla="*/ 938 w 1090"/>
              <a:gd name="T3" fmla="*/ 31 h 1727"/>
              <a:gd name="T4" fmla="*/ 953 w 1090"/>
              <a:gd name="T5" fmla="*/ 71 h 1727"/>
              <a:gd name="T6" fmla="*/ 972 w 1090"/>
              <a:gd name="T7" fmla="*/ 119 h 1727"/>
              <a:gd name="T8" fmla="*/ 992 w 1090"/>
              <a:gd name="T9" fmla="*/ 178 h 1727"/>
              <a:gd name="T10" fmla="*/ 1011 w 1090"/>
              <a:gd name="T11" fmla="*/ 245 h 1727"/>
              <a:gd name="T12" fmla="*/ 1032 w 1090"/>
              <a:gd name="T13" fmla="*/ 320 h 1727"/>
              <a:gd name="T14" fmla="*/ 1049 w 1090"/>
              <a:gd name="T15" fmla="*/ 401 h 1727"/>
              <a:gd name="T16" fmla="*/ 1065 w 1090"/>
              <a:gd name="T17" fmla="*/ 491 h 1727"/>
              <a:gd name="T18" fmla="*/ 1078 w 1090"/>
              <a:gd name="T19" fmla="*/ 587 h 1727"/>
              <a:gd name="T20" fmla="*/ 1086 w 1090"/>
              <a:gd name="T21" fmla="*/ 689 h 1727"/>
              <a:gd name="T22" fmla="*/ 1090 w 1090"/>
              <a:gd name="T23" fmla="*/ 796 h 1727"/>
              <a:gd name="T24" fmla="*/ 1088 w 1090"/>
              <a:gd name="T25" fmla="*/ 910 h 1727"/>
              <a:gd name="T26" fmla="*/ 1078 w 1090"/>
              <a:gd name="T27" fmla="*/ 1027 h 1727"/>
              <a:gd name="T28" fmla="*/ 1061 w 1090"/>
              <a:gd name="T29" fmla="*/ 1147 h 1727"/>
              <a:gd name="T30" fmla="*/ 1036 w 1090"/>
              <a:gd name="T31" fmla="*/ 1272 h 1727"/>
              <a:gd name="T32" fmla="*/ 1001 w 1090"/>
              <a:gd name="T33" fmla="*/ 1399 h 1727"/>
              <a:gd name="T34" fmla="*/ 955 w 1090"/>
              <a:gd name="T35" fmla="*/ 1529 h 1727"/>
              <a:gd name="T36" fmla="*/ 900 w 1090"/>
              <a:gd name="T37" fmla="*/ 1662 h 1727"/>
              <a:gd name="T38" fmla="*/ 861 w 1090"/>
              <a:gd name="T39" fmla="*/ 1727 h 1727"/>
              <a:gd name="T40" fmla="*/ 0 w 1090"/>
              <a:gd name="T41" fmla="*/ 1336 h 1727"/>
              <a:gd name="T42" fmla="*/ 32 w 1090"/>
              <a:gd name="T43" fmla="*/ 1215 h 1727"/>
              <a:gd name="T44" fmla="*/ 57 w 1090"/>
              <a:gd name="T45" fmla="*/ 1098 h 1727"/>
              <a:gd name="T46" fmla="*/ 74 w 1090"/>
              <a:gd name="T47" fmla="*/ 984 h 1727"/>
              <a:gd name="T48" fmla="*/ 84 w 1090"/>
              <a:gd name="T49" fmla="*/ 875 h 1727"/>
              <a:gd name="T50" fmla="*/ 88 w 1090"/>
              <a:gd name="T51" fmla="*/ 773 h 1727"/>
              <a:gd name="T52" fmla="*/ 88 w 1090"/>
              <a:gd name="T53" fmla="*/ 677 h 1727"/>
              <a:gd name="T54" fmla="*/ 84 w 1090"/>
              <a:gd name="T55" fmla="*/ 589 h 1727"/>
              <a:gd name="T56" fmla="*/ 76 w 1090"/>
              <a:gd name="T57" fmla="*/ 508 h 1727"/>
              <a:gd name="T58" fmla="*/ 67 w 1090"/>
              <a:gd name="T59" fmla="*/ 437 h 1727"/>
              <a:gd name="T60" fmla="*/ 57 w 1090"/>
              <a:gd name="T61" fmla="*/ 378 h 1727"/>
              <a:gd name="T62" fmla="*/ 50 w 1090"/>
              <a:gd name="T63" fmla="*/ 330 h 1727"/>
              <a:gd name="T64" fmla="*/ 924 w 1090"/>
              <a:gd name="T65" fmla="*/ 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0" h="1727">
                <a:moveTo>
                  <a:pt x="924" y="0"/>
                </a:moveTo>
                <a:lnTo>
                  <a:pt x="938" y="31"/>
                </a:lnTo>
                <a:lnTo>
                  <a:pt x="953" y="71"/>
                </a:lnTo>
                <a:lnTo>
                  <a:pt x="972" y="119"/>
                </a:lnTo>
                <a:lnTo>
                  <a:pt x="992" y="178"/>
                </a:lnTo>
                <a:lnTo>
                  <a:pt x="1011" y="245"/>
                </a:lnTo>
                <a:lnTo>
                  <a:pt x="1032" y="320"/>
                </a:lnTo>
                <a:lnTo>
                  <a:pt x="1049" y="401"/>
                </a:lnTo>
                <a:lnTo>
                  <a:pt x="1065" y="491"/>
                </a:lnTo>
                <a:lnTo>
                  <a:pt x="1078" y="587"/>
                </a:lnTo>
                <a:lnTo>
                  <a:pt x="1086" y="689"/>
                </a:lnTo>
                <a:lnTo>
                  <a:pt x="1090" y="796"/>
                </a:lnTo>
                <a:lnTo>
                  <a:pt x="1088" y="910"/>
                </a:lnTo>
                <a:lnTo>
                  <a:pt x="1078" y="1027"/>
                </a:lnTo>
                <a:lnTo>
                  <a:pt x="1061" y="1147"/>
                </a:lnTo>
                <a:lnTo>
                  <a:pt x="1036" y="1272"/>
                </a:lnTo>
                <a:lnTo>
                  <a:pt x="1001" y="1399"/>
                </a:lnTo>
                <a:lnTo>
                  <a:pt x="955" y="1529"/>
                </a:lnTo>
                <a:lnTo>
                  <a:pt x="900" y="1662"/>
                </a:lnTo>
                <a:lnTo>
                  <a:pt x="861" y="1727"/>
                </a:lnTo>
                <a:lnTo>
                  <a:pt x="0" y="1336"/>
                </a:lnTo>
                <a:lnTo>
                  <a:pt x="32" y="1215"/>
                </a:lnTo>
                <a:lnTo>
                  <a:pt x="57" y="1098"/>
                </a:lnTo>
                <a:lnTo>
                  <a:pt x="74" y="984"/>
                </a:lnTo>
                <a:lnTo>
                  <a:pt x="84" y="875"/>
                </a:lnTo>
                <a:lnTo>
                  <a:pt x="88" y="773"/>
                </a:lnTo>
                <a:lnTo>
                  <a:pt x="88" y="677"/>
                </a:lnTo>
                <a:lnTo>
                  <a:pt x="84" y="589"/>
                </a:lnTo>
                <a:lnTo>
                  <a:pt x="76" y="508"/>
                </a:lnTo>
                <a:lnTo>
                  <a:pt x="67" y="437"/>
                </a:lnTo>
                <a:lnTo>
                  <a:pt x="57" y="378"/>
                </a:lnTo>
                <a:lnTo>
                  <a:pt x="50" y="330"/>
                </a:lnTo>
                <a:lnTo>
                  <a:pt x="924" y="0"/>
                </a:lnTo>
                <a:close/>
              </a:path>
            </a:pathLst>
          </a:custGeom>
          <a:solidFill>
            <a:schemeClr val="accent5">
              <a:lumMod val="60000"/>
              <a:lumOff val="40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8" name="Freeform 16">
            <a:extLst>
              <a:ext uri="{FF2B5EF4-FFF2-40B4-BE49-F238E27FC236}">
                <a16:creationId xmlns:a16="http://schemas.microsoft.com/office/drawing/2014/main" id="{01FAE3F8-DB2A-8B38-5FE8-6429D873AC23}"/>
              </a:ext>
            </a:extLst>
          </p:cNvPr>
          <p:cNvSpPr>
            <a:spLocks/>
          </p:cNvSpPr>
          <p:nvPr/>
        </p:nvSpPr>
        <p:spPr bwMode="auto">
          <a:xfrm>
            <a:off x="6949130" y="4305289"/>
            <a:ext cx="1924816" cy="1858690"/>
          </a:xfrm>
          <a:custGeom>
            <a:avLst/>
            <a:gdLst>
              <a:gd name="T0" fmla="*/ 660 w 1663"/>
              <a:gd name="T1" fmla="*/ 0 h 1629"/>
              <a:gd name="T2" fmla="*/ 811 w 1663"/>
              <a:gd name="T3" fmla="*/ 71 h 1629"/>
              <a:gd name="T4" fmla="*/ 1658 w 1663"/>
              <a:gd name="T5" fmla="*/ 472 h 1629"/>
              <a:gd name="T6" fmla="*/ 1663 w 1663"/>
              <a:gd name="T7" fmla="*/ 474 h 1629"/>
              <a:gd name="T8" fmla="*/ 1274 w 1663"/>
              <a:gd name="T9" fmla="*/ 1383 h 1629"/>
              <a:gd name="T10" fmla="*/ 447 w 1663"/>
              <a:gd name="T11" fmla="*/ 1608 h 1629"/>
              <a:gd name="T12" fmla="*/ 374 w 1663"/>
              <a:gd name="T13" fmla="*/ 1629 h 1629"/>
              <a:gd name="T14" fmla="*/ 55 w 1663"/>
              <a:gd name="T15" fmla="*/ 735 h 1629"/>
              <a:gd name="T16" fmla="*/ 0 w 1663"/>
              <a:gd name="T17" fmla="*/ 585 h 1629"/>
              <a:gd name="T18" fmla="*/ 101 w 1663"/>
              <a:gd name="T19" fmla="*/ 525 h 1629"/>
              <a:gd name="T20" fmla="*/ 197 w 1663"/>
              <a:gd name="T21" fmla="*/ 460 h 1629"/>
              <a:gd name="T22" fmla="*/ 286 w 1663"/>
              <a:gd name="T23" fmla="*/ 391 h 1629"/>
              <a:gd name="T24" fmla="*/ 261 w 1663"/>
              <a:gd name="T25" fmla="*/ 213 h 1629"/>
              <a:gd name="T26" fmla="*/ 431 w 1663"/>
              <a:gd name="T27" fmla="*/ 259 h 1629"/>
              <a:gd name="T28" fmla="*/ 478 w 1663"/>
              <a:gd name="T29" fmla="*/ 213 h 1629"/>
              <a:gd name="T30" fmla="*/ 518 w 1663"/>
              <a:gd name="T31" fmla="*/ 169 h 1629"/>
              <a:gd name="T32" fmla="*/ 554 w 1663"/>
              <a:gd name="T33" fmla="*/ 130 h 1629"/>
              <a:gd name="T34" fmla="*/ 585 w 1663"/>
              <a:gd name="T35" fmla="*/ 94 h 1629"/>
              <a:gd name="T36" fmla="*/ 612 w 1663"/>
              <a:gd name="T37" fmla="*/ 61 h 1629"/>
              <a:gd name="T38" fmla="*/ 631 w 1663"/>
              <a:gd name="T39" fmla="*/ 36 h 1629"/>
              <a:gd name="T40" fmla="*/ 646 w 1663"/>
              <a:gd name="T41" fmla="*/ 17 h 1629"/>
              <a:gd name="T42" fmla="*/ 656 w 1663"/>
              <a:gd name="T43" fmla="*/ 3 h 1629"/>
              <a:gd name="T44" fmla="*/ 660 w 1663"/>
              <a:gd name="T45" fmla="*/ 0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3" h="1629">
                <a:moveTo>
                  <a:pt x="660" y="0"/>
                </a:moveTo>
                <a:lnTo>
                  <a:pt x="811" y="71"/>
                </a:lnTo>
                <a:lnTo>
                  <a:pt x="1658" y="472"/>
                </a:lnTo>
                <a:lnTo>
                  <a:pt x="1663" y="474"/>
                </a:lnTo>
                <a:lnTo>
                  <a:pt x="1274" y="1383"/>
                </a:lnTo>
                <a:lnTo>
                  <a:pt x="447" y="1608"/>
                </a:lnTo>
                <a:lnTo>
                  <a:pt x="374" y="1629"/>
                </a:lnTo>
                <a:lnTo>
                  <a:pt x="55" y="735"/>
                </a:lnTo>
                <a:lnTo>
                  <a:pt x="0" y="585"/>
                </a:lnTo>
                <a:lnTo>
                  <a:pt x="101" y="525"/>
                </a:lnTo>
                <a:lnTo>
                  <a:pt x="197" y="460"/>
                </a:lnTo>
                <a:lnTo>
                  <a:pt x="286" y="391"/>
                </a:lnTo>
                <a:lnTo>
                  <a:pt x="261" y="213"/>
                </a:lnTo>
                <a:lnTo>
                  <a:pt x="431" y="259"/>
                </a:lnTo>
                <a:lnTo>
                  <a:pt x="478" y="213"/>
                </a:lnTo>
                <a:lnTo>
                  <a:pt x="518" y="169"/>
                </a:lnTo>
                <a:lnTo>
                  <a:pt x="554" y="130"/>
                </a:lnTo>
                <a:lnTo>
                  <a:pt x="585" y="94"/>
                </a:lnTo>
                <a:lnTo>
                  <a:pt x="612" y="61"/>
                </a:lnTo>
                <a:lnTo>
                  <a:pt x="631" y="36"/>
                </a:lnTo>
                <a:lnTo>
                  <a:pt x="646" y="17"/>
                </a:lnTo>
                <a:lnTo>
                  <a:pt x="656" y="3"/>
                </a:lnTo>
                <a:lnTo>
                  <a:pt x="660"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1" name="Freeform 17">
            <a:extLst>
              <a:ext uri="{FF2B5EF4-FFF2-40B4-BE49-F238E27FC236}">
                <a16:creationId xmlns:a16="http://schemas.microsoft.com/office/drawing/2014/main" id="{0ED5ED69-D7F1-AA82-5153-033831130B61}"/>
              </a:ext>
            </a:extLst>
          </p:cNvPr>
          <p:cNvSpPr>
            <a:spLocks/>
          </p:cNvSpPr>
          <p:nvPr/>
        </p:nvSpPr>
        <p:spPr bwMode="auto">
          <a:xfrm>
            <a:off x="7007841" y="4376406"/>
            <a:ext cx="1855370" cy="1777678"/>
          </a:xfrm>
          <a:custGeom>
            <a:avLst/>
            <a:gdLst>
              <a:gd name="T0" fmla="*/ 756 w 1603"/>
              <a:gd name="T1" fmla="*/ 0 h 1558"/>
              <a:gd name="T2" fmla="*/ 1603 w 1603"/>
              <a:gd name="T3" fmla="*/ 401 h 1558"/>
              <a:gd name="T4" fmla="*/ 1591 w 1603"/>
              <a:gd name="T5" fmla="*/ 428 h 1558"/>
              <a:gd name="T6" fmla="*/ 1576 w 1603"/>
              <a:gd name="T7" fmla="*/ 460 h 1558"/>
              <a:gd name="T8" fmla="*/ 1557 w 1603"/>
              <a:gd name="T9" fmla="*/ 502 h 1558"/>
              <a:gd name="T10" fmla="*/ 1534 w 1603"/>
              <a:gd name="T11" fmla="*/ 549 h 1558"/>
              <a:gd name="T12" fmla="*/ 1505 w 1603"/>
              <a:gd name="T13" fmla="*/ 602 h 1558"/>
              <a:gd name="T14" fmla="*/ 1472 w 1603"/>
              <a:gd name="T15" fmla="*/ 658 h 1558"/>
              <a:gd name="T16" fmla="*/ 1434 w 1603"/>
              <a:gd name="T17" fmla="*/ 719 h 1558"/>
              <a:gd name="T18" fmla="*/ 1390 w 1603"/>
              <a:gd name="T19" fmla="*/ 783 h 1558"/>
              <a:gd name="T20" fmla="*/ 1342 w 1603"/>
              <a:gd name="T21" fmla="*/ 850 h 1558"/>
              <a:gd name="T22" fmla="*/ 1288 w 1603"/>
              <a:gd name="T23" fmla="*/ 919 h 1558"/>
              <a:gd name="T24" fmla="*/ 1227 w 1603"/>
              <a:gd name="T25" fmla="*/ 988 h 1558"/>
              <a:gd name="T26" fmla="*/ 1161 w 1603"/>
              <a:gd name="T27" fmla="*/ 1057 h 1558"/>
              <a:gd name="T28" fmla="*/ 1088 w 1603"/>
              <a:gd name="T29" fmla="*/ 1126 h 1558"/>
              <a:gd name="T30" fmla="*/ 1010 w 1603"/>
              <a:gd name="T31" fmla="*/ 1195 h 1558"/>
              <a:gd name="T32" fmla="*/ 923 w 1603"/>
              <a:gd name="T33" fmla="*/ 1261 h 1558"/>
              <a:gd name="T34" fmla="*/ 831 w 1603"/>
              <a:gd name="T35" fmla="*/ 1324 h 1558"/>
              <a:gd name="T36" fmla="*/ 733 w 1603"/>
              <a:gd name="T37" fmla="*/ 1385 h 1558"/>
              <a:gd name="T38" fmla="*/ 626 w 1603"/>
              <a:gd name="T39" fmla="*/ 1441 h 1558"/>
              <a:gd name="T40" fmla="*/ 513 w 1603"/>
              <a:gd name="T41" fmla="*/ 1493 h 1558"/>
              <a:gd name="T42" fmla="*/ 392 w 1603"/>
              <a:gd name="T43" fmla="*/ 1537 h 1558"/>
              <a:gd name="T44" fmla="*/ 319 w 1603"/>
              <a:gd name="T45" fmla="*/ 1558 h 1558"/>
              <a:gd name="T46" fmla="*/ 0 w 1603"/>
              <a:gd name="T47" fmla="*/ 664 h 1558"/>
              <a:gd name="T48" fmla="*/ 100 w 1603"/>
              <a:gd name="T49" fmla="*/ 610 h 1558"/>
              <a:gd name="T50" fmla="*/ 194 w 1603"/>
              <a:gd name="T51" fmla="*/ 552 h 1558"/>
              <a:gd name="T52" fmla="*/ 281 w 1603"/>
              <a:gd name="T53" fmla="*/ 491 h 1558"/>
              <a:gd name="T54" fmla="*/ 361 w 1603"/>
              <a:gd name="T55" fmla="*/ 428 h 1558"/>
              <a:gd name="T56" fmla="*/ 434 w 1603"/>
              <a:gd name="T57" fmla="*/ 366 h 1558"/>
              <a:gd name="T58" fmla="*/ 499 w 1603"/>
              <a:gd name="T59" fmla="*/ 303 h 1558"/>
              <a:gd name="T60" fmla="*/ 559 w 1603"/>
              <a:gd name="T61" fmla="*/ 243 h 1558"/>
              <a:gd name="T62" fmla="*/ 613 w 1603"/>
              <a:gd name="T63" fmla="*/ 184 h 1558"/>
              <a:gd name="T64" fmla="*/ 659 w 1603"/>
              <a:gd name="T65" fmla="*/ 130 h 1558"/>
              <a:gd name="T66" fmla="*/ 697 w 1603"/>
              <a:gd name="T67" fmla="*/ 80 h 1558"/>
              <a:gd name="T68" fmla="*/ 730 w 1603"/>
              <a:gd name="T69" fmla="*/ 38 h 1558"/>
              <a:gd name="T70" fmla="*/ 756 w 1603"/>
              <a:gd name="T71" fmla="*/ 0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3" h="1558">
                <a:moveTo>
                  <a:pt x="756" y="0"/>
                </a:moveTo>
                <a:lnTo>
                  <a:pt x="1603" y="401"/>
                </a:lnTo>
                <a:lnTo>
                  <a:pt x="1591" y="428"/>
                </a:lnTo>
                <a:lnTo>
                  <a:pt x="1576" y="460"/>
                </a:lnTo>
                <a:lnTo>
                  <a:pt x="1557" y="502"/>
                </a:lnTo>
                <a:lnTo>
                  <a:pt x="1534" y="549"/>
                </a:lnTo>
                <a:lnTo>
                  <a:pt x="1505" y="602"/>
                </a:lnTo>
                <a:lnTo>
                  <a:pt x="1472" y="658"/>
                </a:lnTo>
                <a:lnTo>
                  <a:pt x="1434" y="719"/>
                </a:lnTo>
                <a:lnTo>
                  <a:pt x="1390" y="783"/>
                </a:lnTo>
                <a:lnTo>
                  <a:pt x="1342" y="850"/>
                </a:lnTo>
                <a:lnTo>
                  <a:pt x="1288" y="919"/>
                </a:lnTo>
                <a:lnTo>
                  <a:pt x="1227" y="988"/>
                </a:lnTo>
                <a:lnTo>
                  <a:pt x="1161" y="1057"/>
                </a:lnTo>
                <a:lnTo>
                  <a:pt x="1088" y="1126"/>
                </a:lnTo>
                <a:lnTo>
                  <a:pt x="1010" y="1195"/>
                </a:lnTo>
                <a:lnTo>
                  <a:pt x="923" y="1261"/>
                </a:lnTo>
                <a:lnTo>
                  <a:pt x="831" y="1324"/>
                </a:lnTo>
                <a:lnTo>
                  <a:pt x="733" y="1385"/>
                </a:lnTo>
                <a:lnTo>
                  <a:pt x="626" y="1441"/>
                </a:lnTo>
                <a:lnTo>
                  <a:pt x="513" y="1493"/>
                </a:lnTo>
                <a:lnTo>
                  <a:pt x="392" y="1537"/>
                </a:lnTo>
                <a:lnTo>
                  <a:pt x="319" y="1558"/>
                </a:lnTo>
                <a:lnTo>
                  <a:pt x="0" y="664"/>
                </a:lnTo>
                <a:lnTo>
                  <a:pt x="100" y="610"/>
                </a:lnTo>
                <a:lnTo>
                  <a:pt x="194" y="552"/>
                </a:lnTo>
                <a:lnTo>
                  <a:pt x="281" y="491"/>
                </a:lnTo>
                <a:lnTo>
                  <a:pt x="361" y="428"/>
                </a:lnTo>
                <a:lnTo>
                  <a:pt x="434" y="366"/>
                </a:lnTo>
                <a:lnTo>
                  <a:pt x="499" y="303"/>
                </a:lnTo>
                <a:lnTo>
                  <a:pt x="559" y="243"/>
                </a:lnTo>
                <a:lnTo>
                  <a:pt x="613" y="184"/>
                </a:lnTo>
                <a:lnTo>
                  <a:pt x="659" y="130"/>
                </a:lnTo>
                <a:lnTo>
                  <a:pt x="697" y="80"/>
                </a:lnTo>
                <a:lnTo>
                  <a:pt x="730" y="38"/>
                </a:lnTo>
                <a:lnTo>
                  <a:pt x="756" y="0"/>
                </a:lnTo>
                <a:close/>
              </a:path>
            </a:pathLst>
          </a:custGeom>
          <a:solidFill>
            <a:schemeClr val="accent6">
              <a:lumMod val="60000"/>
              <a:lumOff val="40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74" name="Group 73">
            <a:extLst>
              <a:ext uri="{FF2B5EF4-FFF2-40B4-BE49-F238E27FC236}">
                <a16:creationId xmlns:a16="http://schemas.microsoft.com/office/drawing/2014/main" id="{42FD314D-EAD3-65BA-BA06-4358E43FB27C}"/>
              </a:ext>
            </a:extLst>
          </p:cNvPr>
          <p:cNvGrpSpPr/>
          <p:nvPr/>
        </p:nvGrpSpPr>
        <p:grpSpPr>
          <a:xfrm flipH="1">
            <a:off x="7329715" y="1667645"/>
            <a:ext cx="1206048" cy="984885"/>
            <a:chOff x="3158610" y="1658473"/>
            <a:chExt cx="1206048" cy="984885"/>
          </a:xfrm>
        </p:grpSpPr>
        <p:sp>
          <p:nvSpPr>
            <p:cNvPr id="75" name="TextBox 74">
              <a:extLst>
                <a:ext uri="{FF2B5EF4-FFF2-40B4-BE49-F238E27FC236}">
                  <a16:creationId xmlns:a16="http://schemas.microsoft.com/office/drawing/2014/main" id="{2FE57B7A-EEAF-11C7-F85A-CC855CBCE3FC}"/>
                </a:ext>
              </a:extLst>
            </p:cNvPr>
            <p:cNvSpPr txBox="1"/>
            <p:nvPr/>
          </p:nvSpPr>
          <p:spPr>
            <a:xfrm>
              <a:off x="3584343" y="1658473"/>
              <a:ext cx="441146" cy="369332"/>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01</a:t>
              </a:r>
            </a:p>
          </p:txBody>
        </p:sp>
        <p:sp>
          <p:nvSpPr>
            <p:cNvPr id="76" name="TextBox 121">
              <a:extLst>
                <a:ext uri="{FF2B5EF4-FFF2-40B4-BE49-F238E27FC236}">
                  <a16:creationId xmlns:a16="http://schemas.microsoft.com/office/drawing/2014/main" id="{118EED84-04CA-66E2-F4D9-4C39D6E3D33B}"/>
                </a:ext>
              </a:extLst>
            </p:cNvPr>
            <p:cNvSpPr txBox="1"/>
            <p:nvPr/>
          </p:nvSpPr>
          <p:spPr>
            <a:xfrm>
              <a:off x="3158610" y="2120138"/>
              <a:ext cx="1206048" cy="523220"/>
            </a:xfrm>
            <a:prstGeom prst="rect">
              <a:avLst/>
            </a:prstGeom>
            <a:noFill/>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400" b="1" kern="0" dirty="0">
                  <a:solidFill>
                    <a:schemeClr val="bg1"/>
                  </a:solidFill>
                  <a:latin typeface="Arial" pitchFamily="34" charset="0"/>
                  <a:cs typeface="Arial" pitchFamily="34" charset="0"/>
                </a:rPr>
                <a:t>Earnings Trends</a:t>
              </a:r>
            </a:p>
          </p:txBody>
        </p:sp>
        <p:cxnSp>
          <p:nvCxnSpPr>
            <p:cNvPr id="77" name="Straight Connector 76">
              <a:extLst>
                <a:ext uri="{FF2B5EF4-FFF2-40B4-BE49-F238E27FC236}">
                  <a16:creationId xmlns:a16="http://schemas.microsoft.com/office/drawing/2014/main" id="{51772357-7D80-6BFE-EFF6-DD8CAB35DCD6}"/>
                </a:ext>
              </a:extLst>
            </p:cNvPr>
            <p:cNvCxnSpPr/>
            <p:nvPr/>
          </p:nvCxnSpPr>
          <p:spPr>
            <a:xfrm>
              <a:off x="3313996" y="2108039"/>
              <a:ext cx="8952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526B1BC2-A247-2C10-EEAC-CDD665519469}"/>
              </a:ext>
            </a:extLst>
          </p:cNvPr>
          <p:cNvGrpSpPr/>
          <p:nvPr/>
        </p:nvGrpSpPr>
        <p:grpSpPr>
          <a:xfrm flipH="1">
            <a:off x="7866038" y="3250930"/>
            <a:ext cx="1276312" cy="984885"/>
            <a:chOff x="3088346" y="1658473"/>
            <a:chExt cx="1276312" cy="984885"/>
          </a:xfrm>
        </p:grpSpPr>
        <p:sp>
          <p:nvSpPr>
            <p:cNvPr id="79" name="TextBox 78">
              <a:extLst>
                <a:ext uri="{FF2B5EF4-FFF2-40B4-BE49-F238E27FC236}">
                  <a16:creationId xmlns:a16="http://schemas.microsoft.com/office/drawing/2014/main" id="{7BD7B90A-7EEC-F203-872E-3C7B8A7C95FF}"/>
                </a:ext>
              </a:extLst>
            </p:cNvPr>
            <p:cNvSpPr txBox="1"/>
            <p:nvPr/>
          </p:nvSpPr>
          <p:spPr>
            <a:xfrm>
              <a:off x="3584343" y="1658473"/>
              <a:ext cx="441146" cy="369332"/>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02</a:t>
              </a:r>
            </a:p>
          </p:txBody>
        </p:sp>
        <p:sp>
          <p:nvSpPr>
            <p:cNvPr id="80" name="TextBox 121">
              <a:extLst>
                <a:ext uri="{FF2B5EF4-FFF2-40B4-BE49-F238E27FC236}">
                  <a16:creationId xmlns:a16="http://schemas.microsoft.com/office/drawing/2014/main" id="{23F0340B-812A-988E-B4C3-FF9A1E7416CD}"/>
                </a:ext>
              </a:extLst>
            </p:cNvPr>
            <p:cNvSpPr txBox="1"/>
            <p:nvPr/>
          </p:nvSpPr>
          <p:spPr>
            <a:xfrm>
              <a:off x="3088346" y="2120138"/>
              <a:ext cx="1276312" cy="523220"/>
            </a:xfrm>
            <a:prstGeom prst="rect">
              <a:avLst/>
            </a:prstGeom>
            <a:noFill/>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400" b="1" kern="0" dirty="0">
                  <a:solidFill>
                    <a:schemeClr val="bg1"/>
                  </a:solidFill>
                  <a:latin typeface="Arial" pitchFamily="34" charset="0"/>
                  <a:cs typeface="Arial" pitchFamily="34" charset="0"/>
                </a:rPr>
                <a:t>Spending Insights</a:t>
              </a:r>
            </a:p>
          </p:txBody>
        </p:sp>
        <p:cxnSp>
          <p:nvCxnSpPr>
            <p:cNvPr id="81" name="Straight Connector 80">
              <a:extLst>
                <a:ext uri="{FF2B5EF4-FFF2-40B4-BE49-F238E27FC236}">
                  <a16:creationId xmlns:a16="http://schemas.microsoft.com/office/drawing/2014/main" id="{3CD70330-E6CC-9CA8-E859-6891F4C9E2F6}"/>
                </a:ext>
              </a:extLst>
            </p:cNvPr>
            <p:cNvCxnSpPr/>
            <p:nvPr/>
          </p:nvCxnSpPr>
          <p:spPr>
            <a:xfrm>
              <a:off x="3313996" y="2108039"/>
              <a:ext cx="8952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F6AD4138-2209-5E93-048C-DA7E7BE17C66}"/>
              </a:ext>
            </a:extLst>
          </p:cNvPr>
          <p:cNvGrpSpPr/>
          <p:nvPr/>
        </p:nvGrpSpPr>
        <p:grpSpPr>
          <a:xfrm flipH="1">
            <a:off x="7324493" y="4703356"/>
            <a:ext cx="1206048" cy="1200329"/>
            <a:chOff x="3158610" y="1658473"/>
            <a:chExt cx="1206048" cy="1200329"/>
          </a:xfrm>
        </p:grpSpPr>
        <p:sp>
          <p:nvSpPr>
            <p:cNvPr id="83" name="TextBox 82">
              <a:extLst>
                <a:ext uri="{FF2B5EF4-FFF2-40B4-BE49-F238E27FC236}">
                  <a16:creationId xmlns:a16="http://schemas.microsoft.com/office/drawing/2014/main" id="{D55570E7-E025-3F04-769A-9F68698325F0}"/>
                </a:ext>
              </a:extLst>
            </p:cNvPr>
            <p:cNvSpPr txBox="1"/>
            <p:nvPr/>
          </p:nvSpPr>
          <p:spPr>
            <a:xfrm>
              <a:off x="3584343" y="1658473"/>
              <a:ext cx="441146" cy="369332"/>
            </a:xfrm>
            <a:prstGeom prst="rect">
              <a:avLst/>
            </a:prstGeom>
            <a:noFill/>
          </p:spPr>
          <p:txBody>
            <a:bodyPr wrap="none" rtlCol="0">
              <a:spAutoFit/>
            </a:bodyPr>
            <a:lstStyle/>
            <a:p>
              <a:r>
                <a:rPr lang="en-IN" b="1" dirty="0">
                  <a:solidFill>
                    <a:schemeClr val="bg1"/>
                  </a:solidFill>
                  <a:latin typeface="Arial" pitchFamily="34" charset="0"/>
                  <a:cs typeface="Arial" pitchFamily="34" charset="0"/>
                </a:rPr>
                <a:t>03</a:t>
              </a:r>
            </a:p>
          </p:txBody>
        </p:sp>
        <p:sp>
          <p:nvSpPr>
            <p:cNvPr id="84" name="TextBox 121">
              <a:extLst>
                <a:ext uri="{FF2B5EF4-FFF2-40B4-BE49-F238E27FC236}">
                  <a16:creationId xmlns:a16="http://schemas.microsoft.com/office/drawing/2014/main" id="{3C5F7343-9F48-DDA0-9A08-5BB6F311A49A}"/>
                </a:ext>
              </a:extLst>
            </p:cNvPr>
            <p:cNvSpPr txBox="1"/>
            <p:nvPr/>
          </p:nvSpPr>
          <p:spPr>
            <a:xfrm>
              <a:off x="3158610" y="2120138"/>
              <a:ext cx="1206048" cy="738664"/>
            </a:xfrm>
            <a:prstGeom prst="rect">
              <a:avLst/>
            </a:prstGeom>
            <a:noFill/>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400" b="1" kern="0" dirty="0">
                  <a:solidFill>
                    <a:schemeClr val="bg1"/>
                  </a:solidFill>
                  <a:latin typeface="Arial" pitchFamily="34" charset="0"/>
                  <a:cs typeface="Arial" pitchFamily="34" charset="0"/>
                </a:rPr>
                <a:t>Key Economic Indicators</a:t>
              </a:r>
            </a:p>
          </p:txBody>
        </p:sp>
        <p:cxnSp>
          <p:nvCxnSpPr>
            <p:cNvPr id="85" name="Straight Connector 84">
              <a:extLst>
                <a:ext uri="{FF2B5EF4-FFF2-40B4-BE49-F238E27FC236}">
                  <a16:creationId xmlns:a16="http://schemas.microsoft.com/office/drawing/2014/main" id="{C00B7CFB-DD1B-D612-3877-96D7837F7AB6}"/>
                </a:ext>
              </a:extLst>
            </p:cNvPr>
            <p:cNvCxnSpPr/>
            <p:nvPr/>
          </p:nvCxnSpPr>
          <p:spPr>
            <a:xfrm>
              <a:off x="3313996" y="2108039"/>
              <a:ext cx="8952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641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7D67-4574-8678-D764-D3BD1109A414}"/>
              </a:ext>
            </a:extLst>
          </p:cNvPr>
          <p:cNvSpPr>
            <a:spLocks noGrp="1"/>
          </p:cNvSpPr>
          <p:nvPr>
            <p:ph type="title"/>
          </p:nvPr>
        </p:nvSpPr>
        <p:spPr>
          <a:xfrm>
            <a:off x="787306" y="106321"/>
            <a:ext cx="10614212" cy="442359"/>
          </a:xfrm>
        </p:spPr>
        <p:txBody>
          <a:bodyPr>
            <a:normAutofit fontScale="90000"/>
          </a:bodyPr>
          <a:lstStyle/>
          <a:p>
            <a:pPr algn="ctr"/>
            <a:r>
              <a:rPr lang="en-US" dirty="0"/>
              <a:t>Results and findings</a:t>
            </a:r>
          </a:p>
        </p:txBody>
      </p:sp>
      <p:sp>
        <p:nvSpPr>
          <p:cNvPr id="6" name="Content Placeholder 5">
            <a:extLst>
              <a:ext uri="{FF2B5EF4-FFF2-40B4-BE49-F238E27FC236}">
                <a16:creationId xmlns:a16="http://schemas.microsoft.com/office/drawing/2014/main" id="{81F60BE5-3D77-DE33-083F-FEDE151A4FB4}"/>
              </a:ext>
            </a:extLst>
          </p:cNvPr>
          <p:cNvSpPr>
            <a:spLocks noGrp="1"/>
          </p:cNvSpPr>
          <p:nvPr>
            <p:ph sz="quarter" idx="4"/>
          </p:nvPr>
        </p:nvSpPr>
        <p:spPr/>
        <p:txBody>
          <a:bodyPr/>
          <a:lstStyle/>
          <a:p>
            <a:endParaRPr lang="en-US"/>
          </a:p>
        </p:txBody>
      </p:sp>
      <p:pic>
        <p:nvPicPr>
          <p:cNvPr id="4" name="Picture 3">
            <a:extLst>
              <a:ext uri="{FF2B5EF4-FFF2-40B4-BE49-F238E27FC236}">
                <a16:creationId xmlns:a16="http://schemas.microsoft.com/office/drawing/2014/main" id="{23211F3A-F2BD-2910-B39D-2CCD996201C2}"/>
              </a:ext>
            </a:extLst>
          </p:cNvPr>
          <p:cNvPicPr>
            <a:picLocks noChangeAspect="1"/>
          </p:cNvPicPr>
          <p:nvPr/>
        </p:nvPicPr>
        <p:blipFill>
          <a:blip r:embed="rId3"/>
          <a:stretch>
            <a:fillRect/>
          </a:stretch>
        </p:blipFill>
        <p:spPr>
          <a:xfrm>
            <a:off x="16147" y="548680"/>
            <a:ext cx="5430193" cy="6309320"/>
          </a:xfrm>
          <a:prstGeom prst="rect">
            <a:avLst/>
          </a:prstGeom>
        </p:spPr>
      </p:pic>
      <p:pic>
        <p:nvPicPr>
          <p:cNvPr id="5" name="Picture 4">
            <a:extLst>
              <a:ext uri="{FF2B5EF4-FFF2-40B4-BE49-F238E27FC236}">
                <a16:creationId xmlns:a16="http://schemas.microsoft.com/office/drawing/2014/main" id="{EBCA148A-8F7C-1316-E742-6CFF957A36B7}"/>
              </a:ext>
            </a:extLst>
          </p:cNvPr>
          <p:cNvPicPr>
            <a:picLocks noChangeAspect="1"/>
          </p:cNvPicPr>
          <p:nvPr/>
        </p:nvPicPr>
        <p:blipFill>
          <a:blip r:embed="rId4"/>
          <a:stretch>
            <a:fillRect/>
          </a:stretch>
        </p:blipFill>
        <p:spPr>
          <a:xfrm>
            <a:off x="5446340" y="548680"/>
            <a:ext cx="6706151" cy="6309320"/>
          </a:xfrm>
          <a:prstGeom prst="rect">
            <a:avLst/>
          </a:prstGeom>
        </p:spPr>
      </p:pic>
    </p:spTree>
    <p:extLst>
      <p:ext uri="{BB962C8B-B14F-4D97-AF65-F5344CB8AC3E}">
        <p14:creationId xmlns:p14="http://schemas.microsoft.com/office/powerpoint/2010/main" val="362636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anim calcmode="lin" valueType="num">
                                      <p:cBhvr>
                                        <p:cTn id="26" dur="2000" fill="hold"/>
                                        <p:tgtEl>
                                          <p:spTgt spid="5"/>
                                        </p:tgtEl>
                                        <p:attrNameLst>
                                          <p:attrName>ppt_w</p:attrName>
                                        </p:attrNameLst>
                                      </p:cBhvr>
                                      <p:tavLst>
                                        <p:tav tm="0" fmla="#ppt_w*sin(2.5*pi*$)">
                                          <p:val>
                                            <p:fltVal val="0"/>
                                          </p:val>
                                        </p:tav>
                                        <p:tav tm="100000">
                                          <p:val>
                                            <p:fltVal val="1"/>
                                          </p:val>
                                        </p:tav>
                                      </p:tavLst>
                                    </p:anim>
                                    <p:anim calcmode="lin" valueType="num">
                                      <p:cBhvr>
                                        <p:cTn id="2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7D67-4574-8678-D764-D3BD1109A414}"/>
              </a:ext>
            </a:extLst>
          </p:cNvPr>
          <p:cNvSpPr>
            <a:spLocks noGrp="1"/>
          </p:cNvSpPr>
          <p:nvPr>
            <p:ph type="title"/>
          </p:nvPr>
        </p:nvSpPr>
        <p:spPr>
          <a:xfrm>
            <a:off x="1069848" y="484632"/>
            <a:ext cx="10058400" cy="943115"/>
          </a:xfrm>
        </p:spPr>
        <p:txBody>
          <a:bodyPr>
            <a:normAutofit fontScale="90000"/>
          </a:bodyPr>
          <a:lstStyle/>
          <a:p>
            <a:r>
              <a:rPr lang="en-US" dirty="0"/>
              <a:t>Challenges, learning points &amp; QA PROCESS</a:t>
            </a:r>
          </a:p>
        </p:txBody>
      </p:sp>
      <p:sp>
        <p:nvSpPr>
          <p:cNvPr id="3" name="Content Placeholder 2">
            <a:extLst>
              <a:ext uri="{FF2B5EF4-FFF2-40B4-BE49-F238E27FC236}">
                <a16:creationId xmlns:a16="http://schemas.microsoft.com/office/drawing/2014/main" id="{1187B141-89F6-D76B-1C4D-9AD916C0072B}"/>
              </a:ext>
            </a:extLst>
          </p:cNvPr>
          <p:cNvSpPr>
            <a:spLocks noGrp="1"/>
          </p:cNvSpPr>
          <p:nvPr>
            <p:ph idx="1"/>
          </p:nvPr>
        </p:nvSpPr>
        <p:spPr>
          <a:xfrm>
            <a:off x="1069847" y="1427747"/>
            <a:ext cx="10432341" cy="4744453"/>
          </a:xfrm>
        </p:spPr>
        <p:txBody>
          <a:bodyPr>
            <a:normAutofit/>
          </a:bodyPr>
          <a:lstStyle/>
          <a:p>
            <a:endParaRPr lang="en-US" dirty="0"/>
          </a:p>
          <a:p>
            <a:pPr lvl="1">
              <a:buFont typeface="Wingdings" panose="05000000000000000000" pitchFamily="2" charset="2"/>
              <a:buChar char="q"/>
            </a:pPr>
            <a:r>
              <a:rPr lang="en-US" dirty="0"/>
              <a:t>Had some challenge with importing the JSON file into tableau, as such, the resulting table was not accurate. I resolved this by importing the file into python and using pandas to convert it into a data frame, then exported it to CSV.</a:t>
            </a:r>
          </a:p>
          <a:p>
            <a:pPr marL="274320" lvl="1" indent="0">
              <a:buNone/>
            </a:pPr>
            <a:endParaRPr lang="en-US" dirty="0"/>
          </a:p>
          <a:p>
            <a:pPr lvl="1">
              <a:buFont typeface="Wingdings" panose="05000000000000000000" pitchFamily="2" charset="2"/>
              <a:buChar char="q"/>
            </a:pPr>
            <a:r>
              <a:rPr lang="en-US" dirty="0"/>
              <a:t>Struggled with data modelling and manipulating data in Tableau, but I believe this will improve as I practice more with the application.</a:t>
            </a:r>
          </a:p>
          <a:p>
            <a:pPr marL="274320" lvl="1" indent="0">
              <a:buNone/>
            </a:pPr>
            <a:endParaRPr lang="en-US" dirty="0"/>
          </a:p>
          <a:p>
            <a:pPr lvl="1">
              <a:buFont typeface="Wingdings" panose="05000000000000000000" pitchFamily="2" charset="2"/>
              <a:buChar char="q"/>
            </a:pPr>
            <a:r>
              <a:rPr lang="en-US" dirty="0"/>
              <a:t>Lastly, I am not sure if it is due to the version of the application I have but I had some limitations with selecting certain visualizations that I needed</a:t>
            </a:r>
          </a:p>
          <a:p>
            <a:pPr marL="274320" lvl="1" indent="0">
              <a:buNone/>
            </a:pPr>
            <a:endParaRPr lang="en-US" dirty="0"/>
          </a:p>
          <a:p>
            <a:pPr lvl="1">
              <a:buFont typeface="Wingdings" panose="05000000000000000000" pitchFamily="2" charset="2"/>
              <a:buChar char="q"/>
            </a:pPr>
            <a:r>
              <a:rPr lang="en-US" dirty="0"/>
              <a:t>Need to improve more in being able to easily understand the underlying objective to easily identify data relationships.</a:t>
            </a:r>
          </a:p>
        </p:txBody>
      </p:sp>
    </p:spTree>
    <p:extLst>
      <p:ext uri="{BB962C8B-B14F-4D97-AF65-F5344CB8AC3E}">
        <p14:creationId xmlns:p14="http://schemas.microsoft.com/office/powerpoint/2010/main" val="69348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1E00F-D81D-188A-8816-459CD5B5E9B3}"/>
              </a:ext>
            </a:extLst>
          </p:cNvPr>
          <p:cNvSpPr txBox="1"/>
          <p:nvPr/>
        </p:nvSpPr>
        <p:spPr>
          <a:xfrm>
            <a:off x="2743200" y="3059668"/>
            <a:ext cx="6705600" cy="369332"/>
          </a:xfrm>
          <a:prstGeom prst="rect">
            <a:avLst/>
          </a:prstGeom>
          <a:noFill/>
        </p:spPr>
        <p:txBody>
          <a:bodyPr wrap="square" rtlCol="0">
            <a:spAutoFit/>
          </a:bodyPr>
          <a:lstStyle/>
          <a:p>
            <a:pPr algn="ctr"/>
            <a:r>
              <a:rPr lang="en-US" dirty="0"/>
              <a:t>Thank You</a:t>
            </a:r>
          </a:p>
        </p:txBody>
      </p:sp>
    </p:spTree>
    <p:extLst>
      <p:ext uri="{BB962C8B-B14F-4D97-AF65-F5344CB8AC3E}">
        <p14:creationId xmlns:p14="http://schemas.microsoft.com/office/powerpoint/2010/main" val="704837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1782</TotalTime>
  <Words>490</Words>
  <Application>Microsoft Office PowerPoint</Application>
  <PresentationFormat>Widescreen</PresentationFormat>
  <Paragraphs>55</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Rockwell</vt:lpstr>
      <vt:lpstr>Rockwell Condensed</vt:lpstr>
      <vt:lpstr>Wingdings</vt:lpstr>
      <vt:lpstr>Wood Type</vt:lpstr>
      <vt:lpstr>Data visualization and dashboards with tableau</vt:lpstr>
      <vt:lpstr>Objective</vt:lpstr>
      <vt:lpstr>Results and findings</vt:lpstr>
      <vt:lpstr>Results AND FINDINGS</vt:lpstr>
      <vt:lpstr>Results and findings</vt:lpstr>
      <vt:lpstr>Challenges, learning points &amp; QA PROCESS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Transforming &amp; Analyzing Data with SQL</dc:title>
  <dc:creator>Emeka E.</dc:creator>
  <cp:lastModifiedBy>Emeka E.</cp:lastModifiedBy>
  <cp:revision>7</cp:revision>
  <dcterms:created xsi:type="dcterms:W3CDTF">2023-11-02T06:45:12Z</dcterms:created>
  <dcterms:modified xsi:type="dcterms:W3CDTF">2024-01-15T05:52:10Z</dcterms:modified>
</cp:coreProperties>
</file>