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64" r:id="rId2"/>
    <p:sldId id="258" r:id="rId3"/>
    <p:sldId id="259" r:id="rId4"/>
    <p:sldId id="257" r:id="rId5"/>
    <p:sldId id="268" r:id="rId6"/>
    <p:sldId id="269" r:id="rId7"/>
    <p:sldId id="270" r:id="rId8"/>
    <p:sldId id="271" r:id="rId9"/>
    <p:sldId id="272" r:id="rId10"/>
    <p:sldId id="273" r:id="rId11"/>
    <p:sldId id="274" r:id="rId12"/>
    <p:sldId id="262" r:id="rId13"/>
    <p:sldId id="26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6" autoAdjust="0"/>
    <p:restoredTop sz="77917" autoAdjust="0"/>
  </p:normalViewPr>
  <p:slideViewPr>
    <p:cSldViewPr snapToGrid="0">
      <p:cViewPr varScale="1">
        <p:scale>
          <a:sx n="38" d="100"/>
          <a:sy n="38"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A22B3-B609-4475-8304-679E1ACD5846}" type="datetimeFigureOut">
              <a:rPr lang="en-SG" smtClean="0"/>
              <a:t>3/6/2015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A57AA-FF41-45A9-8634-E6463A98609D}" type="slidenum">
              <a:rPr lang="en-SG" smtClean="0"/>
              <a:t>‹#›</a:t>
            </a:fld>
            <a:endParaRPr lang="en-SG"/>
          </a:p>
        </p:txBody>
      </p:sp>
    </p:spTree>
    <p:extLst>
      <p:ext uri="{BB962C8B-B14F-4D97-AF65-F5344CB8AC3E}">
        <p14:creationId xmlns:p14="http://schemas.microsoft.com/office/powerpoint/2010/main" val="7239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To help them we will introduce system to them</a:t>
            </a:r>
          </a:p>
          <a:p>
            <a:pPr rtl="0"/>
            <a:r>
              <a:rPr lang="en-SG" sz="1200" b="1" i="0" u="sng" kern="1200" dirty="0" smtClean="0">
                <a:solidFill>
                  <a:schemeClr val="tx1"/>
                </a:solidFill>
                <a:effectLst/>
                <a:latin typeface="+mn-lt"/>
                <a:ea typeface="+mn-ea"/>
                <a:cs typeface="+mn-cs"/>
              </a:rPr>
              <a:t>Reservation management</a:t>
            </a:r>
            <a:endParaRPr lang="en-SG" b="0" dirty="0" smtClean="0">
              <a:effectLst/>
            </a:endParaRPr>
          </a:p>
          <a:p>
            <a:pPr rtl="0"/>
            <a:r>
              <a:rPr lang="en-SG" sz="1200" b="0" i="0" u="none" strike="noStrike" kern="1200" dirty="0" smtClean="0">
                <a:solidFill>
                  <a:schemeClr val="tx1"/>
                </a:solidFill>
                <a:effectLst/>
                <a:latin typeface="+mn-lt"/>
                <a:ea typeface="+mn-ea"/>
                <a:cs typeface="+mn-cs"/>
              </a:rPr>
              <a:t>With the new implemented system, you will never lose a reservation again. The system saves all reservations for future retrieval. The software is able to filter, download, and manage past and present reservations.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none" strike="noStrike" kern="1200" dirty="0" smtClean="0">
                <a:solidFill>
                  <a:schemeClr val="tx1"/>
                </a:solidFill>
                <a:effectLst/>
                <a:latin typeface="+mn-lt"/>
                <a:ea typeface="+mn-ea"/>
                <a:cs typeface="+mn-cs"/>
              </a:rPr>
              <a:t>Reservations,</a:t>
            </a:r>
            <a:r>
              <a:rPr lang="en-SG" sz="1200" b="0" i="0" u="none" strike="noStrike" kern="1200" dirty="0" smtClean="0">
                <a:solidFill>
                  <a:schemeClr val="tx1"/>
                </a:solidFill>
                <a:effectLst/>
                <a:latin typeface="+mn-lt"/>
                <a:ea typeface="+mn-ea"/>
                <a:cs typeface="+mn-cs"/>
              </a:rPr>
              <a:t> some features are integrated with other functionality such as profiles, cashiering and deposits. This property management software module provides a complete set of features for creating and updating individual, group and business block reservations, including deposit handling, cancellations, confirmations, wait listing, room blocking and sharing.</a:t>
            </a:r>
            <a:endParaRPr lang="en-SG" b="0" dirty="0" smtClean="0">
              <a:effectLst/>
            </a:endParaRPr>
          </a:p>
          <a:p>
            <a:pPr rtl="0"/>
            <a:r>
              <a:rPr lang="en-SG" sz="1200" b="1" i="0" u="none" strike="noStrike" kern="1200" dirty="0" smtClean="0">
                <a:solidFill>
                  <a:schemeClr val="tx1"/>
                </a:solidFill>
                <a:effectLst/>
                <a:latin typeface="+mn-lt"/>
                <a:ea typeface="+mn-ea"/>
                <a:cs typeface="+mn-cs"/>
              </a:rPr>
              <a:t>Front Desk,</a:t>
            </a:r>
            <a:r>
              <a:rPr lang="en-SG" sz="1200" b="0" i="0" u="none" strike="noStrike" kern="1200" dirty="0" smtClean="0">
                <a:solidFill>
                  <a:schemeClr val="tx1"/>
                </a:solidFill>
                <a:effectLst/>
                <a:latin typeface="+mn-lt"/>
                <a:ea typeface="+mn-ea"/>
                <a:cs typeface="+mn-cs"/>
              </a:rPr>
              <a:t> it will handle individual guests, groups and walk-ins, and has features for room blocking, managing guest messages and wake-up calls, and creating and following up on inter-department advisories, or traces.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sng" kern="1200" dirty="0" smtClean="0">
                <a:solidFill>
                  <a:schemeClr val="tx1"/>
                </a:solidFill>
                <a:effectLst/>
                <a:latin typeface="+mn-lt"/>
                <a:ea typeface="+mn-ea"/>
                <a:cs typeface="+mn-cs"/>
              </a:rPr>
              <a:t>Track Other Revenue Services</a:t>
            </a:r>
            <a:endParaRPr lang="en-SG" b="0" dirty="0" smtClean="0">
              <a:effectLst/>
            </a:endParaRPr>
          </a:p>
          <a:p>
            <a:pPr rtl="0"/>
            <a:r>
              <a:rPr lang="en-SG" sz="1200" b="0" i="0" u="none" strike="noStrike" kern="1200" dirty="0" smtClean="0">
                <a:solidFill>
                  <a:schemeClr val="tx1"/>
                </a:solidFill>
                <a:effectLst/>
                <a:latin typeface="+mn-lt"/>
                <a:ea typeface="+mn-ea"/>
                <a:cs typeface="+mn-cs"/>
              </a:rPr>
              <a:t>By using the software, you will be able to create house accounts to manage other sources of revenue that don’t take up your beds. These can include wedding parties, your property’s restaurant, ticketed events, and more.</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Rate Control</a:t>
            </a:r>
            <a:endParaRPr lang="en-SG" b="0" dirty="0" smtClean="0">
              <a:effectLst/>
            </a:endParaRPr>
          </a:p>
          <a:p>
            <a:pPr rtl="0"/>
            <a:r>
              <a:rPr lang="en-SG" sz="1200" b="0" i="0" u="none" strike="noStrike" kern="1200" dirty="0" smtClean="0">
                <a:solidFill>
                  <a:schemeClr val="tx1"/>
                </a:solidFill>
                <a:effectLst/>
                <a:latin typeface="+mn-lt"/>
                <a:ea typeface="+mn-ea"/>
                <a:cs typeface="+mn-cs"/>
              </a:rPr>
              <a:t>Be able to enjoy complete control over your rates. We support BAR (best available rate), and custom rates by date and season. Create unique rate plans, specials, and packages, based on your BAR. These also include employee rates, frequent guest rates, and more. When you change your BAR, all your promotions are updated automatically. In addition, it will create time-sensitive promotions, and generate private promotion codes.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sng" kern="1200" dirty="0" smtClean="0">
                <a:solidFill>
                  <a:schemeClr val="tx1"/>
                </a:solidFill>
                <a:effectLst/>
                <a:latin typeface="+mn-lt"/>
                <a:ea typeface="+mn-ea"/>
                <a:cs typeface="+mn-cs"/>
              </a:rPr>
              <a:t>Generate Report</a:t>
            </a:r>
            <a:endParaRPr lang="en-SG" b="0" dirty="0" smtClean="0">
              <a:effectLst/>
            </a:endParaRPr>
          </a:p>
          <a:p>
            <a:pPr rtl="0"/>
            <a:r>
              <a:rPr lang="en-SG" sz="1200" b="0" i="0" u="none" strike="noStrike" kern="1200" dirty="0" smtClean="0">
                <a:solidFill>
                  <a:schemeClr val="tx1"/>
                </a:solidFill>
                <a:effectLst/>
                <a:latin typeface="+mn-lt"/>
                <a:ea typeface="+mn-ea"/>
                <a:cs typeface="+mn-cs"/>
              </a:rPr>
              <a:t>Managing your property requires quick access to information. As owners or managers, you want to know exactly how your business is running. With the reports, you’ll see what you need when you need it.</a:t>
            </a:r>
            <a:endParaRPr lang="en-SG" b="0" dirty="0" smtClean="0">
              <a:effectLst/>
            </a:endParaRPr>
          </a:p>
          <a:p>
            <a:pPr rtl="0"/>
            <a:r>
              <a:rPr lang="en-SG" sz="1200" b="0" i="0" u="none" strike="noStrike" kern="1200" dirty="0" smtClean="0">
                <a:solidFill>
                  <a:schemeClr val="tx1"/>
                </a:solidFill>
                <a:effectLst/>
                <a:latin typeface="+mn-lt"/>
                <a:ea typeface="+mn-ea"/>
                <a:cs typeface="+mn-cs"/>
              </a:rPr>
              <a:t>With the reports created, it gives you visibility into the success of your property’s marketing. Get an eagle-eye overview and understand exactly how much business each OTA gave you, so that you never overpay on OTA commissions again. Generate any report you want, including RevPAR and ADR reports. Be able to create reports in-browser, email reports, or download spreadsheets and PDFs. Filter data by marketing channel, room type, year, specials, and more.</a:t>
            </a:r>
            <a:endParaRPr lang="en-SG" b="0" dirty="0" smtClean="0">
              <a:effectLst/>
            </a:endParaRPr>
          </a:p>
          <a:p>
            <a:pPr rtl="0"/>
            <a:r>
              <a:rPr lang="en-SG" sz="1200" b="1"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sng" kern="1200" dirty="0" smtClean="0">
                <a:solidFill>
                  <a:schemeClr val="tx1"/>
                </a:solidFill>
                <a:effectLst/>
                <a:latin typeface="+mn-lt"/>
                <a:ea typeface="+mn-ea"/>
                <a:cs typeface="+mn-cs"/>
              </a:rPr>
              <a:t>Customer management</a:t>
            </a:r>
            <a:endParaRPr lang="en-SG" b="0" dirty="0" smtClean="0">
              <a:effectLst/>
            </a:endParaRPr>
          </a:p>
          <a:p>
            <a:pPr rtl="0"/>
            <a:r>
              <a:rPr lang="en-SG" sz="1200" b="0" i="0" u="none" strike="noStrike" kern="1200" dirty="0" smtClean="0">
                <a:solidFill>
                  <a:schemeClr val="tx1"/>
                </a:solidFill>
                <a:effectLst/>
                <a:latin typeface="+mn-lt"/>
                <a:ea typeface="+mn-ea"/>
                <a:cs typeface="+mn-cs"/>
              </a:rPr>
              <a:t>Keep track of your regular customers. Track how much they are spending and what their preferences are. Use this information to improve your loyalty programs.</a:t>
            </a:r>
            <a:endParaRPr lang="en-SG" b="0" dirty="0" smtClean="0">
              <a:effectLst/>
            </a:endParaRPr>
          </a:p>
          <a:p>
            <a:pPr rtl="0"/>
            <a:r>
              <a:rPr lang="en-SG" sz="1200" b="0" i="0" u="none" strike="noStrike" kern="1200" dirty="0" smtClean="0">
                <a:solidFill>
                  <a:schemeClr val="tx1"/>
                </a:solidFill>
                <a:effectLst/>
                <a:latin typeface="+mn-lt"/>
                <a:ea typeface="+mn-ea"/>
                <a:cs typeface="+mn-cs"/>
              </a:rPr>
              <a:t>Collect everything you need from your guests to process their reservation. This software supports max adults and children, max people per room, and promo codes.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0" i="0" u="none" strike="noStrike" kern="1200" dirty="0" smtClean="0">
                <a:solidFill>
                  <a:schemeClr val="tx1"/>
                </a:solidFill>
                <a:effectLst/>
                <a:latin typeface="+mn-lt"/>
                <a:ea typeface="+mn-ea"/>
                <a:cs typeface="+mn-cs"/>
              </a:rPr>
              <a:t>Save your customers in an unlimited customer database which you can filter, download, and manage. Store email addresses. Retrieve them when you want to send email newsletters and promotional campaigns. Leave notes on guest profiles to serve them better.</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none" strike="noStrike" kern="1200" dirty="0" smtClean="0">
                <a:solidFill>
                  <a:schemeClr val="tx1"/>
                </a:solidFill>
                <a:effectLst/>
                <a:latin typeface="+mn-lt"/>
                <a:ea typeface="+mn-ea"/>
                <a:cs typeface="+mn-cs"/>
              </a:rPr>
              <a:t>Profiles,</a:t>
            </a:r>
            <a:r>
              <a:rPr lang="en-SG" sz="1200" b="0" i="0" u="none" strike="noStrike" kern="1200" dirty="0" smtClean="0">
                <a:solidFill>
                  <a:schemeClr val="tx1"/>
                </a:solidFill>
                <a:effectLst/>
                <a:latin typeface="+mn-lt"/>
                <a:ea typeface="+mn-ea"/>
                <a:cs typeface="+mn-cs"/>
              </a:rPr>
              <a:t> able to complete demographic records for your guests, business accounts, contacts, groups, agents and sources. Profiles include addresses, phone numbers, membership </a:t>
            </a:r>
            <a:r>
              <a:rPr lang="en-SG" sz="1200" b="0" i="0" u="none" strike="noStrike" kern="1200" dirty="0" err="1" smtClean="0">
                <a:solidFill>
                  <a:schemeClr val="tx1"/>
                </a:solidFill>
                <a:effectLst/>
                <a:latin typeface="+mn-lt"/>
                <a:ea typeface="+mn-ea"/>
                <a:cs typeface="+mn-cs"/>
              </a:rPr>
              <a:t>enrollments</a:t>
            </a:r>
            <a:r>
              <a:rPr lang="en-SG" sz="1200" b="0" i="0" u="none" strike="noStrike" kern="1200" dirty="0" smtClean="0">
                <a:solidFill>
                  <a:schemeClr val="tx1"/>
                </a:solidFill>
                <a:effectLst/>
                <a:latin typeface="+mn-lt"/>
                <a:ea typeface="+mn-ea"/>
                <a:cs typeface="+mn-cs"/>
              </a:rPr>
              <a:t>, stay and revenue details, guest preferences and additional data that make reservations handling and many other activities faster and more accurate.</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Employee and Housekeeping Tracking</a:t>
            </a:r>
            <a:endParaRPr lang="en-SG" b="0" dirty="0" smtClean="0">
              <a:effectLst/>
            </a:endParaRPr>
          </a:p>
          <a:p>
            <a:pPr rtl="0"/>
            <a:r>
              <a:rPr lang="en-SG" sz="1200" b="0" i="0" u="none" strike="noStrike" kern="1200" dirty="0" smtClean="0">
                <a:solidFill>
                  <a:schemeClr val="tx1"/>
                </a:solidFill>
                <a:effectLst/>
                <a:latin typeface="+mn-lt"/>
                <a:ea typeface="+mn-ea"/>
                <a:cs typeface="+mn-cs"/>
              </a:rPr>
              <a:t>Important activities are recorded to show the employees responsible for them – keeping your employees accountable for their actions.</a:t>
            </a:r>
            <a:endParaRPr lang="en-SG" b="0" dirty="0" smtClean="0">
              <a:effectLst/>
            </a:endParaRPr>
          </a:p>
          <a:p>
            <a:pPr rtl="0"/>
            <a:r>
              <a:rPr lang="en-SG" b="0" dirty="0" smtClean="0">
                <a:effectLst/>
              </a:rPr>
              <a:t/>
            </a:r>
            <a:br>
              <a:rPr lang="en-SG" b="0" dirty="0" smtClean="0">
                <a:effectLst/>
              </a:rPr>
            </a:br>
            <a:r>
              <a:rPr lang="en-SG" sz="1200" b="1" i="0" u="none" strike="noStrike" kern="1200" dirty="0" smtClean="0">
                <a:solidFill>
                  <a:schemeClr val="tx1"/>
                </a:solidFill>
                <a:effectLst/>
                <a:latin typeface="+mn-lt"/>
                <a:ea typeface="+mn-ea"/>
                <a:cs typeface="+mn-cs"/>
              </a:rPr>
              <a:t>Rooms Management</a:t>
            </a:r>
            <a:r>
              <a:rPr lang="en-SG" sz="1200" b="0" i="0" u="none" strike="noStrike" kern="1200" dirty="0" smtClean="0">
                <a:solidFill>
                  <a:schemeClr val="tx1"/>
                </a:solidFill>
                <a:effectLst/>
                <a:latin typeface="+mn-lt"/>
                <a:ea typeface="+mn-ea"/>
                <a:cs typeface="+mn-cs"/>
              </a:rPr>
              <a:t>, handles all facets of room supervision including availability, housekeeping, and maintenance and facility management. The Queue Rooms feature of the property management software coordinates Front Office and Housekeeping efforts when guests are waiting for rooms which are not immediately available for assignment.</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Invoices and Statements</a:t>
            </a:r>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0" i="0" u="none" strike="noStrike" kern="1200" dirty="0" smtClean="0">
                <a:solidFill>
                  <a:schemeClr val="tx1"/>
                </a:solidFill>
                <a:effectLst/>
                <a:latin typeface="+mn-lt"/>
                <a:ea typeface="+mn-ea"/>
                <a:cs typeface="+mn-cs"/>
              </a:rPr>
              <a:t>View, review, or print invoices and statements. This software definitely make it easy to manage corporate or group accounts by grouping invoices together. With customer’s profiles, the management can instantly check the balances of their biggest customers.</a:t>
            </a:r>
            <a:endParaRPr lang="en-SG" b="0" dirty="0" smtClean="0">
              <a:effectLst/>
            </a:endParaRPr>
          </a:p>
          <a:p>
            <a:pPr rtl="0"/>
            <a:r>
              <a:rPr lang="en-SG" b="0" dirty="0" smtClean="0">
                <a:effectLst/>
              </a:rPr>
              <a:t/>
            </a:r>
            <a:br>
              <a:rPr lang="en-SG" b="0" dirty="0" smtClean="0">
                <a:effectLst/>
              </a:rPr>
            </a:br>
            <a:r>
              <a:rPr lang="en-SG" sz="1200" b="1" i="0" u="none" strike="noStrike" kern="1200" dirty="0" smtClean="0">
                <a:solidFill>
                  <a:schemeClr val="tx1"/>
                </a:solidFill>
                <a:effectLst/>
                <a:latin typeface="+mn-lt"/>
                <a:ea typeface="+mn-ea"/>
                <a:cs typeface="+mn-cs"/>
              </a:rPr>
              <a:t>Accounts Receivable, </a:t>
            </a:r>
            <a:r>
              <a:rPr lang="en-SG" sz="1200" b="0" i="0" u="none" strike="noStrike" kern="1200" dirty="0" smtClean="0">
                <a:solidFill>
                  <a:schemeClr val="tx1"/>
                </a:solidFill>
                <a:effectLst/>
                <a:latin typeface="+mn-lt"/>
                <a:ea typeface="+mn-ea"/>
                <a:cs typeface="+mn-cs"/>
              </a:rPr>
              <a:t>fully integrated with the OPERA Property Management System database and includes direct billing, invoicing, account aging, bill payments, reminder and statement generation, and account research. Old balances from external accounting systems may be entered. </a:t>
            </a:r>
            <a:r>
              <a:rPr lang="en-SG" sz="1200" b="1" i="0" u="none" strike="noStrike" kern="1200" dirty="0" smtClean="0">
                <a:solidFill>
                  <a:schemeClr val="tx1"/>
                </a:solidFill>
                <a:effectLst/>
                <a:latin typeface="+mn-lt"/>
                <a:ea typeface="+mn-ea"/>
                <a:cs typeface="+mn-cs"/>
              </a:rPr>
              <a:t> </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Flexible Payment Options</a:t>
            </a:r>
            <a:endParaRPr lang="en-SG" b="0" dirty="0" smtClean="0">
              <a:effectLst/>
            </a:endParaRPr>
          </a:p>
          <a:p>
            <a:pPr rtl="0"/>
            <a:r>
              <a:rPr lang="en-SG" sz="1200" b="0" i="0" u="none" strike="noStrike" kern="1200" dirty="0" smtClean="0">
                <a:solidFill>
                  <a:schemeClr val="tx1"/>
                </a:solidFill>
                <a:effectLst/>
                <a:latin typeface="+mn-lt"/>
                <a:ea typeface="+mn-ea"/>
                <a:cs typeface="+mn-cs"/>
              </a:rPr>
              <a:t>Manage payments personally, or use a 3rd-party payment gateway. The software integrates with dozens of payment gateways. There is no need to change the way to accept payments. We securely capture credit card information, and keep it safe for quick retrieval and processing. It supports all major credit cards, and even PayPal</a:t>
            </a:r>
            <a:endParaRPr lang="en-SG" b="0" dirty="0" smtClean="0">
              <a:effectLst/>
            </a:endParaRPr>
          </a:p>
          <a:p>
            <a:pPr rtl="0"/>
            <a:r>
              <a:rPr lang="en-SG" b="0" dirty="0" smtClean="0">
                <a:effectLst/>
              </a:rPr>
              <a:t/>
            </a:r>
            <a:br>
              <a:rPr lang="en-SG" b="0" dirty="0" smtClean="0">
                <a:effectLst/>
              </a:rPr>
            </a:br>
            <a:r>
              <a:rPr lang="en-SG" sz="1200" b="1" i="0" u="none" strike="noStrike" kern="1200" dirty="0" smtClean="0">
                <a:solidFill>
                  <a:schemeClr val="tx1"/>
                </a:solidFill>
                <a:effectLst/>
                <a:latin typeface="+mn-lt"/>
                <a:ea typeface="+mn-ea"/>
                <a:cs typeface="+mn-cs"/>
              </a:rPr>
              <a:t>Cashiering,  </a:t>
            </a:r>
            <a:r>
              <a:rPr lang="en-SG" sz="1200" b="0" i="0" u="none" strike="noStrike" kern="1200" dirty="0" smtClean="0">
                <a:solidFill>
                  <a:schemeClr val="tx1"/>
                </a:solidFill>
                <a:effectLst/>
                <a:latin typeface="+mn-lt"/>
                <a:ea typeface="+mn-ea"/>
                <a:cs typeface="+mn-cs"/>
              </a:rPr>
              <a:t>posting guest and passer-by charges (including taxes and other generates), making posting adjustments, managing advance deposits, settlements, checkout and folio printing are a few of the many activities handled by OPERA Cashiering. Cashiering accommodates multiple payment methods per reservation including cash, check, credit cards and direct bill. In multi-property environments, guest charges can be cross-posted from any property in the hotel complex.</a:t>
            </a:r>
            <a:endParaRPr lang="en-SG" b="0" dirty="0" smtClean="0">
              <a:effectLst/>
            </a:endParaRPr>
          </a:p>
          <a:p>
            <a:r>
              <a:rPr lang="en-SG" dirty="0" smtClean="0"/>
              <a:t/>
            </a:r>
            <a:br>
              <a:rPr lang="en-SG" dirty="0" smtClean="0"/>
            </a:br>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4</a:t>
            </a:fld>
            <a:endParaRPr lang="en-SG"/>
          </a:p>
        </p:txBody>
      </p:sp>
    </p:spTree>
    <p:extLst>
      <p:ext uri="{BB962C8B-B14F-4D97-AF65-F5344CB8AC3E}">
        <p14:creationId xmlns:p14="http://schemas.microsoft.com/office/powerpoint/2010/main" val="386888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dirty="0" smtClean="0"/>
              <a:t>For property owners who works in the hospitality industry, the </a:t>
            </a:r>
            <a:r>
              <a:rPr lang="en-US" dirty="0" err="1" smtClean="0"/>
              <a:t>Delonix</a:t>
            </a:r>
            <a:r>
              <a:rPr lang="en-US" dirty="0" smtClean="0"/>
              <a:t> </a:t>
            </a:r>
            <a:r>
              <a:rPr lang="en-US" dirty="0" err="1" smtClean="0"/>
              <a:t>Regia</a:t>
            </a:r>
            <a:r>
              <a:rPr lang="en-US" dirty="0" smtClean="0"/>
              <a:t> Hotel Management System is the most efficient and effective system that they can use to manage their own property, regardless of types of property they owned, among all the others hotel management system because of the various features available in the system which will help to control and maintain the events that occurs in the various departments of a hotel by facilitating all the activities that are occurring.</a:t>
            </a:r>
            <a:endParaRPr lang="en-SG" i="1" dirty="0" smtClean="0"/>
          </a:p>
          <a:p>
            <a:pPr hangingPunct="0"/>
            <a:r>
              <a:rPr lang="en-US" dirty="0" smtClean="0"/>
              <a:t>Unlike other hotel management system, </a:t>
            </a:r>
            <a:r>
              <a:rPr lang="en-US" dirty="0" err="1" smtClean="0"/>
              <a:t>Delonix</a:t>
            </a:r>
            <a:r>
              <a:rPr lang="en-US" dirty="0" smtClean="0"/>
              <a:t> </a:t>
            </a:r>
            <a:r>
              <a:rPr lang="en-US" dirty="0" err="1" smtClean="0"/>
              <a:t>Regia</a:t>
            </a:r>
            <a:r>
              <a:rPr lang="en-US" dirty="0" smtClean="0"/>
              <a:t> Hotel Management System strive to manage the various departments available in a hotel efficiently by improving the service performance, the staff experience in using the interface and the guest experience during their stays as it was designed to be user-friendly, allowing staffs, who are the users, to be able to adapt quickly into using the interface in their daily operations.</a:t>
            </a:r>
            <a:endParaRPr lang="en-SG" i="1" dirty="0" smtClean="0"/>
          </a:p>
          <a:p>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5</a:t>
            </a:fld>
            <a:endParaRPr lang="en-SG"/>
          </a:p>
        </p:txBody>
      </p:sp>
    </p:spTree>
    <p:extLst>
      <p:ext uri="{BB962C8B-B14F-4D97-AF65-F5344CB8AC3E}">
        <p14:creationId xmlns:p14="http://schemas.microsoft.com/office/powerpoint/2010/main" val="361030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err="1" smtClean="0">
                <a:solidFill>
                  <a:schemeClr val="tx1"/>
                </a:solidFill>
                <a:effectLst/>
                <a:latin typeface="+mn-lt"/>
                <a:ea typeface="+mn-ea"/>
                <a:cs typeface="+mn-cs"/>
              </a:rPr>
              <a:t>Delonix</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Regia</a:t>
            </a:r>
            <a:r>
              <a:rPr lang="en-US" sz="1200" i="0" kern="1200" dirty="0" smtClean="0">
                <a:solidFill>
                  <a:schemeClr val="tx1"/>
                </a:solidFill>
                <a:effectLst/>
                <a:latin typeface="+mn-lt"/>
                <a:ea typeface="+mn-ea"/>
                <a:cs typeface="+mn-cs"/>
              </a:rPr>
              <a:t> Hotel Management System is more efficient and effective in managing a hotel compared to other hotel management system such as the Magpie Property Management Software. This can be seen from the product positioning map below. </a:t>
            </a:r>
            <a:endParaRPr lang="en-SG"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There are only a total of five features available in the Magpie Property Management Software which are Accounting, Reports, Reservation Management, Housekeeping and Maintenance. Whereas in </a:t>
            </a:r>
            <a:r>
              <a:rPr lang="en-US" sz="1200" i="0" kern="1200" dirty="0" err="1" smtClean="0">
                <a:solidFill>
                  <a:schemeClr val="tx1"/>
                </a:solidFill>
                <a:effectLst/>
                <a:latin typeface="+mn-lt"/>
                <a:ea typeface="+mn-ea"/>
                <a:cs typeface="+mn-cs"/>
              </a:rPr>
              <a:t>Delonix</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Regia</a:t>
            </a:r>
            <a:r>
              <a:rPr lang="en-US" sz="1200" i="0" kern="1200" dirty="0" smtClean="0">
                <a:solidFill>
                  <a:schemeClr val="tx1"/>
                </a:solidFill>
                <a:effectLst/>
                <a:latin typeface="+mn-lt"/>
                <a:ea typeface="+mn-ea"/>
                <a:cs typeface="+mn-cs"/>
              </a:rPr>
              <a:t> Hotel Management System, more features Customer Management and Global Perspective are provided to cater to the other service areas that are available in a hotel. The user interface in </a:t>
            </a:r>
            <a:r>
              <a:rPr lang="en-US" sz="1200" i="0" kern="1200" dirty="0" err="1" smtClean="0">
                <a:solidFill>
                  <a:schemeClr val="tx1"/>
                </a:solidFill>
                <a:effectLst/>
                <a:latin typeface="+mn-lt"/>
                <a:ea typeface="+mn-ea"/>
                <a:cs typeface="+mn-cs"/>
              </a:rPr>
              <a:t>Delonix</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Regia</a:t>
            </a:r>
            <a:r>
              <a:rPr lang="en-US" sz="1200" i="0" kern="1200" dirty="0" smtClean="0">
                <a:solidFill>
                  <a:schemeClr val="tx1"/>
                </a:solidFill>
                <a:effectLst/>
                <a:latin typeface="+mn-lt"/>
                <a:ea typeface="+mn-ea"/>
                <a:cs typeface="+mn-cs"/>
              </a:rPr>
              <a:t> Hotel Management System is also designed in a way that allows staff to have fun and enjoy while interacting with the system.</a:t>
            </a:r>
            <a:endParaRPr lang="en-SG" sz="1200" i="1"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6</a:t>
            </a:fld>
            <a:endParaRPr lang="en-SG"/>
          </a:p>
        </p:txBody>
      </p:sp>
    </p:spTree>
    <p:extLst>
      <p:ext uri="{BB962C8B-B14F-4D97-AF65-F5344CB8AC3E}">
        <p14:creationId xmlns:p14="http://schemas.microsoft.com/office/powerpoint/2010/main" val="24150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One of the interesting features that our product has is the Dashboard which helps to organize daily operations that will occur. It provide staff with an eagle-eye view of what is going on at their property throughout the entire day which helps to streamline the operations, preventing errors from happening and saving time. The Dashboard also contains a calendar which displays the availability of rooms and allow staff to optimize the rooms with just a click as the staff are able to drag and drop guests to new rooms and new dates easily.</a:t>
            </a:r>
            <a:endParaRPr lang="en-SG" sz="1200" i="1"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7</a:t>
            </a:fld>
            <a:endParaRPr lang="en-SG"/>
          </a:p>
        </p:txBody>
      </p:sp>
    </p:spTree>
    <p:extLst>
      <p:ext uri="{BB962C8B-B14F-4D97-AF65-F5344CB8AC3E}">
        <p14:creationId xmlns:p14="http://schemas.microsoft.com/office/powerpoint/2010/main" val="155937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My team will be adopting Incremental model for the project. The incremental model is an intuitive approach to the waterfall model.  Multiple development cycles take place here, making the life cycle a “multi-waterfall” cycle.  Cycles are divided up into smaller, more easily managed iterations.  Each iteration passes through the requirements, design, implementation and testing phases.</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A working version of software is produced during the first iteration, so you have working software early on during the software life cycle.  Subsequent iterations build on the initial software produced during the first iteration. Needs good planning and design. Needs a clear and complete definition of the whole system before it can be broken down and built incrementally. This model can be used when the requirements of the complete system are clearly defined and understood. Major requirements must be defined; however, some details can evolve with time. There is a need to get a product to the market early. A new technology is being used. Resources with needed skill set are not available. There are some high risk features and goals.</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 </a:t>
            </a:r>
          </a:p>
        </p:txBody>
      </p:sp>
      <p:sp>
        <p:nvSpPr>
          <p:cNvPr id="98" name="Shape 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588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04" name="Shape 1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92231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10" name="Shape 1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95371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4110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ACDEA61-04CE-472E-B3CF-399CA1895EB3}" type="datetimeFigureOut">
              <a:rPr lang="en-SG" smtClean="0"/>
              <a:t>3/6/2015</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78127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6926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2926917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1401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2874024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ACDEA61-04CE-472E-B3CF-399CA1895EB3}" type="datetimeFigureOut">
              <a:rPr lang="en-SG" smtClean="0"/>
              <a:t>3/6/2015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800823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ACDEA61-04CE-472E-B3CF-399CA1895EB3}" type="datetimeFigureOut">
              <a:rPr lang="en-SG" smtClean="0"/>
              <a:t>3/6/2015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559600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EA61-04CE-472E-B3CF-399CA1895EB3}"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423120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EA61-04CE-472E-B3CF-399CA1895EB3}"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83875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EA61-04CE-472E-B3CF-399CA1895EB3}"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79443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DEA61-04CE-472E-B3CF-399CA1895EB3}"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2085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CDEA61-04CE-472E-B3CF-399CA1895EB3}"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80876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CDEA61-04CE-472E-B3CF-399CA1895EB3}" type="datetimeFigureOut">
              <a:rPr lang="en-SG" smtClean="0"/>
              <a:t>3/6/2015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11635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CDEA61-04CE-472E-B3CF-399CA1895EB3}" type="datetimeFigureOut">
              <a:rPr lang="en-SG" smtClean="0"/>
              <a:t>3/6/2015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99476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DEA61-04CE-472E-B3CF-399CA1895EB3}" type="datetimeFigureOut">
              <a:rPr lang="en-SG" smtClean="0"/>
              <a:t>3/6/2015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427094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401836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5927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CDEA61-04CE-472E-B3CF-399CA1895EB3}" type="datetimeFigureOut">
              <a:rPr lang="en-SG" smtClean="0"/>
              <a:t>3/6/2015</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81E32E-A569-4296-A34B-C9DFB67F38C1}" type="slidenum">
              <a:rPr lang="en-SG" smtClean="0"/>
              <a:t>‹#›</a:t>
            </a:fld>
            <a:endParaRPr lang="en-SG"/>
          </a:p>
        </p:txBody>
      </p:sp>
    </p:spTree>
    <p:extLst>
      <p:ext uri="{BB962C8B-B14F-4D97-AF65-F5344CB8AC3E}">
        <p14:creationId xmlns:p14="http://schemas.microsoft.com/office/powerpoint/2010/main" val="414554107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3897" y="1430916"/>
            <a:ext cx="9396627" cy="2387600"/>
          </a:xfrm>
        </p:spPr>
        <p:txBody>
          <a:bodyPr>
            <a:normAutofit fontScale="90000"/>
          </a:bodyPr>
          <a:lstStyle/>
          <a:p>
            <a:r>
              <a:rPr lang="en-SG" sz="4400" dirty="0"/>
              <a:t/>
            </a:r>
            <a:br>
              <a:rPr lang="en-SG" sz="4400" dirty="0"/>
            </a:br>
            <a:r>
              <a:rPr lang="en-SG" sz="4400" dirty="0"/>
              <a:t> </a:t>
            </a:r>
            <a:r>
              <a:rPr lang="en-SG" sz="4900" b="1" dirty="0"/>
              <a:t>Software Engineering (CGE2C09) </a:t>
            </a:r>
            <a:r>
              <a:rPr lang="en-SG" dirty="0"/>
              <a:t/>
            </a:r>
            <a:br>
              <a:rPr lang="en-SG" dirty="0"/>
            </a:br>
            <a:endParaRPr lang="en-SG" dirty="0"/>
          </a:p>
        </p:txBody>
      </p:sp>
      <p:sp>
        <p:nvSpPr>
          <p:cNvPr id="5" name="Subtitle 4"/>
          <p:cNvSpPr>
            <a:spLocks noGrp="1"/>
          </p:cNvSpPr>
          <p:nvPr>
            <p:ph type="subTitle" idx="1"/>
          </p:nvPr>
        </p:nvSpPr>
        <p:spPr>
          <a:xfrm>
            <a:off x="1876424" y="3187307"/>
            <a:ext cx="8791575" cy="508379"/>
          </a:xfrm>
        </p:spPr>
        <p:txBody>
          <a:bodyPr/>
          <a:lstStyle/>
          <a:p>
            <a:r>
              <a:rPr lang="en-SG" dirty="0" smtClean="0"/>
              <a:t>By Jaelyn </a:t>
            </a:r>
            <a:r>
              <a:rPr lang="en-SG" dirty="0" err="1" smtClean="0"/>
              <a:t>lim</a:t>
            </a:r>
            <a:r>
              <a:rPr lang="en-SG" dirty="0" smtClean="0"/>
              <a:t> hui wen, </a:t>
            </a:r>
            <a:r>
              <a:rPr lang="en-SG" dirty="0" err="1" smtClean="0"/>
              <a:t>leong</a:t>
            </a:r>
            <a:r>
              <a:rPr lang="en-SG" dirty="0" smtClean="0"/>
              <a:t> min </a:t>
            </a:r>
            <a:r>
              <a:rPr lang="en-SG" dirty="0" err="1" smtClean="0"/>
              <a:t>en</a:t>
            </a:r>
            <a:r>
              <a:rPr lang="en-SG" dirty="0" smtClean="0"/>
              <a:t>, </a:t>
            </a:r>
            <a:r>
              <a:rPr lang="en-SG" dirty="0" err="1" smtClean="0"/>
              <a:t>loh</a:t>
            </a:r>
            <a:r>
              <a:rPr lang="en-SG" dirty="0" smtClean="0"/>
              <a:t> </a:t>
            </a:r>
            <a:r>
              <a:rPr lang="en-SG" dirty="0" err="1" smtClean="0"/>
              <a:t>shi</a:t>
            </a:r>
            <a:r>
              <a:rPr lang="en-SG" dirty="0" smtClean="0"/>
              <a:t> </a:t>
            </a:r>
            <a:r>
              <a:rPr lang="en-SG" dirty="0" err="1" smtClean="0"/>
              <a:t>jia</a:t>
            </a:r>
            <a:r>
              <a:rPr lang="en-SG" dirty="0" smtClean="0"/>
              <a:t>, serene, </a:t>
            </a:r>
            <a:r>
              <a:rPr lang="en-SG" dirty="0" err="1" smtClean="0"/>
              <a:t>reyner</a:t>
            </a:r>
            <a:r>
              <a:rPr lang="en-SG" dirty="0" smtClean="0"/>
              <a:t> </a:t>
            </a:r>
            <a:r>
              <a:rPr lang="en-SG" dirty="0" err="1" smtClean="0"/>
              <a:t>leong</a:t>
            </a:r>
            <a:endParaRPr lang="en-SG" dirty="0"/>
          </a:p>
        </p:txBody>
      </p:sp>
    </p:spTree>
    <p:extLst>
      <p:ext uri="{BB962C8B-B14F-4D97-AF65-F5344CB8AC3E}">
        <p14:creationId xmlns:p14="http://schemas.microsoft.com/office/powerpoint/2010/main" val="3555795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107" name="Shape 10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800" b="1" i="0" u="none" strike="noStrike" cap="none" baseline="0" dirty="0">
                <a:latin typeface="Calibri"/>
                <a:ea typeface="Calibri"/>
                <a:cs typeface="Calibri"/>
                <a:sym typeface="Calibri"/>
              </a:rPr>
              <a:t>Disadvantages of Incremental model:</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Needs good planning and design.</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Needs a clear and complete definition of the whole system before it can be broken down and built incrementally.</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Total cost is higher than waterfall.</a:t>
            </a:r>
          </a:p>
          <a:p>
            <a:pPr marL="0" marR="0" lvl="0" indent="0" algn="l" rtl="0">
              <a:lnSpc>
                <a:spcPct val="9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049113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113" name="Shape 11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800" b="1" i="0" u="none" strike="noStrike" cap="none" baseline="0" dirty="0">
                <a:latin typeface="Calibri"/>
                <a:ea typeface="Calibri"/>
                <a:cs typeface="Calibri"/>
                <a:sym typeface="Calibri"/>
              </a:rPr>
              <a:t>When to use the Incremental model:</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This model can be used when the requirements of the complete system are clearly defined and understood.</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Major requirements must be defined; however, some details can evolve with time.</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There is a need to get a product to the market early.</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A new technology is being used</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Resources with needed skill set are not available</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There are some high risk features and goals.</a:t>
            </a:r>
          </a:p>
          <a:p>
            <a:pPr marL="228600" marR="0" lvl="0" indent="-50800" algn="l" rtl="0">
              <a:lnSpc>
                <a:spcPct val="9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568708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Budget Summary</a:t>
            </a:r>
            <a:endParaRPr lang="en-SG" dirty="0"/>
          </a:p>
        </p:txBody>
      </p:sp>
      <p:pic>
        <p:nvPicPr>
          <p:cNvPr id="1026" name="Picture 2" descr="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1762125"/>
            <a:ext cx="927735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270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Risk Management Plan</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3895676"/>
              </p:ext>
            </p:extLst>
          </p:nvPr>
        </p:nvGraphicFramePr>
        <p:xfrm>
          <a:off x="1141413" y="1889576"/>
          <a:ext cx="10163174" cy="4398076"/>
        </p:xfrm>
        <a:graphic>
          <a:graphicData uri="http://schemas.openxmlformats.org/drawingml/2006/table">
            <a:tbl>
              <a:tblPr firstRow="1" firstCol="1" bandRow="1">
                <a:tableStyleId>{5C22544A-7EE6-4342-B048-85BDC9FD1C3A}</a:tableStyleId>
              </a:tblPr>
              <a:tblGrid>
                <a:gridCol w="2888472"/>
                <a:gridCol w="1774014"/>
                <a:gridCol w="2300288"/>
                <a:gridCol w="3200400"/>
              </a:tblGrid>
              <a:tr h="331186">
                <a:tc>
                  <a:txBody>
                    <a:bodyPr/>
                    <a:lstStyle/>
                    <a:p>
                      <a:pPr algn="just">
                        <a:spcAft>
                          <a:spcPts val="0"/>
                        </a:spcAft>
                      </a:pPr>
                      <a:r>
                        <a:rPr lang="en-SG" sz="1600" dirty="0">
                          <a:effectLst/>
                        </a:rPr>
                        <a:t>Type of Risk</a:t>
                      </a:r>
                      <a:endParaRPr lang="en-SG" sz="2800" b="1" dirty="0">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Severity of Impact</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Likelihood of Occurrence</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Risk Reduction</a:t>
                      </a:r>
                      <a:endParaRPr lang="en-SG" sz="2800" b="1">
                        <a:effectLst/>
                        <a:latin typeface="Arial" panose="020B0604020202020204" pitchFamily="34" charset="0"/>
                        <a:ea typeface="Times New Roman" panose="02020603050405020304" pitchFamily="18" charset="0"/>
                      </a:endParaRPr>
                    </a:p>
                  </a:txBody>
                  <a:tcPr marL="54392" marR="54392" marT="0" marB="0"/>
                </a:tc>
              </a:tr>
              <a:tr h="993557">
                <a:tc>
                  <a:txBody>
                    <a:bodyPr/>
                    <a:lstStyle/>
                    <a:p>
                      <a:pPr marL="342900" lvl="0" indent="-342900" algn="l">
                        <a:spcAft>
                          <a:spcPts val="0"/>
                        </a:spcAft>
                        <a:buFont typeface="+mj-lt"/>
                        <a:buAutoNum type="alphaLcParenR"/>
                        <a:tabLst>
                          <a:tab pos="619125" algn="l"/>
                        </a:tabLst>
                      </a:pPr>
                      <a:r>
                        <a:rPr lang="en-SG" sz="1600">
                          <a:effectLst/>
                        </a:rPr>
                        <a:t>Developer quit</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l">
                        <a:spcAft>
                          <a:spcPts val="0"/>
                        </a:spcAft>
                      </a:pPr>
                      <a:r>
                        <a:rPr lang="en-SG" sz="1600">
                          <a:effectLst/>
                        </a:rPr>
                        <a:t>High</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l">
                        <a:spcAft>
                          <a:spcPts val="0"/>
                        </a:spcAft>
                      </a:pPr>
                      <a:r>
                        <a:rPr lang="en-SG" sz="1600">
                          <a:effectLst/>
                        </a:rPr>
                        <a:t>High</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l">
                        <a:spcAft>
                          <a:spcPts val="0"/>
                        </a:spcAft>
                      </a:pPr>
                      <a:r>
                        <a:rPr lang="en-SG" sz="1600">
                          <a:effectLst/>
                        </a:rPr>
                        <a:t>Try to find a new developer immediately, early scheduling of key personnel</a:t>
                      </a:r>
                      <a:endParaRPr lang="en-SG" sz="2800" b="1">
                        <a:effectLst/>
                        <a:latin typeface="Arial" panose="020B0604020202020204" pitchFamily="34" charset="0"/>
                        <a:ea typeface="Times New Roman" panose="02020603050405020304" pitchFamily="18" charset="0"/>
                      </a:endParaRPr>
                    </a:p>
                  </a:txBody>
                  <a:tcPr marL="54392" marR="54392" marT="0" marB="0"/>
                </a:tc>
              </a:tr>
              <a:tr h="1086219">
                <a:tc>
                  <a:txBody>
                    <a:bodyPr/>
                    <a:lstStyle/>
                    <a:p>
                      <a:pPr marL="342900" lvl="0" indent="-342900" algn="l">
                        <a:spcAft>
                          <a:spcPts val="0"/>
                        </a:spcAft>
                        <a:buFont typeface="+mj-lt"/>
                        <a:buAutoNum type="alphaLcParenR"/>
                      </a:pPr>
                      <a:r>
                        <a:rPr lang="en-SG" sz="1600">
                          <a:effectLst/>
                        </a:rPr>
                        <a:t>Bug in hotel reservation system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Take</a:t>
                      </a:r>
                      <a:r>
                        <a:rPr lang="en-US" sz="1600">
                          <a:effectLst/>
                        </a:rPr>
                        <a:t> a page that demonstrates a problem and remove as much content as possible while still reproducing the original problem</a:t>
                      </a:r>
                      <a:endParaRPr lang="en-SG" sz="2800" b="1">
                        <a:effectLst/>
                        <a:latin typeface="Arial" panose="020B0604020202020204" pitchFamily="34" charset="0"/>
                        <a:ea typeface="Times New Roman" panose="02020603050405020304" pitchFamily="18" charset="0"/>
                      </a:endParaRPr>
                    </a:p>
                  </a:txBody>
                  <a:tcPr marL="54392" marR="54392" marT="0" marB="0"/>
                </a:tc>
              </a:tr>
              <a:tr h="993557">
                <a:tc>
                  <a:txBody>
                    <a:bodyPr/>
                    <a:lstStyle/>
                    <a:p>
                      <a:pPr marL="342900" lvl="0" indent="-342900" algn="l">
                        <a:spcAft>
                          <a:spcPts val="0"/>
                        </a:spcAft>
                        <a:buFont typeface="+mj-lt"/>
                        <a:buAutoNum type="alphaLcParenR"/>
                      </a:pPr>
                      <a:r>
                        <a:rPr lang="en-SG" sz="1600">
                          <a:effectLst/>
                        </a:rPr>
                        <a:t>Unrealistic time and cost estimates</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Low</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Multiple estimation techniques, check recording and analysis of past projects</a:t>
                      </a:r>
                      <a:endParaRPr lang="en-SG" sz="2800" b="1">
                        <a:effectLst/>
                        <a:latin typeface="Arial" panose="020B0604020202020204" pitchFamily="34" charset="0"/>
                        <a:ea typeface="Times New Roman" panose="02020603050405020304" pitchFamily="18" charset="0"/>
                      </a:endParaRPr>
                    </a:p>
                  </a:txBody>
                  <a:tcPr marL="54392" marR="54392" marT="0" marB="0"/>
                </a:tc>
              </a:tr>
              <a:tr h="993557">
                <a:tc>
                  <a:txBody>
                    <a:bodyPr/>
                    <a:lstStyle/>
                    <a:p>
                      <a:pPr marL="342900" lvl="0" indent="-342900" algn="l">
                        <a:spcAft>
                          <a:spcPts val="0"/>
                        </a:spcAft>
                        <a:buFont typeface="+mj-lt"/>
                        <a:buAutoNum type="alphaLcParenR"/>
                      </a:pPr>
                      <a:r>
                        <a:rPr lang="en-SG" sz="1600">
                          <a:effectLst/>
                        </a:rPr>
                        <a:t>Developing the wrong software functions</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dirty="0">
                          <a:effectLst/>
                        </a:rPr>
                        <a:t>High</a:t>
                      </a:r>
                      <a:endParaRPr lang="en-SG" sz="2800" b="1" dirty="0">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dirty="0">
                          <a:effectLst/>
                        </a:rPr>
                        <a:t>Always make sure to make improvement from the software evaluation</a:t>
                      </a:r>
                      <a:endParaRPr lang="en-SG" sz="2800" b="1" dirty="0">
                        <a:effectLst/>
                        <a:latin typeface="Arial" panose="020B0604020202020204" pitchFamily="34" charset="0"/>
                        <a:ea typeface="Times New Roman" panose="02020603050405020304" pitchFamily="18" charset="0"/>
                      </a:endParaRPr>
                    </a:p>
                  </a:txBody>
                  <a:tcPr marL="54392" marR="54392" marT="0" marB="0"/>
                </a:tc>
              </a:tr>
            </a:tbl>
          </a:graphicData>
        </a:graphic>
      </p:graphicFrame>
    </p:spTree>
    <p:extLst>
      <p:ext uri="{BB962C8B-B14F-4D97-AF65-F5344CB8AC3E}">
        <p14:creationId xmlns:p14="http://schemas.microsoft.com/office/powerpoint/2010/main" val="975035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SG" sz="5400" dirty="0" smtClean="0"/>
              <a:t>END OF PRESENTATION</a:t>
            </a:r>
            <a:endParaRPr lang="en-SG" sz="5400" dirty="0"/>
          </a:p>
        </p:txBody>
      </p:sp>
      <p:sp>
        <p:nvSpPr>
          <p:cNvPr id="5" name="Text Placeholder 4"/>
          <p:cNvSpPr>
            <a:spLocks noGrp="1"/>
          </p:cNvSpPr>
          <p:nvPr>
            <p:ph type="body" idx="1"/>
          </p:nvPr>
        </p:nvSpPr>
        <p:spPr/>
        <p:txBody>
          <a:bodyPr/>
          <a:lstStyle/>
          <a:p>
            <a:endParaRPr lang="en-SG"/>
          </a:p>
        </p:txBody>
      </p:sp>
    </p:spTree>
    <p:extLst>
      <p:ext uri="{BB962C8B-B14F-4D97-AF65-F5344CB8AC3E}">
        <p14:creationId xmlns:p14="http://schemas.microsoft.com/office/powerpoint/2010/main" val="137090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Current situation </a:t>
            </a:r>
            <a:endParaRPr lang="en-SG" dirty="0"/>
          </a:p>
        </p:txBody>
      </p:sp>
      <p:sp>
        <p:nvSpPr>
          <p:cNvPr id="3" name="Content Placeholder 2"/>
          <p:cNvSpPr>
            <a:spLocks noGrp="1"/>
          </p:cNvSpPr>
          <p:nvPr>
            <p:ph idx="1"/>
          </p:nvPr>
        </p:nvSpPr>
        <p:spPr/>
        <p:txBody>
          <a:bodyPr>
            <a:normAutofit fontScale="77500" lnSpcReduction="20000"/>
          </a:bodyPr>
          <a:lstStyle/>
          <a:p>
            <a:pPr marL="0" indent="0">
              <a:buNone/>
            </a:pPr>
            <a:r>
              <a:rPr lang="en-GB" sz="4000" dirty="0"/>
              <a:t>Mr. and Mrs. Wang hasn’t been doing well in their business even though their hotel is located at a reasonably good district. The problem they face is due to the poor development of the hotel system therefore leading to poor business. For this project, we will help them to increase customer and allow people to know more about the hotel.</a:t>
            </a:r>
            <a:endParaRPr lang="en-SG" sz="4000" dirty="0"/>
          </a:p>
          <a:p>
            <a:endParaRPr lang="en-SG" dirty="0"/>
          </a:p>
        </p:txBody>
      </p:sp>
    </p:spTree>
    <p:extLst>
      <p:ext uri="{BB962C8B-B14F-4D97-AF65-F5344CB8AC3E}">
        <p14:creationId xmlns:p14="http://schemas.microsoft.com/office/powerpoint/2010/main" val="1585184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Objectives</a:t>
            </a:r>
            <a:endParaRPr lang="en-SG" dirty="0"/>
          </a:p>
        </p:txBody>
      </p:sp>
      <p:sp>
        <p:nvSpPr>
          <p:cNvPr id="3" name="Content Placeholder 2"/>
          <p:cNvSpPr>
            <a:spLocks noGrp="1"/>
          </p:cNvSpPr>
          <p:nvPr>
            <p:ph idx="1"/>
          </p:nvPr>
        </p:nvSpPr>
        <p:spPr/>
        <p:txBody>
          <a:bodyPr/>
          <a:lstStyle/>
          <a:p>
            <a:r>
              <a:rPr lang="en-SG" dirty="0" smtClean="0"/>
              <a:t>Improve business</a:t>
            </a:r>
          </a:p>
          <a:p>
            <a:r>
              <a:rPr lang="en-SG" dirty="0" smtClean="0"/>
              <a:t>Get more customers</a:t>
            </a:r>
          </a:p>
          <a:p>
            <a:r>
              <a:rPr lang="en-SG" dirty="0" smtClean="0"/>
              <a:t>Hotel to be more popular</a:t>
            </a:r>
          </a:p>
          <a:p>
            <a:r>
              <a:rPr lang="en-SG" dirty="0" smtClean="0"/>
              <a:t>Get the hotel to be know worldwide</a:t>
            </a:r>
            <a:endParaRPr lang="en-SG" dirty="0"/>
          </a:p>
        </p:txBody>
      </p:sp>
    </p:spTree>
    <p:extLst>
      <p:ext uri="{BB962C8B-B14F-4D97-AF65-F5344CB8AC3E}">
        <p14:creationId xmlns:p14="http://schemas.microsoft.com/office/powerpoint/2010/main" val="3128582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KEY FEATURES</a:t>
            </a:r>
          </a:p>
        </p:txBody>
      </p:sp>
      <p:sp>
        <p:nvSpPr>
          <p:cNvPr id="3" name="Content Placeholder 2"/>
          <p:cNvSpPr>
            <a:spLocks noGrp="1"/>
          </p:cNvSpPr>
          <p:nvPr>
            <p:ph idx="1"/>
          </p:nvPr>
        </p:nvSpPr>
        <p:spPr>
          <a:xfrm>
            <a:off x="1141412" y="2249486"/>
            <a:ext cx="9905999" cy="4197033"/>
          </a:xfrm>
        </p:spPr>
        <p:txBody>
          <a:bodyPr>
            <a:normAutofit fontScale="92500" lnSpcReduction="10000"/>
          </a:bodyPr>
          <a:lstStyle/>
          <a:p>
            <a:r>
              <a:rPr lang="en-GB" dirty="0" smtClean="0"/>
              <a:t>Reservation Management</a:t>
            </a:r>
          </a:p>
          <a:p>
            <a:r>
              <a:rPr lang="en-GB" dirty="0" smtClean="0"/>
              <a:t>Track other Revenue Services</a:t>
            </a:r>
          </a:p>
          <a:p>
            <a:r>
              <a:rPr lang="en-GB" dirty="0" smtClean="0"/>
              <a:t>Rate Control</a:t>
            </a:r>
          </a:p>
          <a:p>
            <a:r>
              <a:rPr lang="en-GB" dirty="0" smtClean="0"/>
              <a:t>Generating Reports</a:t>
            </a:r>
          </a:p>
          <a:p>
            <a:r>
              <a:rPr lang="en-GB" dirty="0" smtClean="0"/>
              <a:t>Customer Management</a:t>
            </a:r>
          </a:p>
          <a:p>
            <a:r>
              <a:rPr lang="en-GB" dirty="0" smtClean="0"/>
              <a:t>Employee and Housekeeping Tracking</a:t>
            </a:r>
          </a:p>
          <a:p>
            <a:r>
              <a:rPr lang="en-GB" dirty="0" smtClean="0"/>
              <a:t>Invoices and Statements</a:t>
            </a:r>
          </a:p>
          <a:p>
            <a:r>
              <a:rPr lang="en-GB" dirty="0" smtClean="0"/>
              <a:t>Flexible Payment Options</a:t>
            </a:r>
            <a:endParaRPr lang="en-SG" dirty="0"/>
          </a:p>
        </p:txBody>
      </p:sp>
    </p:spTree>
    <p:extLst>
      <p:ext uri="{BB962C8B-B14F-4D97-AF65-F5344CB8AC3E}">
        <p14:creationId xmlns:p14="http://schemas.microsoft.com/office/powerpoint/2010/main" val="4167274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174287" cy="1478570"/>
          </a:xfrm>
        </p:spPr>
        <p:txBody>
          <a:bodyPr/>
          <a:lstStyle/>
          <a:p>
            <a:r>
              <a:rPr lang="en-GB" dirty="0" smtClean="0"/>
              <a:t>Product </a:t>
            </a:r>
            <a:r>
              <a:rPr lang="en-GB" dirty="0"/>
              <a:t>Positioning in the Market/Company </a:t>
            </a:r>
            <a:endParaRPr lang="en-SG" dirty="0"/>
          </a:p>
        </p:txBody>
      </p:sp>
      <p:sp>
        <p:nvSpPr>
          <p:cNvPr id="3" name="Content Placeholder 2"/>
          <p:cNvSpPr>
            <a:spLocks noGrp="1"/>
          </p:cNvSpPr>
          <p:nvPr>
            <p:ph idx="1"/>
          </p:nvPr>
        </p:nvSpPr>
        <p:spPr>
          <a:xfrm>
            <a:off x="1141412" y="2097088"/>
            <a:ext cx="9905999" cy="4389437"/>
          </a:xfrm>
        </p:spPr>
        <p:txBody>
          <a:bodyPr>
            <a:normAutofit fontScale="92500" lnSpcReduction="10000"/>
          </a:bodyPr>
          <a:lstStyle/>
          <a:p>
            <a:pPr hangingPunct="0"/>
            <a:r>
              <a:rPr lang="en-US" dirty="0" err="1" smtClean="0"/>
              <a:t>Delonix</a:t>
            </a:r>
            <a:r>
              <a:rPr lang="en-US" dirty="0" smtClean="0"/>
              <a:t> </a:t>
            </a:r>
            <a:r>
              <a:rPr lang="en-US" dirty="0" err="1"/>
              <a:t>Regia</a:t>
            </a:r>
            <a:r>
              <a:rPr lang="en-US" dirty="0"/>
              <a:t> Hotel Management </a:t>
            </a:r>
            <a:r>
              <a:rPr lang="en-US" dirty="0" smtClean="0"/>
              <a:t>System</a:t>
            </a:r>
          </a:p>
          <a:p>
            <a:pPr hangingPunct="0"/>
            <a:r>
              <a:rPr lang="en-US" dirty="0" smtClean="0"/>
              <a:t>For </a:t>
            </a:r>
            <a:r>
              <a:rPr lang="en-US" dirty="0"/>
              <a:t>property owners who works in the hospitality </a:t>
            </a:r>
            <a:r>
              <a:rPr lang="en-US" dirty="0" smtClean="0"/>
              <a:t>industry</a:t>
            </a:r>
          </a:p>
          <a:p>
            <a:pPr hangingPunct="0"/>
            <a:r>
              <a:rPr lang="en-US" dirty="0" smtClean="0"/>
              <a:t>Use </a:t>
            </a:r>
            <a:r>
              <a:rPr lang="en-US" dirty="0"/>
              <a:t>to manage their own property, regardless of types of property they </a:t>
            </a:r>
            <a:r>
              <a:rPr lang="en-US" dirty="0" smtClean="0"/>
              <a:t>owned</a:t>
            </a:r>
          </a:p>
          <a:p>
            <a:pPr hangingPunct="0"/>
            <a:r>
              <a:rPr lang="en-US" dirty="0"/>
              <a:t>V</a:t>
            </a:r>
            <a:r>
              <a:rPr lang="en-US" dirty="0" smtClean="0"/>
              <a:t>arious </a:t>
            </a:r>
            <a:r>
              <a:rPr lang="en-US" dirty="0"/>
              <a:t>features available in the system which will help to control and maintain the events that </a:t>
            </a:r>
            <a:r>
              <a:rPr lang="en-US" dirty="0" smtClean="0"/>
              <a:t>occurs.</a:t>
            </a:r>
            <a:endParaRPr lang="en-SG" i="1" dirty="0"/>
          </a:p>
          <a:p>
            <a:pPr hangingPunct="0"/>
            <a:r>
              <a:rPr lang="en-US" dirty="0" smtClean="0"/>
              <a:t>Strive </a:t>
            </a:r>
            <a:r>
              <a:rPr lang="en-US" dirty="0"/>
              <a:t>to manage the various departments available in a hotel efficiently </a:t>
            </a:r>
            <a:endParaRPr lang="en-US" dirty="0" smtClean="0"/>
          </a:p>
          <a:p>
            <a:pPr lvl="1" hangingPunct="0"/>
            <a:r>
              <a:rPr lang="en-US" dirty="0" smtClean="0"/>
              <a:t>By </a:t>
            </a:r>
            <a:r>
              <a:rPr lang="en-US" dirty="0"/>
              <a:t>improving the service performance, the staff experience in using the interface and the guest experience during their stays </a:t>
            </a:r>
            <a:endParaRPr lang="en-US" dirty="0" smtClean="0"/>
          </a:p>
          <a:p>
            <a:pPr lvl="1" hangingPunct="0"/>
            <a:r>
              <a:rPr lang="en-US" dirty="0" smtClean="0"/>
              <a:t>Designed </a:t>
            </a:r>
            <a:r>
              <a:rPr lang="en-US" dirty="0"/>
              <a:t>to be </a:t>
            </a:r>
            <a:r>
              <a:rPr lang="en-US" dirty="0" smtClean="0"/>
              <a:t>user-friendly: allow staff </a:t>
            </a:r>
            <a:r>
              <a:rPr lang="en-US" dirty="0"/>
              <a:t>to be able to adapt quickly into using the interface in their daily operations.</a:t>
            </a:r>
            <a:endParaRPr lang="en-SG" i="1" dirty="0"/>
          </a:p>
          <a:p>
            <a:endParaRPr lang="en-SG" dirty="0"/>
          </a:p>
        </p:txBody>
      </p:sp>
    </p:spTree>
    <p:extLst>
      <p:ext uri="{BB962C8B-B14F-4D97-AF65-F5344CB8AC3E}">
        <p14:creationId xmlns:p14="http://schemas.microsoft.com/office/powerpoint/2010/main" val="1736951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231437" cy="1478570"/>
          </a:xfrm>
        </p:spPr>
        <p:txBody>
          <a:bodyPr/>
          <a:lstStyle/>
          <a:p>
            <a:r>
              <a:rPr lang="en-GB" dirty="0"/>
              <a:t>Product Positioning in the Market/Company </a:t>
            </a:r>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561" y="2097088"/>
            <a:ext cx="6533916"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647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Interesting feature</a:t>
            </a:r>
            <a:endParaRPr lang="en-SG" dirty="0"/>
          </a:p>
        </p:txBody>
      </p:sp>
      <p:sp>
        <p:nvSpPr>
          <p:cNvPr id="3" name="Content Placeholder 2"/>
          <p:cNvSpPr>
            <a:spLocks noGrp="1"/>
          </p:cNvSpPr>
          <p:nvPr>
            <p:ph idx="1"/>
          </p:nvPr>
        </p:nvSpPr>
        <p:spPr>
          <a:xfrm>
            <a:off x="1141412" y="2097088"/>
            <a:ext cx="9905999" cy="4334194"/>
          </a:xfrm>
        </p:spPr>
        <p:txBody>
          <a:bodyPr>
            <a:normAutofit fontScale="92500" lnSpcReduction="10000"/>
          </a:bodyPr>
          <a:lstStyle/>
          <a:p>
            <a:pPr marL="0" indent="0">
              <a:buNone/>
            </a:pPr>
            <a:r>
              <a:rPr lang="en-US" dirty="0" smtClean="0"/>
              <a:t>Dashboard:</a:t>
            </a:r>
          </a:p>
          <a:p>
            <a:r>
              <a:rPr lang="en-US" dirty="0" smtClean="0"/>
              <a:t>Helps </a:t>
            </a:r>
            <a:r>
              <a:rPr lang="en-US" dirty="0"/>
              <a:t>to organize daily </a:t>
            </a:r>
            <a:r>
              <a:rPr lang="en-US" dirty="0" smtClean="0"/>
              <a:t>operations</a:t>
            </a:r>
          </a:p>
          <a:p>
            <a:r>
              <a:rPr lang="en-US" dirty="0" smtClean="0"/>
              <a:t>Provide </a:t>
            </a:r>
            <a:r>
              <a:rPr lang="en-US" dirty="0"/>
              <a:t>staff with an eagle-eye view of what is going on at their property throughout the entire day </a:t>
            </a:r>
            <a:endParaRPr lang="en-US" dirty="0" smtClean="0"/>
          </a:p>
          <a:p>
            <a:r>
              <a:rPr lang="en-US" dirty="0" smtClean="0"/>
              <a:t>Helps </a:t>
            </a:r>
            <a:r>
              <a:rPr lang="en-US" dirty="0"/>
              <a:t>to streamline the operations, preventing errors from happening and saving </a:t>
            </a:r>
            <a:r>
              <a:rPr lang="en-US" dirty="0" smtClean="0"/>
              <a:t>time</a:t>
            </a:r>
          </a:p>
          <a:p>
            <a:r>
              <a:rPr lang="en-US" dirty="0" smtClean="0"/>
              <a:t> Also </a:t>
            </a:r>
            <a:r>
              <a:rPr lang="en-US" dirty="0"/>
              <a:t>contains a calendar </a:t>
            </a:r>
            <a:endParaRPr lang="en-US" dirty="0" smtClean="0"/>
          </a:p>
          <a:p>
            <a:pPr lvl="1">
              <a:buFont typeface="Wingdings" panose="05000000000000000000" pitchFamily="2" charset="2"/>
              <a:buChar char="§"/>
            </a:pPr>
            <a:r>
              <a:rPr lang="en-US" dirty="0" smtClean="0"/>
              <a:t>Displays </a:t>
            </a:r>
            <a:r>
              <a:rPr lang="en-US" dirty="0"/>
              <a:t>the availability of rooms </a:t>
            </a:r>
            <a:endParaRPr lang="en-US" dirty="0" smtClean="0"/>
          </a:p>
          <a:p>
            <a:pPr lvl="1">
              <a:buFont typeface="Wingdings" panose="05000000000000000000" pitchFamily="2" charset="2"/>
              <a:buChar char="§"/>
            </a:pPr>
            <a:r>
              <a:rPr lang="en-US" dirty="0" smtClean="0"/>
              <a:t>Allow </a:t>
            </a:r>
            <a:r>
              <a:rPr lang="en-US" dirty="0"/>
              <a:t>staff to optimize the rooms with just a click as the staff are able to drag and drop guests to new rooms and new dates </a:t>
            </a:r>
            <a:r>
              <a:rPr lang="en-US" dirty="0" smtClean="0"/>
              <a:t>easily</a:t>
            </a:r>
            <a:endParaRPr lang="en-SG" i="1" dirty="0"/>
          </a:p>
          <a:p>
            <a:endParaRPr lang="en-SG" dirty="0"/>
          </a:p>
        </p:txBody>
      </p:sp>
    </p:spTree>
    <p:extLst>
      <p:ext uri="{BB962C8B-B14F-4D97-AF65-F5344CB8AC3E}">
        <p14:creationId xmlns:p14="http://schemas.microsoft.com/office/powerpoint/2010/main" val="2277775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92" name="Shape 9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tx1"/>
              </a:buClr>
              <a:buSzPct val="100000"/>
              <a:buFont typeface="Arial"/>
              <a:buChar char="•"/>
            </a:pPr>
            <a:r>
              <a:rPr lang="en-US" sz="2800" b="0" i="0" u="none" strike="noStrike" cap="none" baseline="0" dirty="0">
                <a:latin typeface="Calibri"/>
                <a:ea typeface="Calibri"/>
                <a:cs typeface="Calibri"/>
                <a:sym typeface="Calibri"/>
              </a:rPr>
              <a:t>incremental model </a:t>
            </a:r>
          </a:p>
          <a:p>
            <a:pPr marL="0" marR="0" lvl="0" indent="0" algn="l" rtl="0">
              <a:lnSpc>
                <a:spcPct val="9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pic>
        <p:nvPicPr>
          <p:cNvPr id="93" name="Shape 93"/>
          <p:cNvPicPr preferRelativeResize="0"/>
          <p:nvPr/>
        </p:nvPicPr>
        <p:blipFill rotWithShape="1">
          <a:blip r:embed="rId3">
            <a:alphaModFix/>
          </a:blip>
          <a:srcRect/>
          <a:stretch/>
        </p:blipFill>
        <p:spPr>
          <a:xfrm>
            <a:off x="4239021" y="1344067"/>
            <a:ext cx="6226969" cy="1634578"/>
          </a:xfrm>
          <a:prstGeom prst="rect">
            <a:avLst/>
          </a:prstGeom>
          <a:noFill/>
          <a:ln>
            <a:noFill/>
          </a:ln>
        </p:spPr>
      </p:pic>
      <p:pic>
        <p:nvPicPr>
          <p:cNvPr id="94" name="Shape 94"/>
          <p:cNvPicPr preferRelativeResize="0"/>
          <p:nvPr/>
        </p:nvPicPr>
        <p:blipFill rotWithShape="1">
          <a:blip r:embed="rId4">
            <a:alphaModFix/>
          </a:blip>
          <a:srcRect/>
          <a:stretch/>
        </p:blipFill>
        <p:spPr>
          <a:xfrm>
            <a:off x="2784077" y="3113583"/>
            <a:ext cx="6613921" cy="3698107"/>
          </a:xfrm>
          <a:prstGeom prst="rect">
            <a:avLst/>
          </a:prstGeom>
          <a:noFill/>
          <a:ln>
            <a:noFill/>
          </a:ln>
        </p:spPr>
      </p:pic>
    </p:spTree>
    <p:extLst>
      <p:ext uri="{BB962C8B-B14F-4D97-AF65-F5344CB8AC3E}">
        <p14:creationId xmlns:p14="http://schemas.microsoft.com/office/powerpoint/2010/main" val="144163521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101" name="Shape 10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25000"/>
              <a:buFont typeface="Arial"/>
              <a:buNone/>
            </a:pPr>
            <a:r>
              <a:rPr lang="en-US" sz="2800" b="1" i="0" u="none" strike="noStrike" cap="none" baseline="0" dirty="0">
                <a:latin typeface="Calibri"/>
                <a:ea typeface="Calibri"/>
                <a:cs typeface="Calibri"/>
                <a:sym typeface="Calibri"/>
              </a:rPr>
              <a:t>Advantages of Incremental model:</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Generates working software quickly and early during the software life cycle.</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This model is more flexible – less costly to change scope and requirements.</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It is easier to test and debug during a smaller iteration.</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In this model customer can respond to each built.</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Lowers initial delivery cost.</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Easier to manage risk because risky pieces are identified and handled during it’d iteration.</a:t>
            </a:r>
          </a:p>
          <a:p>
            <a:pPr marL="228600" marR="0" lvl="0" indent="-50800" algn="l" rtl="0">
              <a:lnSpc>
                <a:spcPct val="80000"/>
              </a:lnSpc>
              <a:spcBef>
                <a:spcPts val="1000"/>
              </a:spcBef>
              <a:buClr>
                <a:schemeClr val="dk1"/>
              </a:buClr>
              <a:buFont typeface="Arial"/>
              <a:buNone/>
            </a:pPr>
            <a:endParaRPr sz="2800" b="0" i="0" u="none" strike="noStrike" cap="none" baseline="0" dirty="0">
              <a:latin typeface="Calibri"/>
              <a:ea typeface="Calibri"/>
              <a:cs typeface="Calibri"/>
              <a:sym typeface="Calibri"/>
            </a:endParaRPr>
          </a:p>
        </p:txBody>
      </p:sp>
    </p:spTree>
    <p:extLst>
      <p:ext uri="{BB962C8B-B14F-4D97-AF65-F5344CB8AC3E}">
        <p14:creationId xmlns:p14="http://schemas.microsoft.com/office/powerpoint/2010/main" val="3926907240"/>
      </p:ext>
    </p:extLst>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1082</Words>
  <Application>Microsoft Office PowerPoint</Application>
  <PresentationFormat>Widescreen</PresentationFormat>
  <Paragraphs>128</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Tw Cen MT</vt:lpstr>
      <vt:lpstr>Wingdings</vt:lpstr>
      <vt:lpstr>Circuit</vt:lpstr>
      <vt:lpstr>  Software Engineering (CGE2C09)  </vt:lpstr>
      <vt:lpstr>Current situation </vt:lpstr>
      <vt:lpstr>Objectives</vt:lpstr>
      <vt:lpstr>KEY FEATURES</vt:lpstr>
      <vt:lpstr>Product Positioning in the Market/Company </vt:lpstr>
      <vt:lpstr>Product Positioning in the Market/Company </vt:lpstr>
      <vt:lpstr>Interesting feature</vt:lpstr>
      <vt:lpstr>Approach and Methodology of the Project</vt:lpstr>
      <vt:lpstr>Approach and Methodology of the Project</vt:lpstr>
      <vt:lpstr>Approach and Methodology of the Project</vt:lpstr>
      <vt:lpstr>Approach and Methodology of the Project</vt:lpstr>
      <vt:lpstr>Budget Summary</vt:lpstr>
      <vt:lpstr>Risk Management Plan</vt:lpstr>
      <vt:lpstr>END OF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oOtiAnYuOo en</dc:creator>
  <cp:lastModifiedBy>Jaelyn Lim</cp:lastModifiedBy>
  <cp:revision>12</cp:revision>
  <dcterms:created xsi:type="dcterms:W3CDTF">2015-05-03T19:09:33Z</dcterms:created>
  <dcterms:modified xsi:type="dcterms:W3CDTF">2015-06-02T16:36:54Z</dcterms:modified>
</cp:coreProperties>
</file>