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72" r:id="rId3"/>
    <p:sldId id="302" r:id="rId4"/>
    <p:sldId id="274" r:id="rId5"/>
    <p:sldId id="288" r:id="rId6"/>
    <p:sldId id="271" r:id="rId7"/>
    <p:sldId id="258" r:id="rId8"/>
    <p:sldId id="259" r:id="rId9"/>
    <p:sldId id="260" r:id="rId10"/>
    <p:sldId id="261" r:id="rId11"/>
    <p:sldId id="262" r:id="rId12"/>
    <p:sldId id="263" r:id="rId13"/>
    <p:sldId id="264" r:id="rId14"/>
    <p:sldId id="265" r:id="rId15"/>
    <p:sldId id="266" r:id="rId16"/>
    <p:sldId id="267" r:id="rId17"/>
    <p:sldId id="268" r:id="rId18"/>
    <p:sldId id="270" r:id="rId19"/>
    <p:sldId id="275" r:id="rId20"/>
    <p:sldId id="290" r:id="rId21"/>
    <p:sldId id="291" r:id="rId22"/>
    <p:sldId id="292" r:id="rId23"/>
    <p:sldId id="276" r:id="rId24"/>
    <p:sldId id="277" r:id="rId25"/>
    <p:sldId id="278" r:id="rId26"/>
    <p:sldId id="279" r:id="rId27"/>
    <p:sldId id="294" r:id="rId28"/>
    <p:sldId id="295" r:id="rId29"/>
    <p:sldId id="296" r:id="rId30"/>
    <p:sldId id="298" r:id="rId31"/>
    <p:sldId id="299" r:id="rId32"/>
    <p:sldId id="300" r:id="rId33"/>
    <p:sldId id="273" r:id="rId34"/>
    <p:sldId id="280" r:id="rId35"/>
    <p:sldId id="282" r:id="rId36"/>
    <p:sldId id="281" r:id="rId37"/>
    <p:sldId id="283" r:id="rId38"/>
    <p:sldId id="284" r:id="rId39"/>
    <p:sldId id="301" r:id="rId40"/>
    <p:sldId id="285" r:id="rId41"/>
    <p:sldId id="286" r:id="rId42"/>
    <p:sldId id="28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50A2F8-6ABA-4146-99AF-E9A6BEED9A43}" type="datetimeFigureOut">
              <a:rPr lang="en-SG" smtClean="0"/>
              <a:t>18/5/2015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B398E6-9018-4014-AF93-E1AA6024355F}" type="slidenum">
              <a:rPr lang="en-SG" smtClean="0"/>
              <a:t>‹#›</a:t>
            </a:fld>
            <a:endParaRPr lang="en-SG"/>
          </a:p>
        </p:txBody>
      </p:sp>
    </p:spTree>
    <p:extLst>
      <p:ext uri="{BB962C8B-B14F-4D97-AF65-F5344CB8AC3E}">
        <p14:creationId xmlns:p14="http://schemas.microsoft.com/office/powerpoint/2010/main" val="2353483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Login and Logout</a:t>
            </a:r>
          </a:p>
          <a:p>
            <a:pPr lvl="0"/>
            <a:r>
              <a:rPr lang="en-US" sz="1200" kern="1200" dirty="0" smtClean="0">
                <a:solidFill>
                  <a:schemeClr val="tx1"/>
                </a:solidFill>
                <a:effectLst/>
                <a:latin typeface="+mn-lt"/>
                <a:ea typeface="+mn-ea"/>
                <a:cs typeface="+mn-cs"/>
              </a:rPr>
              <a:t>The system will allow all users to login and logout of the system.</a:t>
            </a:r>
          </a:p>
          <a:p>
            <a:r>
              <a:rPr lang="en-US" sz="1200" kern="1200" dirty="0" smtClean="0">
                <a:solidFill>
                  <a:schemeClr val="tx1"/>
                </a:solidFill>
                <a:effectLst/>
                <a:latin typeface="+mn-lt"/>
                <a:ea typeface="+mn-ea"/>
                <a:cs typeface="+mn-cs"/>
              </a:rPr>
              <a:t> </a:t>
            </a:r>
            <a:endParaRPr lang="en-US" sz="10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Login</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system will prompt the user for the login details; Staff ID and login password.</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system will check if the provided login details match with the login details in the database. </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there is a match found, the staff homepage page is loaded </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there is no match found, an error message will be displayed to inform the user to try again. </a:t>
            </a:r>
            <a:endParaRPr lang="en-US" sz="1000"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rPr>
              <a:t> </a:t>
            </a:r>
            <a:endParaRPr lang="en-US" sz="10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Logout</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system will log the user out when the user clicks on the “Logout” button.</a:t>
            </a:r>
            <a:endParaRPr lang="en-US" sz="1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0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Room Availability and Booking Module</a:t>
            </a:r>
          </a:p>
          <a:p>
            <a:r>
              <a:rPr lang="en-US" sz="1200" i="1" kern="1200" dirty="0" smtClean="0">
                <a:solidFill>
                  <a:schemeClr val="tx1"/>
                </a:solidFill>
                <a:effectLst/>
                <a:latin typeface="+mn-lt"/>
                <a:ea typeface="+mn-ea"/>
                <a:cs typeface="+mn-cs"/>
              </a:rPr>
              <a:t>Room Availability Management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system will allow users (i.e. reception staff) to manage check-ins and checkouts. </a:t>
            </a:r>
            <a:endParaRPr lang="en-US" dirty="0" smtClean="0">
              <a:effectLst/>
            </a:endParaRPr>
          </a:p>
          <a:p>
            <a:pPr lvl="0"/>
            <a:r>
              <a:rPr lang="en-US" sz="1200" kern="1200" dirty="0" smtClean="0">
                <a:solidFill>
                  <a:schemeClr val="tx1"/>
                </a:solidFill>
                <a:effectLst/>
                <a:latin typeface="+mn-lt"/>
                <a:ea typeface="+mn-ea"/>
                <a:cs typeface="+mn-cs"/>
              </a:rPr>
              <a:t>The system will be able to check hotel room availability and will allocate respective rooms to the respective guests. </a:t>
            </a:r>
            <a:endParaRPr lang="en-US" dirty="0" smtClean="0">
              <a:effectLst/>
            </a:endParaRPr>
          </a:p>
          <a:p>
            <a:pPr lvl="0"/>
            <a:r>
              <a:rPr lang="en-US" sz="1200" kern="1200" dirty="0" smtClean="0">
                <a:solidFill>
                  <a:schemeClr val="tx1"/>
                </a:solidFill>
                <a:effectLst/>
                <a:latin typeface="+mn-lt"/>
                <a:ea typeface="+mn-ea"/>
                <a:cs typeface="+mn-cs"/>
              </a:rPr>
              <a:t>When checking out, additional charges will be recorded so that the total payable amount can appear for the guest to see.</a:t>
            </a:r>
            <a:endParaRPr lang="en-US" dirty="0" smtClean="0">
              <a:effectLst/>
            </a:endParaRPr>
          </a:p>
          <a:p>
            <a:r>
              <a:rPr lang="en-US" sz="1200" kern="1200" dirty="0" smtClean="0">
                <a:solidFill>
                  <a:schemeClr val="tx1"/>
                </a:solidFill>
                <a:effectLst/>
                <a:latin typeface="+mn-lt"/>
                <a:ea typeface="+mn-ea"/>
                <a:cs typeface="+mn-cs"/>
              </a:rPr>
              <a:t> </a:t>
            </a:r>
            <a:endParaRPr lang="en-US" sz="10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Check-in</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system will prompt user with guest identification number. </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With the identification number, they will be able to view the booking that was made. The booking will include the booking id, first name, last name, contact number, home and mailing address, email address, number of adults, number of children, type of room, check-in date and time, checkout date and time, payment type, credit card type, credit card number, credit card expired date and additional remarks.</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unable to find identification number with a booking, user will be shown an error message. </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able to find identification number with a booking, guest will be able to go to their rooms and the room status of that particular room will change from ‘Available’ to ‘Occupied’.</a:t>
            </a:r>
            <a:endParaRPr lang="en-US" sz="1000" kern="1200" dirty="0" smtClean="0">
              <a:solidFill>
                <a:schemeClr val="tx1"/>
              </a:solidFill>
              <a:effectLst/>
              <a:latin typeface="+mn-lt"/>
              <a:ea typeface="+mn-ea"/>
              <a:cs typeface="+mn-cs"/>
            </a:endParaRPr>
          </a:p>
          <a:p>
            <a:pPr lvl="0"/>
            <a:r>
              <a:rPr lang="en-US" sz="1200" u="none" strike="noStrike" kern="1200" dirty="0" smtClean="0">
                <a:solidFill>
                  <a:schemeClr val="tx1"/>
                </a:solidFill>
                <a:effectLst/>
                <a:latin typeface="+mn-lt"/>
                <a:ea typeface="+mn-ea"/>
                <a:cs typeface="+mn-cs"/>
              </a:rPr>
              <a:t> </a:t>
            </a:r>
            <a:endParaRPr lang="en-US" sz="1000"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rPr>
              <a:t> </a:t>
            </a:r>
            <a:endParaRPr lang="en-US" sz="10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Checkout</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system will prompt for the guest identification number</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Upon providing the identification number, the user will be able to view the room rates and add on the additional charges. </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Upon checking out, the booking will be deleted from the system and an invoice will be generated.</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After the guest has checked out, the room status will change from ‘Occupied’ to ‘Available’.</a:t>
            </a:r>
            <a:endParaRPr lang="en-US" sz="10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Room Booking Management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system will allow users (i.e. reception staff) to manage guest bookings via call-in. </a:t>
            </a:r>
            <a:endParaRPr lang="en-US" dirty="0" smtClean="0">
              <a:effectLst/>
            </a:endParaRPr>
          </a:p>
          <a:p>
            <a:pPr lvl="0"/>
            <a:r>
              <a:rPr lang="en-US" sz="1200" kern="1200" dirty="0" smtClean="0">
                <a:solidFill>
                  <a:schemeClr val="tx1"/>
                </a:solidFill>
                <a:effectLst/>
                <a:latin typeface="+mn-lt"/>
                <a:ea typeface="+mn-ea"/>
                <a:cs typeface="+mn-cs"/>
              </a:rPr>
              <a:t>Guests can make booking through online themselves too.</a:t>
            </a:r>
            <a:endParaRPr lang="en-US" dirty="0" smtClean="0">
              <a:effectLst/>
            </a:endParaRPr>
          </a:p>
          <a:p>
            <a:r>
              <a:rPr lang="en-US" sz="1200" kern="1200" dirty="0" smtClean="0">
                <a:solidFill>
                  <a:schemeClr val="tx1"/>
                </a:solidFill>
                <a:effectLst/>
                <a:latin typeface="+mn-lt"/>
                <a:ea typeface="+mn-ea"/>
                <a:cs typeface="+mn-cs"/>
              </a:rPr>
              <a:t> </a:t>
            </a:r>
          </a:p>
          <a:p>
            <a:r>
              <a:rPr lang="en-US" sz="1200" u="sng" kern="1200" dirty="0" smtClean="0">
                <a:solidFill>
                  <a:schemeClr val="tx1"/>
                </a:solidFill>
                <a:effectLst/>
                <a:latin typeface="+mn-lt"/>
                <a:ea typeface="+mn-ea"/>
                <a:cs typeface="+mn-cs"/>
              </a:rPr>
              <a:t>Create booking</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system will display the following details when the user wants to create a new room booking; first and last name, contact number, home and mailing address, email address, number of adults, number of children, type of room, check-in date and time, checkout date and time, payment type, credit card type, credit card number, credit card expired date and additional remarks.</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Users will be able to view the different room types and respective rates before entering their final decision</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Upon choosing the room type, the room rate will be automatically displayed on the web page itself.</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Upon entering all this details, the system will generate a booking ID.</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Together with the above information provided and generated booking ID, these details will be saved into the Booking database table. </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system will be able to proceed to the next step of the booking even if the credit card details are not entered as long as payment type is not ‘Credit Card’.</a:t>
            </a:r>
            <a:endParaRPr lang="en-US" sz="1000" kern="1200" dirty="0" smtClean="0">
              <a:solidFill>
                <a:schemeClr val="tx1"/>
              </a:solidFill>
              <a:effectLst/>
              <a:latin typeface="+mn-lt"/>
              <a:ea typeface="+mn-ea"/>
              <a:cs typeface="+mn-cs"/>
            </a:endParaRPr>
          </a:p>
          <a:p>
            <a:pPr lvl="0" fontAlgn="base"/>
            <a:r>
              <a:rPr lang="en-GB" dirty="0" smtClean="0">
                <a:effectLst/>
              </a:rPr>
              <a:t>The system will only accept inputs of a regular expression for credit card number (16 numeric digits) and credit card CVC code (3 numeric digits). Failing which, an error message will be displayed to the user regarding the number of digits.</a:t>
            </a:r>
            <a:endParaRPr lang="en-US" dirty="0" smtClean="0">
              <a:effectLst/>
            </a:endParaRPr>
          </a:p>
          <a:p>
            <a:pPr lvl="0" fontAlgn="base"/>
            <a:r>
              <a:rPr lang="en-GB" dirty="0" smtClean="0">
                <a:effectLst/>
              </a:rPr>
              <a:t>After creating a new booking, user will be required to verify themselves with a PIN number that will be sent to their email address.</a:t>
            </a:r>
            <a:endParaRPr lang="en-US" dirty="0" smtClean="0">
              <a:effectLst/>
            </a:endParaRPr>
          </a:p>
          <a:p>
            <a:pPr lvl="0" fontAlgn="base"/>
            <a:r>
              <a:rPr lang="en-GB" dirty="0" smtClean="0">
                <a:effectLst/>
              </a:rPr>
              <a:t>As they make the booking, the booking will be stored as a log file.</a:t>
            </a:r>
            <a:endParaRPr lang="en-US" dirty="0" smtClean="0">
              <a:effectLst/>
            </a:endParaRPr>
          </a:p>
          <a:p>
            <a:r>
              <a:rPr lang="en-US" sz="1200" kern="1200" dirty="0" smtClean="0">
                <a:solidFill>
                  <a:schemeClr val="tx1"/>
                </a:solidFill>
                <a:effectLst/>
                <a:latin typeface="+mn-lt"/>
                <a:ea typeface="+mn-ea"/>
                <a:cs typeface="+mn-cs"/>
              </a:rPr>
              <a:t> </a:t>
            </a:r>
          </a:p>
          <a:p>
            <a:r>
              <a:rPr lang="en-US" sz="1200" u="sng" kern="1200" dirty="0" smtClean="0">
                <a:solidFill>
                  <a:schemeClr val="tx1"/>
                </a:solidFill>
                <a:effectLst/>
                <a:latin typeface="+mn-lt"/>
                <a:ea typeface="+mn-ea"/>
                <a:cs typeface="+mn-cs"/>
              </a:rPr>
              <a:t>View/Update/Delete booking</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user will have to provide the system with a booking id before being able to view, update or delete the booking. </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As long as the booking has not reached the check-in date, the users are able to update or delete the booking. </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Once the user clicks on the delete button, the booking will be deleted from the database table and system as well. </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user will have to verify themselves once again with a PIN number that will be sent to their email address if they decide to update the booking.</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system will display an error message if the user does not select a particular booking id before clicking on the update or delete button.</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Once the information is updated, the new information will overwrite the old one in the database and the system as well.</a:t>
            </a:r>
            <a:endParaRPr lang="en-US" sz="10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Housekeeping and Staff Management Module</a:t>
            </a:r>
          </a:p>
          <a:p>
            <a:r>
              <a:rPr lang="en-US" sz="1200" i="1" kern="1200" dirty="0" smtClean="0">
                <a:solidFill>
                  <a:schemeClr val="tx1"/>
                </a:solidFill>
                <a:effectLst/>
                <a:latin typeface="+mn-lt"/>
                <a:ea typeface="+mn-ea"/>
                <a:cs typeface="+mn-cs"/>
              </a:rPr>
              <a:t>Housekeeping management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0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Guests housekeeping Requests</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system will allow for the guests to make special housekeeping requests.</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system will allow for the housekeepers to track and monitor these housekeeping requests for completion.</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As they finish the housekeeping of each room, they will be able to update the status too. </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guests will be able to check the housekeeping status of their own rooms</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request will contain of the following information; request date and time, room number and request.</a:t>
            </a:r>
            <a:endParaRPr lang="en-US" sz="1000"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rPr>
              <a:t> </a:t>
            </a:r>
            <a:endParaRPr lang="en-US" sz="10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Staff Schedule</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system will allow the user to add new staff schedule, view, update or remove existing ones.</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information required for new staff schedule are staff ID, staff name, duty type, room number and duty date and time.</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system will then generate a housekeeping id which will be stored in the database with the above information as well. </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system will reduce input from user as to making mistakes, by retrieving information from the staff database table when the staff ID is entered.</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When the user wishes to edit, or delete the staff schedule, the user will have to provide housekeeping id. </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the housekeeping id is recognized by the database, the update or delete will be successful.</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the housekeeping id is not recognized by the database, there will be an error message displayed. </a:t>
            </a:r>
            <a:endParaRPr lang="en-US" sz="1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0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Staff management</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system will allow the management and administrators to access staff information. </a:t>
            </a:r>
          </a:p>
          <a:p>
            <a:r>
              <a:rPr lang="en-US" sz="1200" kern="1200" dirty="0" smtClean="0">
                <a:solidFill>
                  <a:schemeClr val="tx1"/>
                </a:solidFill>
                <a:effectLst/>
                <a:latin typeface="+mn-lt"/>
                <a:ea typeface="+mn-ea"/>
                <a:cs typeface="+mn-cs"/>
              </a:rPr>
              <a:t> </a:t>
            </a:r>
            <a:endParaRPr lang="en-US" sz="10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Hotel Staff</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system will prompt the user for staff details when adding new hotel staff. The details that have to be provided are staff name, login password, dob, bank type, bank account number, home and mailing address, email address, contact number, staff duty type and the user access level. </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After entering all these details, the system will generate a staff id for the new staff and save it together with the above information.</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system will only allow for the login password to be entered if the user is the administrator.</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When the user wants to view, update or delete a hotel staff, they will need to provide the system with the staff id.</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the staff id does not exist in the database, an error message will be displayed. </a:t>
            </a:r>
            <a:endParaRPr lang="en-US" sz="10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the staff id does exist in the database, they will be successfully able to view/update or delete the staff information.</a:t>
            </a:r>
            <a:endParaRPr lang="en-US" sz="1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0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Reporting Module</a:t>
            </a:r>
          </a:p>
          <a:p>
            <a:pPr lvl="0"/>
            <a:r>
              <a:rPr lang="en-US" sz="1200" kern="1200" dirty="0" smtClean="0">
                <a:solidFill>
                  <a:schemeClr val="tx1"/>
                </a:solidFill>
                <a:effectLst/>
                <a:latin typeface="+mn-lt"/>
                <a:ea typeface="+mn-ea"/>
                <a:cs typeface="+mn-cs"/>
              </a:rPr>
              <a:t>The system will display all the reports available to generate on this page. However it will depend on the users’ access level:</a:t>
            </a:r>
            <a:endParaRPr lang="en-US" dirty="0" smtClean="0">
              <a:effectLst/>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All users:</a:t>
            </a:r>
          </a:p>
          <a:p>
            <a:pPr lvl="1"/>
            <a:r>
              <a:rPr lang="en-US" sz="1200" kern="1200" dirty="0" smtClean="0">
                <a:solidFill>
                  <a:schemeClr val="tx1"/>
                </a:solidFill>
                <a:effectLst/>
                <a:latin typeface="+mn-lt"/>
                <a:ea typeface="+mn-ea"/>
                <a:cs typeface="+mn-cs"/>
              </a:rPr>
              <a:t>Room Status report</a:t>
            </a:r>
            <a:endParaRPr lang="en-US" dirty="0" smtClean="0">
              <a:effectLst/>
            </a:endParaRPr>
          </a:p>
          <a:p>
            <a:pPr lvl="1"/>
            <a:r>
              <a:rPr lang="en-US" sz="1200" kern="1200" dirty="0" smtClean="0">
                <a:solidFill>
                  <a:schemeClr val="tx1"/>
                </a:solidFill>
                <a:effectLst/>
                <a:latin typeface="+mn-lt"/>
                <a:ea typeface="+mn-ea"/>
                <a:cs typeface="+mn-cs"/>
              </a:rPr>
              <a:t>All guests in a room report</a:t>
            </a:r>
            <a:endParaRPr lang="en-US" dirty="0" smtClean="0">
              <a:effectLst/>
            </a:endParaRPr>
          </a:p>
          <a:p>
            <a:pPr lvl="1"/>
            <a:r>
              <a:rPr lang="en-US" sz="1200" kern="1200" dirty="0" smtClean="0">
                <a:solidFill>
                  <a:schemeClr val="tx1"/>
                </a:solidFill>
                <a:effectLst/>
                <a:latin typeface="+mn-lt"/>
                <a:ea typeface="+mn-ea"/>
                <a:cs typeface="+mn-cs"/>
              </a:rPr>
              <a:t>All guests in all rooms report</a:t>
            </a:r>
            <a:endParaRPr lang="en-US" dirty="0" smtClean="0">
              <a:effectLst/>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Management users &amp; administrators:</a:t>
            </a:r>
          </a:p>
          <a:p>
            <a:pPr lvl="1"/>
            <a:r>
              <a:rPr lang="en-US" sz="1200" kern="1200" dirty="0" smtClean="0">
                <a:solidFill>
                  <a:schemeClr val="tx1"/>
                </a:solidFill>
                <a:effectLst/>
                <a:latin typeface="+mn-lt"/>
                <a:ea typeface="+mn-ea"/>
                <a:cs typeface="+mn-cs"/>
              </a:rPr>
              <a:t>Room occupancy report</a:t>
            </a:r>
            <a:endParaRPr lang="en-US" dirty="0" smtClean="0">
              <a:effectLst/>
            </a:endParaRPr>
          </a:p>
          <a:p>
            <a:pPr lvl="1"/>
            <a:r>
              <a:rPr lang="en-US" sz="1200" kern="1200" dirty="0" smtClean="0">
                <a:solidFill>
                  <a:schemeClr val="tx1"/>
                </a:solidFill>
                <a:effectLst/>
                <a:latin typeface="+mn-lt"/>
                <a:ea typeface="+mn-ea"/>
                <a:cs typeface="+mn-cs"/>
              </a:rPr>
              <a:t>Housekeeping report</a:t>
            </a:r>
            <a:endParaRPr lang="en-US" dirty="0" smtClean="0">
              <a:effectLst/>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Before loading this page, the system will confirm the type of user and the access level it has, thus giving options which are available to them only.</a:t>
            </a:r>
            <a:endParaRPr lang="en-US" dirty="0" smtClean="0">
              <a:effectLst/>
            </a:endParaRPr>
          </a:p>
          <a:p>
            <a:pPr lvl="0"/>
            <a:r>
              <a:rPr lang="en-US" sz="1200" kern="1200" dirty="0" smtClean="0">
                <a:solidFill>
                  <a:schemeClr val="tx1"/>
                </a:solidFill>
                <a:effectLst/>
                <a:latin typeface="+mn-lt"/>
                <a:ea typeface="+mn-ea"/>
                <a:cs typeface="+mn-cs"/>
              </a:rPr>
              <a:t>The system will load the particular report after generating it. </a:t>
            </a:r>
            <a:endParaRPr lang="en-US" dirty="0" smtClean="0">
              <a:effectLst/>
            </a:endParaRPr>
          </a:p>
          <a:p>
            <a:pPr lvl="0"/>
            <a:r>
              <a:rPr lang="en-US" sz="1200" kern="1200" dirty="0" smtClean="0">
                <a:solidFill>
                  <a:schemeClr val="tx1"/>
                </a:solidFill>
                <a:effectLst/>
                <a:latin typeface="+mn-lt"/>
                <a:ea typeface="+mn-ea"/>
                <a:cs typeface="+mn-cs"/>
              </a:rPr>
              <a:t>The user will also have an option to preview the report and then to print it as well. </a:t>
            </a:r>
            <a:endParaRPr lang="en-US" dirty="0" smtClean="0">
              <a:effectLst/>
            </a:endParaRPr>
          </a:p>
          <a:p>
            <a:pPr lvl="0"/>
            <a:r>
              <a:rPr lang="en-US" sz="1200" kern="1200" dirty="0" smtClean="0">
                <a:solidFill>
                  <a:schemeClr val="tx1"/>
                </a:solidFill>
                <a:effectLst/>
                <a:latin typeface="+mn-lt"/>
                <a:ea typeface="+mn-ea"/>
                <a:cs typeface="+mn-cs"/>
              </a:rPr>
              <a:t>The report will have additional information; report generated date and report date range.</a:t>
            </a:r>
            <a:endParaRPr lang="en-US" dirty="0" smtClean="0">
              <a:effectLst/>
            </a:endParaRPr>
          </a:p>
          <a:p>
            <a:r>
              <a:rPr lang="en-US" sz="1200" b="1" kern="1200" dirty="0" smtClean="0">
                <a:solidFill>
                  <a:schemeClr val="tx1"/>
                </a:solidFill>
                <a:effectLst/>
                <a:latin typeface="+mn-lt"/>
                <a:ea typeface="+mn-ea"/>
                <a:cs typeface="+mn-cs"/>
              </a:rPr>
              <a:t>User account and login creation Module</a:t>
            </a:r>
          </a:p>
          <a:p>
            <a:pPr lvl="0"/>
            <a:r>
              <a:rPr lang="en-US" sz="1200" kern="1200" dirty="0" smtClean="0">
                <a:solidFill>
                  <a:schemeClr val="tx1"/>
                </a:solidFill>
                <a:effectLst/>
                <a:latin typeface="+mn-lt"/>
                <a:ea typeface="+mn-ea"/>
                <a:cs typeface="+mn-cs"/>
              </a:rPr>
              <a:t>The system will allow only administrators to manage user accounts and login creations.</a:t>
            </a:r>
            <a:endParaRPr lang="en-US" dirty="0" smtClean="0">
              <a:effectLst/>
            </a:endParaRPr>
          </a:p>
          <a:p>
            <a:pPr lvl="0"/>
            <a:r>
              <a:rPr lang="en-US" sz="1200" kern="1200" dirty="0" smtClean="0">
                <a:solidFill>
                  <a:schemeClr val="tx1"/>
                </a:solidFill>
                <a:effectLst/>
                <a:latin typeface="+mn-lt"/>
                <a:ea typeface="+mn-ea"/>
                <a:cs typeface="+mn-cs"/>
              </a:rPr>
              <a:t>Only the administrator (i.e. Mr Wang) has the authority to register new staff and guest accounts, edit them or delete them as well. </a:t>
            </a:r>
            <a:endParaRPr lang="en-US" dirty="0" smtClean="0">
              <a:effectLst/>
            </a:endParaRPr>
          </a:p>
          <a:p>
            <a:r>
              <a:rPr lang="en-US" sz="1200" kern="1200" dirty="0" smtClean="0">
                <a:solidFill>
                  <a:schemeClr val="tx1"/>
                </a:solidFill>
                <a:effectLst/>
                <a:latin typeface="+mn-lt"/>
                <a:ea typeface="+mn-ea"/>
                <a:cs typeface="+mn-cs"/>
              </a:rPr>
              <a:t> </a:t>
            </a:r>
            <a:endParaRPr lang="en-US" sz="1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0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Searching Rooms</a:t>
            </a:r>
          </a:p>
          <a:p>
            <a:pPr lvl="0"/>
            <a:r>
              <a:rPr lang="en-US" sz="1200" kern="1200" dirty="0" smtClean="0">
                <a:solidFill>
                  <a:schemeClr val="tx1"/>
                </a:solidFill>
                <a:effectLst/>
                <a:latin typeface="+mn-lt"/>
                <a:ea typeface="+mn-ea"/>
                <a:cs typeface="+mn-cs"/>
              </a:rPr>
              <a:t>The system will allow guests to search for rooms within their budget.</a:t>
            </a:r>
            <a:endParaRPr lang="en-US" dirty="0" smtClean="0">
              <a:effectLst/>
            </a:endParaRPr>
          </a:p>
          <a:p>
            <a:pPr lvl="0"/>
            <a:r>
              <a:rPr lang="en-US" sz="1200" kern="1200" dirty="0" smtClean="0">
                <a:solidFill>
                  <a:schemeClr val="tx1"/>
                </a:solidFill>
                <a:effectLst/>
                <a:latin typeface="+mn-lt"/>
                <a:ea typeface="+mn-ea"/>
                <a:cs typeface="+mn-cs"/>
              </a:rPr>
              <a:t>User will have to provide system with desired budget</a:t>
            </a:r>
            <a:endParaRPr lang="en-US" dirty="0" smtClean="0">
              <a:effectLst/>
            </a:endParaRPr>
          </a:p>
          <a:p>
            <a:pPr lvl="0"/>
            <a:r>
              <a:rPr lang="en-US" sz="1200" kern="1200" dirty="0" smtClean="0">
                <a:solidFill>
                  <a:schemeClr val="tx1"/>
                </a:solidFill>
                <a:effectLst/>
                <a:latin typeface="+mn-lt"/>
                <a:ea typeface="+mn-ea"/>
                <a:cs typeface="+mn-cs"/>
              </a:rPr>
              <a:t>The system will then check available rooms and rooms types with their room rates matching as closely as possible with their budget</a:t>
            </a:r>
            <a:endParaRPr lang="en-US" dirty="0" smtClean="0">
              <a:effectLst/>
            </a:endParaRPr>
          </a:p>
          <a:p>
            <a:pPr lvl="0"/>
            <a:r>
              <a:rPr lang="en-US" sz="1200" kern="1200" dirty="0" smtClean="0">
                <a:solidFill>
                  <a:schemeClr val="tx1"/>
                </a:solidFill>
                <a:effectLst/>
                <a:latin typeface="+mn-lt"/>
                <a:ea typeface="+mn-ea"/>
                <a:cs typeface="+mn-cs"/>
              </a:rPr>
              <a:t>If there are no rooms available for the period they are looking for it, an error message will be displayed.</a:t>
            </a:r>
            <a:endParaRPr lang="en-US" dirty="0" smtClean="0">
              <a:effectLst/>
            </a:endParaRPr>
          </a:p>
          <a:p>
            <a:r>
              <a:rPr lang="en-US" sz="1200" b="1" kern="1200" dirty="0" smtClean="0">
                <a:solidFill>
                  <a:schemeClr val="tx1"/>
                </a:solidFill>
                <a:effectLst/>
                <a:latin typeface="+mn-lt"/>
                <a:ea typeface="+mn-ea"/>
                <a:cs typeface="+mn-cs"/>
              </a:rPr>
              <a:t>Guest profile and history module</a:t>
            </a:r>
          </a:p>
          <a:p>
            <a:pPr lvl="0"/>
            <a:r>
              <a:rPr lang="en-US" sz="1200" kern="1200" dirty="0" smtClean="0">
                <a:solidFill>
                  <a:schemeClr val="tx1"/>
                </a:solidFill>
                <a:effectLst/>
                <a:latin typeface="+mn-lt"/>
                <a:ea typeface="+mn-ea"/>
                <a:cs typeface="+mn-cs"/>
              </a:rPr>
              <a:t>The system will allow all users to manage the guest profile which is also the guest information.</a:t>
            </a:r>
            <a:endParaRPr lang="en-US" dirty="0" smtClean="0">
              <a:effectLst/>
            </a:endParaRPr>
          </a:p>
          <a:p>
            <a:pPr lvl="0"/>
            <a:r>
              <a:rPr lang="en-US" sz="1200" kern="1200" dirty="0" smtClean="0">
                <a:solidFill>
                  <a:schemeClr val="tx1"/>
                </a:solidFill>
                <a:effectLst/>
                <a:latin typeface="+mn-lt"/>
                <a:ea typeface="+mn-ea"/>
                <a:cs typeface="+mn-cs"/>
              </a:rPr>
              <a:t>The guest information would be normally stored when bookings are being made. </a:t>
            </a:r>
            <a:endParaRPr lang="en-US" dirty="0" smtClean="0">
              <a:effectLst/>
            </a:endParaRPr>
          </a:p>
          <a:p>
            <a:pPr lvl="0"/>
            <a:r>
              <a:rPr lang="en-US" sz="1200" kern="1200" dirty="0" smtClean="0">
                <a:solidFill>
                  <a:schemeClr val="tx1"/>
                </a:solidFill>
                <a:effectLst/>
                <a:latin typeface="+mn-lt"/>
                <a:ea typeface="+mn-ea"/>
                <a:cs typeface="+mn-cs"/>
              </a:rPr>
              <a:t>If there are repeat guests making booking, in order to save trouble to re-enter all the guest details, the details will be automatically loaded in for them</a:t>
            </a:r>
            <a:endParaRPr lang="en-US" dirty="0" smtClean="0">
              <a:effectLst/>
            </a:endParaRPr>
          </a:p>
          <a:p>
            <a:pPr lvl="0"/>
            <a:r>
              <a:rPr lang="en-US" sz="1200" kern="1200" dirty="0" smtClean="0">
                <a:solidFill>
                  <a:schemeClr val="tx1"/>
                </a:solidFill>
                <a:effectLst/>
                <a:latin typeface="+mn-lt"/>
                <a:ea typeface="+mn-ea"/>
                <a:cs typeface="+mn-cs"/>
              </a:rPr>
              <a:t>The history will allow users to view the previous bookings made together with their choice of preferences as well so as to ensure they receive a good stay the next time they come to visit again.</a:t>
            </a:r>
            <a:endParaRPr lang="en-US" dirty="0" smtClean="0">
              <a:effectLst/>
            </a:endParaRPr>
          </a:p>
          <a:p>
            <a:r>
              <a:rPr lang="en-US" sz="1200" b="1" kern="1200" dirty="0" smtClean="0">
                <a:solidFill>
                  <a:schemeClr val="tx1"/>
                </a:solidFill>
                <a:effectLst/>
                <a:latin typeface="+mn-lt"/>
                <a:ea typeface="+mn-ea"/>
                <a:cs typeface="+mn-cs"/>
              </a:rPr>
              <a:t>FAQ</a:t>
            </a:r>
          </a:p>
          <a:p>
            <a:pPr lvl="0"/>
            <a:r>
              <a:rPr lang="en-US" sz="1200" kern="1200" dirty="0" smtClean="0">
                <a:solidFill>
                  <a:schemeClr val="tx1"/>
                </a:solidFill>
                <a:effectLst/>
                <a:latin typeface="+mn-lt"/>
                <a:ea typeface="+mn-ea"/>
                <a:cs typeface="+mn-cs"/>
              </a:rPr>
              <a:t>The system will allow the guests to type in their queries on this page which will be stored in the database along with their email address</a:t>
            </a:r>
            <a:endParaRPr lang="en-US" dirty="0" smtClean="0">
              <a:effectLst/>
            </a:endParaRPr>
          </a:p>
          <a:p>
            <a:pPr lvl="0"/>
            <a:r>
              <a:rPr lang="en-US" sz="1200" kern="1200" dirty="0" smtClean="0">
                <a:solidFill>
                  <a:schemeClr val="tx1"/>
                </a:solidFill>
                <a:effectLst/>
                <a:latin typeface="+mn-lt"/>
                <a:ea typeface="+mn-ea"/>
                <a:cs typeface="+mn-cs"/>
              </a:rPr>
              <a:t>After which, the users (i.e. management users and administrators) will be able to view this FAQs and reply to them</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61FF6415-DDEE-40FD-811C-3FA66F9DD522}" type="slidenum">
              <a:rPr lang="en-US" smtClean="0"/>
              <a:t>5</a:t>
            </a:fld>
            <a:endParaRPr lang="en-US"/>
          </a:p>
        </p:txBody>
      </p:sp>
    </p:spTree>
    <p:extLst>
      <p:ext uri="{BB962C8B-B14F-4D97-AF65-F5344CB8AC3E}">
        <p14:creationId xmlns:p14="http://schemas.microsoft.com/office/powerpoint/2010/main" val="3481215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FF6415-DDEE-40FD-811C-3FA66F9DD522}" type="slidenum">
              <a:rPr lang="en-US" smtClean="0"/>
              <a:t>20</a:t>
            </a:fld>
            <a:endParaRPr lang="en-US"/>
          </a:p>
        </p:txBody>
      </p:sp>
    </p:spTree>
    <p:extLst>
      <p:ext uri="{BB962C8B-B14F-4D97-AF65-F5344CB8AC3E}">
        <p14:creationId xmlns:p14="http://schemas.microsoft.com/office/powerpoint/2010/main" val="560744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FF6415-DDEE-40FD-811C-3FA66F9DD522}" type="slidenum">
              <a:rPr lang="en-US" smtClean="0"/>
              <a:t>21</a:t>
            </a:fld>
            <a:endParaRPr lang="en-US"/>
          </a:p>
        </p:txBody>
      </p:sp>
    </p:spTree>
    <p:extLst>
      <p:ext uri="{BB962C8B-B14F-4D97-AF65-F5344CB8AC3E}">
        <p14:creationId xmlns:p14="http://schemas.microsoft.com/office/powerpoint/2010/main" val="727318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FF6415-DDEE-40FD-811C-3FA66F9DD522}" type="slidenum">
              <a:rPr lang="en-US" smtClean="0"/>
              <a:t>22</a:t>
            </a:fld>
            <a:endParaRPr lang="en-US"/>
          </a:p>
        </p:txBody>
      </p:sp>
    </p:spTree>
    <p:extLst>
      <p:ext uri="{BB962C8B-B14F-4D97-AF65-F5344CB8AC3E}">
        <p14:creationId xmlns:p14="http://schemas.microsoft.com/office/powerpoint/2010/main" val="4072889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C5C01BD-1D55-42B7-9D98-79E909814A9C}" type="datetimeFigureOut">
              <a:rPr lang="en-SG" smtClean="0"/>
              <a:t>18/5/2015</a:t>
            </a:fld>
            <a:endParaRPr lang="en-SG"/>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SG"/>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E11E9966-50B7-4B1B-9400-23ECBAE6D144}" type="slidenum">
              <a:rPr lang="en-SG" smtClean="0"/>
              <a:t>‹#›</a:t>
            </a:fld>
            <a:endParaRPr lang="en-SG"/>
          </a:p>
        </p:txBody>
      </p:sp>
    </p:spTree>
    <p:extLst>
      <p:ext uri="{BB962C8B-B14F-4D97-AF65-F5344CB8AC3E}">
        <p14:creationId xmlns:p14="http://schemas.microsoft.com/office/powerpoint/2010/main" val="35133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5C01BD-1D55-42B7-9D98-79E909814A9C}" type="datetimeFigureOut">
              <a:rPr lang="en-SG" smtClean="0"/>
              <a:t>18/5/2015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11E9966-50B7-4B1B-9400-23ECBAE6D144}" type="slidenum">
              <a:rPr lang="en-SG" smtClean="0"/>
              <a:t>‹#›</a:t>
            </a:fld>
            <a:endParaRPr lang="en-SG"/>
          </a:p>
        </p:txBody>
      </p:sp>
    </p:spTree>
    <p:extLst>
      <p:ext uri="{BB962C8B-B14F-4D97-AF65-F5344CB8AC3E}">
        <p14:creationId xmlns:p14="http://schemas.microsoft.com/office/powerpoint/2010/main" val="357619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5C01BD-1D55-42B7-9D98-79E909814A9C}" type="datetimeFigureOut">
              <a:rPr lang="en-SG" smtClean="0"/>
              <a:t>18/5/2015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11E9966-50B7-4B1B-9400-23ECBAE6D144}" type="slidenum">
              <a:rPr lang="en-SG" smtClean="0"/>
              <a:t>‹#›</a:t>
            </a:fld>
            <a:endParaRPr lang="en-SG"/>
          </a:p>
        </p:txBody>
      </p:sp>
    </p:spTree>
    <p:extLst>
      <p:ext uri="{BB962C8B-B14F-4D97-AF65-F5344CB8AC3E}">
        <p14:creationId xmlns:p14="http://schemas.microsoft.com/office/powerpoint/2010/main" val="616123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5C01BD-1D55-42B7-9D98-79E909814A9C}" type="datetimeFigureOut">
              <a:rPr lang="en-SG" smtClean="0"/>
              <a:t>18/5/2015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11E9966-50B7-4B1B-9400-23ECBAE6D144}" type="slidenum">
              <a:rPr lang="en-SG" smtClean="0"/>
              <a:t>‹#›</a:t>
            </a:fld>
            <a:endParaRPr lang="en-SG"/>
          </a:p>
        </p:txBody>
      </p:sp>
    </p:spTree>
    <p:extLst>
      <p:ext uri="{BB962C8B-B14F-4D97-AF65-F5344CB8AC3E}">
        <p14:creationId xmlns:p14="http://schemas.microsoft.com/office/powerpoint/2010/main" val="4258279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5C01BD-1D55-42B7-9D98-79E909814A9C}" type="datetimeFigureOut">
              <a:rPr lang="en-SG" smtClean="0"/>
              <a:t>18/5/2015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11E9966-50B7-4B1B-9400-23ECBAE6D144}" type="slidenum">
              <a:rPr lang="en-SG" smtClean="0"/>
              <a:t>‹#›</a:t>
            </a:fld>
            <a:endParaRPr lang="en-SG"/>
          </a:p>
        </p:txBody>
      </p:sp>
    </p:spTree>
    <p:extLst>
      <p:ext uri="{BB962C8B-B14F-4D97-AF65-F5344CB8AC3E}">
        <p14:creationId xmlns:p14="http://schemas.microsoft.com/office/powerpoint/2010/main" val="1750795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5C01BD-1D55-42B7-9D98-79E909814A9C}" type="datetimeFigureOut">
              <a:rPr lang="en-SG" smtClean="0"/>
              <a:t>18/5/2015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11E9966-50B7-4B1B-9400-23ECBAE6D144}" type="slidenum">
              <a:rPr lang="en-SG" smtClean="0"/>
              <a:t>‹#›</a:t>
            </a:fld>
            <a:endParaRPr lang="en-SG"/>
          </a:p>
        </p:txBody>
      </p:sp>
    </p:spTree>
    <p:extLst>
      <p:ext uri="{BB962C8B-B14F-4D97-AF65-F5344CB8AC3E}">
        <p14:creationId xmlns:p14="http://schemas.microsoft.com/office/powerpoint/2010/main" val="92366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5C01BD-1D55-42B7-9D98-79E909814A9C}" type="datetimeFigureOut">
              <a:rPr lang="en-SG" smtClean="0"/>
              <a:t>18/5/2015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11E9966-50B7-4B1B-9400-23ECBAE6D144}" type="slidenum">
              <a:rPr lang="en-SG" smtClean="0"/>
              <a:t>‹#›</a:t>
            </a:fld>
            <a:endParaRPr lang="en-SG"/>
          </a:p>
        </p:txBody>
      </p:sp>
    </p:spTree>
    <p:extLst>
      <p:ext uri="{BB962C8B-B14F-4D97-AF65-F5344CB8AC3E}">
        <p14:creationId xmlns:p14="http://schemas.microsoft.com/office/powerpoint/2010/main" val="199786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5C01BD-1D55-42B7-9D98-79E909814A9C}" type="datetimeFigureOut">
              <a:rPr lang="en-SG" smtClean="0"/>
              <a:t>18/5/2015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E11E9966-50B7-4B1B-9400-23ECBAE6D144}" type="slidenum">
              <a:rPr lang="en-SG" smtClean="0"/>
              <a:t>‹#›</a:t>
            </a:fld>
            <a:endParaRPr lang="en-SG"/>
          </a:p>
        </p:txBody>
      </p:sp>
    </p:spTree>
    <p:extLst>
      <p:ext uri="{BB962C8B-B14F-4D97-AF65-F5344CB8AC3E}">
        <p14:creationId xmlns:p14="http://schemas.microsoft.com/office/powerpoint/2010/main" val="645006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5C01BD-1D55-42B7-9D98-79E909814A9C}" type="datetimeFigureOut">
              <a:rPr lang="en-SG" smtClean="0"/>
              <a:t>18/5/2015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E11E9966-50B7-4B1B-9400-23ECBAE6D144}" type="slidenum">
              <a:rPr lang="en-SG" smtClean="0"/>
              <a:t>‹#›</a:t>
            </a:fld>
            <a:endParaRPr lang="en-SG"/>
          </a:p>
        </p:txBody>
      </p:sp>
    </p:spTree>
    <p:extLst>
      <p:ext uri="{BB962C8B-B14F-4D97-AF65-F5344CB8AC3E}">
        <p14:creationId xmlns:p14="http://schemas.microsoft.com/office/powerpoint/2010/main" val="2497938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9C5C01BD-1D55-42B7-9D98-79E909814A9C}" type="datetimeFigureOut">
              <a:rPr lang="en-SG" smtClean="0"/>
              <a:t>18/5/2015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11E9966-50B7-4B1B-9400-23ECBAE6D144}" type="slidenum">
              <a:rPr lang="en-SG" smtClean="0"/>
              <a:t>‹#›</a:t>
            </a:fld>
            <a:endParaRPr lang="en-SG"/>
          </a:p>
        </p:txBody>
      </p:sp>
    </p:spTree>
    <p:extLst>
      <p:ext uri="{BB962C8B-B14F-4D97-AF65-F5344CB8AC3E}">
        <p14:creationId xmlns:p14="http://schemas.microsoft.com/office/powerpoint/2010/main" val="3088552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9C5C01BD-1D55-42B7-9D98-79E909814A9C}" type="datetimeFigureOut">
              <a:rPr lang="en-SG" smtClean="0"/>
              <a:t>18/5/2015</a:t>
            </a:fld>
            <a:endParaRPr lang="en-SG"/>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SG"/>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E11E9966-50B7-4B1B-9400-23ECBAE6D144}" type="slidenum">
              <a:rPr lang="en-SG" smtClean="0"/>
              <a:t>‹#›</a:t>
            </a:fld>
            <a:endParaRPr lang="en-SG"/>
          </a:p>
        </p:txBody>
      </p:sp>
    </p:spTree>
    <p:extLst>
      <p:ext uri="{BB962C8B-B14F-4D97-AF65-F5344CB8AC3E}">
        <p14:creationId xmlns:p14="http://schemas.microsoft.com/office/powerpoint/2010/main" val="324128255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9C5C01BD-1D55-42B7-9D98-79E909814A9C}" type="datetimeFigureOut">
              <a:rPr lang="en-SG" smtClean="0"/>
              <a:t>18/5/2015</a:t>
            </a:fld>
            <a:endParaRPr lang="en-SG"/>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SG"/>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E11E9966-50B7-4B1B-9400-23ECBAE6D144}" type="slidenum">
              <a:rPr lang="en-SG" smtClean="0"/>
              <a:t>‹#›</a:t>
            </a:fld>
            <a:endParaRPr lang="en-SG"/>
          </a:p>
        </p:txBody>
      </p:sp>
    </p:spTree>
    <p:extLst>
      <p:ext uri="{BB962C8B-B14F-4D97-AF65-F5344CB8AC3E}">
        <p14:creationId xmlns:p14="http://schemas.microsoft.com/office/powerpoint/2010/main" val="1585179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sz="6600" dirty="0" smtClean="0"/>
              <a:t>Software Engineering </a:t>
            </a:r>
            <a:r>
              <a:rPr lang="en-SG" sz="6600" dirty="0"/>
              <a:t>(CGE2C09) </a:t>
            </a:r>
            <a:endParaRPr lang="en-SG" sz="6600" dirty="0"/>
          </a:p>
        </p:txBody>
      </p:sp>
      <p:sp>
        <p:nvSpPr>
          <p:cNvPr id="3" name="Subtitle 2"/>
          <p:cNvSpPr>
            <a:spLocks noGrp="1"/>
          </p:cNvSpPr>
          <p:nvPr>
            <p:ph type="subTitle" idx="1"/>
          </p:nvPr>
        </p:nvSpPr>
        <p:spPr>
          <a:xfrm>
            <a:off x="1968278" y="4125295"/>
            <a:ext cx="9228201" cy="725732"/>
          </a:xfrm>
        </p:spPr>
        <p:txBody>
          <a:bodyPr/>
          <a:lstStyle/>
          <a:p>
            <a:r>
              <a:rPr lang="en-SG" sz="2000" dirty="0"/>
              <a:t>By Jaelyn </a:t>
            </a:r>
            <a:r>
              <a:rPr lang="en-SG" sz="2000" dirty="0" smtClean="0"/>
              <a:t>Lim Hui Wen</a:t>
            </a:r>
            <a:r>
              <a:rPr lang="en-SG" sz="2000" dirty="0"/>
              <a:t>, </a:t>
            </a:r>
            <a:r>
              <a:rPr lang="en-SG" sz="2000" dirty="0" smtClean="0"/>
              <a:t>Leong Min </a:t>
            </a:r>
            <a:r>
              <a:rPr lang="en-SG" sz="2000" dirty="0" err="1" smtClean="0"/>
              <a:t>En</a:t>
            </a:r>
            <a:r>
              <a:rPr lang="en-SG" sz="2000" dirty="0"/>
              <a:t>, </a:t>
            </a:r>
            <a:r>
              <a:rPr lang="en-SG" sz="2000" dirty="0" err="1" smtClean="0"/>
              <a:t>Loh</a:t>
            </a:r>
            <a:r>
              <a:rPr lang="en-SG" sz="2000" dirty="0" smtClean="0"/>
              <a:t> Shi </a:t>
            </a:r>
            <a:r>
              <a:rPr lang="en-SG" sz="2000" dirty="0" err="1" smtClean="0"/>
              <a:t>Jia</a:t>
            </a:r>
            <a:r>
              <a:rPr lang="en-SG" sz="2000" dirty="0"/>
              <a:t>, </a:t>
            </a:r>
            <a:r>
              <a:rPr lang="en-SG" sz="2000" dirty="0" smtClean="0"/>
              <a:t>Serene</a:t>
            </a:r>
            <a:r>
              <a:rPr lang="en-SG" sz="2000" dirty="0"/>
              <a:t>, </a:t>
            </a:r>
            <a:r>
              <a:rPr lang="en-SG" sz="2000" dirty="0" err="1" smtClean="0"/>
              <a:t>Reyner</a:t>
            </a:r>
            <a:r>
              <a:rPr lang="en-SG" sz="2000" dirty="0" smtClean="0"/>
              <a:t> Leong</a:t>
            </a:r>
            <a:endParaRPr lang="en-SG" sz="2000" dirty="0"/>
          </a:p>
          <a:p>
            <a:endParaRPr lang="en-SG" dirty="0"/>
          </a:p>
        </p:txBody>
      </p:sp>
    </p:spTree>
    <p:extLst>
      <p:ext uri="{BB962C8B-B14F-4D97-AF65-F5344CB8AC3E}">
        <p14:creationId xmlns:p14="http://schemas.microsoft.com/office/powerpoint/2010/main" val="3880671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Reservation</a:t>
            </a:r>
            <a:endParaRPr lang="en-S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1775" y="1895452"/>
            <a:ext cx="6706632" cy="4479589"/>
          </a:xfrm>
        </p:spPr>
      </p:pic>
    </p:spTree>
    <p:extLst>
      <p:ext uri="{BB962C8B-B14F-4D97-AF65-F5344CB8AC3E}">
        <p14:creationId xmlns:p14="http://schemas.microsoft.com/office/powerpoint/2010/main" val="2850427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Check-in</a:t>
            </a:r>
            <a:endParaRPr lang="en-S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0598" y="1766664"/>
            <a:ext cx="8406025" cy="4466711"/>
          </a:xfrm>
        </p:spPr>
      </p:pic>
    </p:spTree>
    <p:extLst>
      <p:ext uri="{BB962C8B-B14F-4D97-AF65-F5344CB8AC3E}">
        <p14:creationId xmlns:p14="http://schemas.microsoft.com/office/powerpoint/2010/main" val="486564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Check-in</a:t>
            </a:r>
            <a:endParaRPr lang="en-S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1319" y="1843938"/>
            <a:ext cx="6704584" cy="4723488"/>
          </a:xfrm>
        </p:spPr>
      </p:pic>
    </p:spTree>
    <p:extLst>
      <p:ext uri="{BB962C8B-B14F-4D97-AF65-F5344CB8AC3E}">
        <p14:creationId xmlns:p14="http://schemas.microsoft.com/office/powerpoint/2010/main" val="100851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Check-in</a:t>
            </a:r>
            <a:endParaRPr lang="en-S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275" y="1831059"/>
            <a:ext cx="6376671" cy="4492468"/>
          </a:xfrm>
        </p:spPr>
      </p:pic>
    </p:spTree>
    <p:extLst>
      <p:ext uri="{BB962C8B-B14F-4D97-AF65-F5344CB8AC3E}">
        <p14:creationId xmlns:p14="http://schemas.microsoft.com/office/powerpoint/2010/main" val="3943809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Check-out</a:t>
            </a:r>
            <a:endParaRPr lang="en-S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969" y="1792422"/>
            <a:ext cx="6505274" cy="4382025"/>
          </a:xfrm>
        </p:spPr>
      </p:pic>
    </p:spTree>
    <p:extLst>
      <p:ext uri="{BB962C8B-B14F-4D97-AF65-F5344CB8AC3E}">
        <p14:creationId xmlns:p14="http://schemas.microsoft.com/office/powerpoint/2010/main" val="362406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Check-out</a:t>
            </a:r>
            <a:endParaRPr lang="en-S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3158" y="1825625"/>
            <a:ext cx="9504947" cy="4351338"/>
          </a:xfrm>
        </p:spPr>
      </p:pic>
    </p:spTree>
    <p:extLst>
      <p:ext uri="{BB962C8B-B14F-4D97-AF65-F5344CB8AC3E}">
        <p14:creationId xmlns:p14="http://schemas.microsoft.com/office/powerpoint/2010/main" val="1908641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Room Service</a:t>
            </a:r>
            <a:endParaRPr lang="en-S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7222" y="1825625"/>
            <a:ext cx="9529010" cy="4446386"/>
          </a:xfrm>
        </p:spPr>
      </p:pic>
    </p:spTree>
    <p:extLst>
      <p:ext uri="{BB962C8B-B14F-4D97-AF65-F5344CB8AC3E}">
        <p14:creationId xmlns:p14="http://schemas.microsoft.com/office/powerpoint/2010/main" val="3459178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Room Service</a:t>
            </a:r>
            <a:endParaRPr lang="en-S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7602" y="1805301"/>
            <a:ext cx="6172018" cy="4468507"/>
          </a:xfrm>
        </p:spPr>
      </p:pic>
    </p:spTree>
    <p:extLst>
      <p:ext uri="{BB962C8B-B14F-4D97-AF65-F5344CB8AC3E}">
        <p14:creationId xmlns:p14="http://schemas.microsoft.com/office/powerpoint/2010/main" val="2040455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Room Service</a:t>
            </a:r>
            <a:endParaRPr lang="en-S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4479" y="1831059"/>
            <a:ext cx="6198263" cy="4299285"/>
          </a:xfrm>
        </p:spPr>
      </p:pic>
    </p:spTree>
    <p:extLst>
      <p:ext uri="{BB962C8B-B14F-4D97-AF65-F5344CB8AC3E}">
        <p14:creationId xmlns:p14="http://schemas.microsoft.com/office/powerpoint/2010/main" val="561926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Interface with Other Systems</a:t>
            </a:r>
            <a:endParaRPr lang="en-SG" dirty="0"/>
          </a:p>
        </p:txBody>
      </p:sp>
      <p:sp>
        <p:nvSpPr>
          <p:cNvPr id="3" name="Content Placeholder 2"/>
          <p:cNvSpPr>
            <a:spLocks noGrp="1"/>
          </p:cNvSpPr>
          <p:nvPr>
            <p:ph idx="1"/>
          </p:nvPr>
        </p:nvSpPr>
        <p:spPr/>
        <p:txBody>
          <a:bodyPr/>
          <a:lstStyle/>
          <a:p>
            <a:pPr>
              <a:lnSpc>
                <a:spcPct val="100000"/>
              </a:lnSpc>
            </a:pPr>
            <a:r>
              <a:rPr lang="en-US" b="1" dirty="0"/>
              <a:t>Data Transfer</a:t>
            </a:r>
            <a:endParaRPr lang="en-SG" dirty="0"/>
          </a:p>
          <a:p>
            <a:pPr>
              <a:lnSpc>
                <a:spcPct val="100000"/>
              </a:lnSpc>
            </a:pPr>
            <a:r>
              <a:rPr lang="en-US" dirty="0"/>
              <a:t>Secure sockets will be implemented for all transactions made online this includes confidential information of customers.</a:t>
            </a:r>
            <a:endParaRPr lang="en-SG" dirty="0"/>
          </a:p>
          <a:p>
            <a:pPr>
              <a:lnSpc>
                <a:spcPct val="100000"/>
              </a:lnSpc>
            </a:pPr>
            <a:r>
              <a:rPr lang="en-US" b="1" dirty="0"/>
              <a:t>Data Storage</a:t>
            </a:r>
            <a:endParaRPr lang="en-SG" dirty="0"/>
          </a:p>
          <a:p>
            <a:pPr>
              <a:lnSpc>
                <a:spcPct val="100000"/>
              </a:lnSpc>
            </a:pPr>
            <a:r>
              <a:rPr lang="en-US" dirty="0"/>
              <a:t>Account log-in is required to retrieve, create, update and delete information stored in the database.</a:t>
            </a:r>
            <a:endParaRPr lang="en-SG" dirty="0"/>
          </a:p>
          <a:p>
            <a:pPr>
              <a:lnSpc>
                <a:spcPct val="100000"/>
              </a:lnSpc>
            </a:pPr>
            <a:r>
              <a:rPr lang="en-US" dirty="0"/>
              <a:t>The propose hotel management system’s databases will be encrypted.</a:t>
            </a:r>
            <a:endParaRPr lang="en-SG" dirty="0"/>
          </a:p>
        </p:txBody>
      </p:sp>
    </p:spTree>
    <p:extLst>
      <p:ext uri="{BB962C8B-B14F-4D97-AF65-F5344CB8AC3E}">
        <p14:creationId xmlns:p14="http://schemas.microsoft.com/office/powerpoint/2010/main" val="401587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SG" sz="7200" dirty="0" smtClean="0"/>
              <a:t>Software Requirement Specification</a:t>
            </a:r>
            <a:endParaRPr lang="en-SG" sz="7200" dirty="0"/>
          </a:p>
        </p:txBody>
      </p:sp>
      <p:sp>
        <p:nvSpPr>
          <p:cNvPr id="5" name="Text Placeholder 4"/>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623243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Environment</a:t>
            </a:r>
            <a:endParaRPr lang="en-US" dirty="0"/>
          </a:p>
        </p:txBody>
      </p:sp>
      <p:sp>
        <p:nvSpPr>
          <p:cNvPr id="3" name="Content Placeholder 2"/>
          <p:cNvSpPr>
            <a:spLocks noGrp="1"/>
          </p:cNvSpPr>
          <p:nvPr>
            <p:ph idx="1"/>
          </p:nvPr>
        </p:nvSpPr>
        <p:spPr/>
        <p:txBody>
          <a:bodyPr>
            <a:noAutofit/>
          </a:bodyPr>
          <a:lstStyle/>
          <a:p>
            <a:pPr marL="0" lvl="0" indent="0">
              <a:buNone/>
            </a:pPr>
            <a:r>
              <a:rPr lang="en-US" sz="2000" dirty="0"/>
              <a:t>Integrated Development Environment (IDE)</a:t>
            </a:r>
          </a:p>
          <a:p>
            <a:r>
              <a:rPr lang="en-US" sz="2000" dirty="0"/>
              <a:t>Pantheon Systems </a:t>
            </a:r>
          </a:p>
          <a:p>
            <a:r>
              <a:rPr lang="en-US" sz="2000" dirty="0"/>
              <a:t>Visual Studio 2010 (Web applications)</a:t>
            </a:r>
          </a:p>
          <a:p>
            <a:r>
              <a:rPr lang="en-US" sz="2000" dirty="0"/>
              <a:t>Eclipse Standard 4.3.2 (Mobile applications – Android platform)</a:t>
            </a:r>
          </a:p>
          <a:p>
            <a:r>
              <a:rPr lang="en-US" sz="2000" dirty="0"/>
              <a:t>OS X &amp; IOS (Apple Mac Platform &amp; Mobile platform</a:t>
            </a:r>
            <a:r>
              <a:rPr lang="en-US" sz="2000" dirty="0" smtClean="0"/>
              <a:t>)</a:t>
            </a:r>
            <a:endParaRPr lang="en-US" sz="2000" dirty="0"/>
          </a:p>
        </p:txBody>
      </p:sp>
    </p:spTree>
    <p:extLst>
      <p:ext uri="{BB962C8B-B14F-4D97-AF65-F5344CB8AC3E}">
        <p14:creationId xmlns:p14="http://schemas.microsoft.com/office/powerpoint/2010/main" val="3458982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Environment</a:t>
            </a:r>
            <a:endParaRPr lang="en-US" dirty="0"/>
          </a:p>
        </p:txBody>
      </p:sp>
      <p:sp>
        <p:nvSpPr>
          <p:cNvPr id="3" name="Content Placeholder 2"/>
          <p:cNvSpPr>
            <a:spLocks noGrp="1"/>
          </p:cNvSpPr>
          <p:nvPr>
            <p:ph idx="1"/>
          </p:nvPr>
        </p:nvSpPr>
        <p:spPr>
          <a:xfrm>
            <a:off x="838200" y="1690688"/>
            <a:ext cx="10515600" cy="4129541"/>
          </a:xfrm>
        </p:spPr>
        <p:txBody>
          <a:bodyPr>
            <a:noAutofit/>
          </a:bodyPr>
          <a:lstStyle/>
          <a:p>
            <a:pPr marL="0" lvl="0" indent="0">
              <a:buNone/>
            </a:pPr>
            <a:r>
              <a:rPr lang="en-US" sz="1800" dirty="0" smtClean="0"/>
              <a:t>Hardware</a:t>
            </a:r>
          </a:p>
          <a:p>
            <a:pPr marL="0" indent="0">
              <a:buNone/>
            </a:pPr>
            <a:r>
              <a:rPr lang="en-US" sz="1800" dirty="0" smtClean="0"/>
              <a:t>1.   Fully compatible with HP COMPAQ Tower Desktop PC – Computer used for reception staff area</a:t>
            </a:r>
          </a:p>
          <a:p>
            <a:pPr marL="0" lvl="0" indent="0">
              <a:buNone/>
            </a:pPr>
            <a:r>
              <a:rPr lang="en-US" sz="1800" dirty="0" smtClean="0"/>
              <a:t>     - Intel® Pentium® 4 Processor 2.80 GHz, 512K Cache, 533 MHz FSB</a:t>
            </a:r>
          </a:p>
          <a:p>
            <a:pPr marL="0" lvl="0" indent="0">
              <a:buNone/>
            </a:pPr>
            <a:r>
              <a:rPr lang="en-US" sz="1800" dirty="0" smtClean="0"/>
              <a:t>     - 1GB RAM </a:t>
            </a:r>
          </a:p>
          <a:p>
            <a:pPr marL="0" lvl="0" indent="0">
              <a:buNone/>
            </a:pPr>
            <a:r>
              <a:rPr lang="en-US" sz="1800" dirty="0" smtClean="0"/>
              <a:t>     - 160GB Hard disk</a:t>
            </a:r>
          </a:p>
          <a:p>
            <a:pPr marL="0" lvl="0" indent="0">
              <a:buNone/>
            </a:pPr>
            <a:r>
              <a:rPr lang="en-US" sz="1800" dirty="0" smtClean="0"/>
              <a:t>     - Windows XP Professional Edition Support Package 2 and above.</a:t>
            </a:r>
          </a:p>
          <a:p>
            <a:pPr marL="0" indent="0">
              <a:buNone/>
            </a:pPr>
            <a:r>
              <a:rPr lang="en-US" sz="1800" dirty="0" smtClean="0"/>
              <a:t>2.   Any Android mobile devices - latest recommended android device (Samsung Galaxy S4)</a:t>
            </a:r>
          </a:p>
          <a:p>
            <a:pPr marL="0" lvl="0" indent="0">
              <a:buNone/>
            </a:pPr>
            <a:r>
              <a:rPr lang="en-US" sz="1800" dirty="0" smtClean="0"/>
              <a:t>     - Android OS, v4.2.2 (Jelly Bean), v4.3, upgradable to v4.4.2 (Kit Kat)</a:t>
            </a:r>
          </a:p>
          <a:p>
            <a:pPr marL="0" lvl="0" indent="0">
              <a:buNone/>
            </a:pPr>
            <a:r>
              <a:rPr lang="en-US" sz="1800" dirty="0" smtClean="0"/>
              <a:t>     - 1080 x 1920 pixels, 5.0 inches (~441 ppi pixel density)</a:t>
            </a:r>
          </a:p>
          <a:p>
            <a:pPr marL="0" lvl="0" indent="0">
              <a:buNone/>
            </a:pPr>
            <a:r>
              <a:rPr lang="en-US" sz="1800" dirty="0" smtClean="0"/>
              <a:t>     - Supports up to OpenGL ES version 3.0</a:t>
            </a:r>
          </a:p>
          <a:p>
            <a:pPr marL="0" indent="0">
              <a:buNone/>
            </a:pPr>
            <a:r>
              <a:rPr lang="en-US" sz="1800" dirty="0" smtClean="0"/>
              <a:t>3.    Any Mac OS &amp; IOS devices (Apple </a:t>
            </a:r>
            <a:r>
              <a:rPr lang="en-US" sz="1800" dirty="0" err="1" smtClean="0"/>
              <a:t>Iphone</a:t>
            </a:r>
            <a:r>
              <a:rPr lang="en-US" sz="1800" dirty="0" smtClean="0"/>
              <a:t> 4 and above)</a:t>
            </a:r>
          </a:p>
          <a:p>
            <a:pPr marL="0" lvl="0" indent="0">
              <a:buNone/>
            </a:pPr>
            <a:r>
              <a:rPr lang="en-US" sz="1800" dirty="0" smtClean="0"/>
              <a:t>     - Mac: OS X v10.6.8 or later</a:t>
            </a:r>
          </a:p>
          <a:p>
            <a:pPr marL="0" lvl="0" indent="0">
              <a:buNone/>
            </a:pPr>
            <a:r>
              <a:rPr lang="en-US" sz="1800" dirty="0" smtClean="0"/>
              <a:t>     - IOS 7</a:t>
            </a:r>
          </a:p>
          <a:p>
            <a:pPr marL="0" indent="0">
              <a:buNone/>
            </a:pPr>
            <a:r>
              <a:rPr lang="en-US" sz="1800" dirty="0" smtClean="0"/>
              <a:t> </a:t>
            </a:r>
          </a:p>
        </p:txBody>
      </p:sp>
    </p:spTree>
    <p:extLst>
      <p:ext uri="{BB962C8B-B14F-4D97-AF65-F5344CB8AC3E}">
        <p14:creationId xmlns:p14="http://schemas.microsoft.com/office/powerpoint/2010/main" val="1474184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Environment</a:t>
            </a:r>
            <a:endParaRPr lang="en-US" dirty="0"/>
          </a:p>
        </p:txBody>
      </p:sp>
      <p:sp>
        <p:nvSpPr>
          <p:cNvPr id="3" name="Content Placeholder 2"/>
          <p:cNvSpPr>
            <a:spLocks noGrp="1"/>
          </p:cNvSpPr>
          <p:nvPr>
            <p:ph idx="1"/>
          </p:nvPr>
        </p:nvSpPr>
        <p:spPr/>
        <p:txBody>
          <a:bodyPr>
            <a:noAutofit/>
          </a:bodyPr>
          <a:lstStyle/>
          <a:p>
            <a:pPr marL="0" lvl="0" indent="0">
              <a:buNone/>
            </a:pPr>
            <a:r>
              <a:rPr lang="en-US" sz="2000" dirty="0" smtClean="0"/>
              <a:t>Operating system (OS)</a:t>
            </a:r>
          </a:p>
          <a:p>
            <a:pPr marL="0" lvl="0" indent="0">
              <a:buNone/>
            </a:pPr>
            <a:r>
              <a:rPr lang="en-US" sz="2000" dirty="0" smtClean="0"/>
              <a:t>1.    Windows </a:t>
            </a:r>
          </a:p>
          <a:p>
            <a:pPr marL="0" lvl="0" indent="0">
              <a:buNone/>
            </a:pPr>
            <a:r>
              <a:rPr lang="en-US" sz="2000" dirty="0" smtClean="0"/>
              <a:t>2.     Android</a:t>
            </a:r>
          </a:p>
          <a:p>
            <a:pPr marL="0" indent="0">
              <a:buNone/>
            </a:pPr>
            <a:r>
              <a:rPr lang="en-US" sz="2000" dirty="0" smtClean="0"/>
              <a:t> </a:t>
            </a:r>
          </a:p>
          <a:p>
            <a:pPr marL="0" lvl="0" indent="0">
              <a:buNone/>
            </a:pPr>
            <a:r>
              <a:rPr lang="en-US" sz="2000" dirty="0" smtClean="0"/>
              <a:t>Web Services &amp; Networks</a:t>
            </a:r>
          </a:p>
          <a:p>
            <a:r>
              <a:rPr lang="en-US" sz="2000" dirty="0" smtClean="0"/>
              <a:t>Must have Internet Connection</a:t>
            </a:r>
          </a:p>
          <a:p>
            <a:r>
              <a:rPr lang="en-US" sz="2000" dirty="0" smtClean="0"/>
              <a:t>Internet Information Services (IIS)</a:t>
            </a:r>
          </a:p>
          <a:p>
            <a:r>
              <a:rPr lang="en-US" sz="2000" dirty="0" smtClean="0"/>
              <a:t>Virtual private network (VPN) – For hotel staff to access management modules</a:t>
            </a:r>
          </a:p>
          <a:p>
            <a:pPr marL="0" indent="0">
              <a:buNone/>
            </a:pPr>
            <a:r>
              <a:rPr lang="en-US" sz="2000" dirty="0" smtClean="0"/>
              <a:t> </a:t>
            </a:r>
          </a:p>
          <a:p>
            <a:pPr marL="0" lvl="0" indent="0">
              <a:buNone/>
            </a:pPr>
            <a:r>
              <a:rPr lang="en-US" sz="2000" dirty="0" smtClean="0"/>
              <a:t>Database server</a:t>
            </a:r>
          </a:p>
          <a:p>
            <a:r>
              <a:rPr lang="en-US" sz="2000" dirty="0" smtClean="0"/>
              <a:t>Microsoft SQL server management studio 2008</a:t>
            </a:r>
          </a:p>
          <a:p>
            <a:pPr marL="0" indent="0">
              <a:buNone/>
            </a:pPr>
            <a:endParaRPr lang="en-US" sz="2000" dirty="0" smtClean="0"/>
          </a:p>
          <a:p>
            <a:endParaRPr lang="en-US" sz="2000" dirty="0" smtClean="0"/>
          </a:p>
          <a:p>
            <a:pPr marL="0" lvl="0" indent="0">
              <a:buNone/>
            </a:pPr>
            <a:endParaRPr lang="en-US" sz="2000" dirty="0"/>
          </a:p>
        </p:txBody>
      </p:sp>
    </p:spTree>
    <p:extLst>
      <p:ext uri="{BB962C8B-B14F-4D97-AF65-F5344CB8AC3E}">
        <p14:creationId xmlns:p14="http://schemas.microsoft.com/office/powerpoint/2010/main" val="3460207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Development Constraint</a:t>
            </a:r>
            <a:endParaRPr lang="en-SG" dirty="0"/>
          </a:p>
        </p:txBody>
      </p:sp>
      <p:sp>
        <p:nvSpPr>
          <p:cNvPr id="3" name="Content Placeholder 2"/>
          <p:cNvSpPr>
            <a:spLocks noGrp="1"/>
          </p:cNvSpPr>
          <p:nvPr>
            <p:ph idx="1"/>
          </p:nvPr>
        </p:nvSpPr>
        <p:spPr/>
        <p:txBody>
          <a:bodyPr>
            <a:normAutofit/>
          </a:bodyPr>
          <a:lstStyle/>
          <a:p>
            <a:pPr marL="457200" lvl="0" indent="-457200">
              <a:lnSpc>
                <a:spcPct val="100000"/>
              </a:lnSpc>
              <a:buFont typeface="+mj-lt"/>
              <a:buAutoNum type="arabicPeriod"/>
            </a:pPr>
            <a:r>
              <a:rPr lang="en-US" dirty="0"/>
              <a:t>System software constraints</a:t>
            </a:r>
            <a:endParaRPr lang="en-SG" dirty="0"/>
          </a:p>
          <a:p>
            <a:pPr lvl="2">
              <a:lnSpc>
                <a:spcPct val="100000"/>
              </a:lnSpc>
              <a:buFont typeface="Arial" panose="020B0604020202020204" pitchFamily="34" charset="0"/>
              <a:buChar char="•"/>
            </a:pPr>
            <a:r>
              <a:rPr lang="en-US" dirty="0"/>
              <a:t>Outdated systems software versions </a:t>
            </a:r>
            <a:endParaRPr lang="en-SG" dirty="0"/>
          </a:p>
          <a:p>
            <a:pPr lvl="2">
              <a:lnSpc>
                <a:spcPct val="100000"/>
              </a:lnSpc>
              <a:buFont typeface="Arial" panose="020B0604020202020204" pitchFamily="34" charset="0"/>
              <a:buChar char="•"/>
            </a:pPr>
            <a:r>
              <a:rPr lang="en-US" dirty="0"/>
              <a:t>Incompatibility between software such as the operating system and programming language</a:t>
            </a:r>
            <a:endParaRPr lang="en-SG" dirty="0"/>
          </a:p>
          <a:p>
            <a:pPr lvl="2">
              <a:lnSpc>
                <a:spcPct val="100000"/>
              </a:lnSpc>
              <a:buFont typeface="Arial" panose="020B0604020202020204" pitchFamily="34" charset="0"/>
              <a:buChar char="•"/>
            </a:pPr>
            <a:r>
              <a:rPr lang="en-US" dirty="0"/>
              <a:t>Issues with device drivers</a:t>
            </a:r>
            <a:endParaRPr lang="en-SG" dirty="0"/>
          </a:p>
          <a:p>
            <a:pPr marL="457200" lvl="0" indent="-457200">
              <a:lnSpc>
                <a:spcPct val="100000"/>
              </a:lnSpc>
              <a:buFont typeface="+mj-lt"/>
              <a:buAutoNum type="arabicPeriod" startAt="2"/>
            </a:pPr>
            <a:r>
              <a:rPr lang="en-US" dirty="0"/>
              <a:t>Hardware constraints</a:t>
            </a:r>
            <a:endParaRPr lang="en-SG" dirty="0"/>
          </a:p>
          <a:p>
            <a:pPr lvl="2">
              <a:lnSpc>
                <a:spcPct val="100000"/>
              </a:lnSpc>
              <a:buFont typeface="Arial" panose="020B0604020202020204" pitchFamily="34" charset="0"/>
              <a:buChar char="•"/>
            </a:pPr>
            <a:r>
              <a:rPr lang="en-US" dirty="0"/>
              <a:t>Incompatibility between hardware and systems software </a:t>
            </a:r>
            <a:endParaRPr lang="en-SG" dirty="0"/>
          </a:p>
          <a:p>
            <a:pPr lvl="2">
              <a:lnSpc>
                <a:spcPct val="100000"/>
              </a:lnSpc>
              <a:buFont typeface="Arial" panose="020B0604020202020204" pitchFamily="34" charset="0"/>
              <a:buChar char="•"/>
            </a:pPr>
            <a:r>
              <a:rPr lang="en-US" dirty="0"/>
              <a:t>Hardware restrictions</a:t>
            </a:r>
            <a:endParaRPr lang="en-SG" dirty="0"/>
          </a:p>
          <a:p>
            <a:pPr lvl="2">
              <a:lnSpc>
                <a:spcPct val="100000"/>
              </a:lnSpc>
              <a:buFont typeface="Arial" panose="020B0604020202020204" pitchFamily="34" charset="0"/>
              <a:buChar char="•"/>
            </a:pPr>
            <a:r>
              <a:rPr lang="en-US" dirty="0"/>
              <a:t>Interoperability between hardware components</a:t>
            </a:r>
            <a:endParaRPr lang="en-SG" dirty="0"/>
          </a:p>
          <a:p>
            <a:endParaRPr lang="en-SG" dirty="0"/>
          </a:p>
        </p:txBody>
      </p:sp>
    </p:spTree>
    <p:extLst>
      <p:ext uri="{BB962C8B-B14F-4D97-AF65-F5344CB8AC3E}">
        <p14:creationId xmlns:p14="http://schemas.microsoft.com/office/powerpoint/2010/main" val="2672858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Performance</a:t>
            </a:r>
            <a:endParaRPr lang="en-SG" dirty="0"/>
          </a:p>
        </p:txBody>
      </p:sp>
      <p:sp>
        <p:nvSpPr>
          <p:cNvPr id="3" name="Content Placeholder 2"/>
          <p:cNvSpPr>
            <a:spLocks noGrp="1"/>
          </p:cNvSpPr>
          <p:nvPr>
            <p:ph idx="1"/>
          </p:nvPr>
        </p:nvSpPr>
        <p:spPr>
          <a:xfrm>
            <a:off x="676656" y="2011680"/>
            <a:ext cx="10753725" cy="3886844"/>
          </a:xfrm>
        </p:spPr>
        <p:txBody>
          <a:bodyPr>
            <a:normAutofit fontScale="77500" lnSpcReduction="20000"/>
          </a:bodyPr>
          <a:lstStyle/>
          <a:p>
            <a:r>
              <a:rPr lang="en-US" b="1" dirty="0" smtClean="0"/>
              <a:t>Dashboard</a:t>
            </a:r>
          </a:p>
          <a:p>
            <a:r>
              <a:rPr lang="en-US" dirty="0" smtClean="0"/>
              <a:t>Runs </a:t>
            </a:r>
            <a:r>
              <a:rPr lang="en-US" dirty="0"/>
              <a:t>on real time </a:t>
            </a:r>
            <a:r>
              <a:rPr lang="en-US" dirty="0" smtClean="0"/>
              <a:t>basis </a:t>
            </a:r>
          </a:p>
          <a:p>
            <a:r>
              <a:rPr lang="en-US" dirty="0" err="1" smtClean="0"/>
              <a:t>Eg</a:t>
            </a:r>
            <a:r>
              <a:rPr lang="en-US" dirty="0" smtClean="0"/>
              <a:t>. If there is </a:t>
            </a:r>
            <a:r>
              <a:rPr lang="en-US" dirty="0"/>
              <a:t>an update to an information in the database, changes will be made to all the information that are currently running simultaneously on other interfaces.</a:t>
            </a:r>
            <a:endParaRPr lang="en-SG" dirty="0"/>
          </a:p>
          <a:p>
            <a:r>
              <a:rPr lang="en-US" b="1" dirty="0"/>
              <a:t>Reporting </a:t>
            </a:r>
            <a:r>
              <a:rPr lang="en-US" b="1" dirty="0" smtClean="0"/>
              <a:t>System</a:t>
            </a:r>
          </a:p>
          <a:p>
            <a:r>
              <a:rPr lang="en-US" dirty="0" smtClean="0"/>
              <a:t>Take 1 </a:t>
            </a:r>
            <a:r>
              <a:rPr lang="en-US" dirty="0"/>
              <a:t>to 3 minutes for a report to be </a:t>
            </a:r>
            <a:r>
              <a:rPr lang="en-US" dirty="0" smtClean="0"/>
              <a:t>generated. The longer report, the more </a:t>
            </a:r>
            <a:r>
              <a:rPr lang="en-US" dirty="0"/>
              <a:t>time it takes to </a:t>
            </a:r>
            <a:r>
              <a:rPr lang="en-US" dirty="0" smtClean="0"/>
              <a:t>generate. </a:t>
            </a:r>
          </a:p>
          <a:p>
            <a:r>
              <a:rPr lang="en-US" dirty="0" err="1" smtClean="0"/>
              <a:t>Eg</a:t>
            </a:r>
            <a:r>
              <a:rPr lang="en-US" dirty="0" smtClean="0"/>
              <a:t>. </a:t>
            </a:r>
            <a:r>
              <a:rPr lang="en-US" dirty="0"/>
              <a:t>A</a:t>
            </a:r>
            <a:r>
              <a:rPr lang="en-US" dirty="0" smtClean="0"/>
              <a:t>n </a:t>
            </a:r>
            <a:r>
              <a:rPr lang="en-US" dirty="0"/>
              <a:t>annual report take a longer time to generate than a monthly report.</a:t>
            </a:r>
            <a:endParaRPr lang="en-SG" dirty="0"/>
          </a:p>
          <a:p>
            <a:r>
              <a:rPr lang="en-US" b="1" dirty="0"/>
              <a:t>Invoice and </a:t>
            </a:r>
            <a:r>
              <a:rPr lang="en-US" b="1" dirty="0" smtClean="0"/>
              <a:t>Statement</a:t>
            </a:r>
            <a:endParaRPr lang="en-US" dirty="0" smtClean="0"/>
          </a:p>
          <a:p>
            <a:r>
              <a:rPr lang="en-US" dirty="0"/>
              <a:t>T</a:t>
            </a:r>
            <a:r>
              <a:rPr lang="en-US" dirty="0" smtClean="0"/>
              <a:t>ake </a:t>
            </a:r>
            <a:r>
              <a:rPr lang="en-US" dirty="0"/>
              <a:t>around 1 minute for an invoice to be </a:t>
            </a:r>
            <a:r>
              <a:rPr lang="en-US" dirty="0" smtClean="0"/>
              <a:t>generated. The </a:t>
            </a:r>
            <a:r>
              <a:rPr lang="en-US" dirty="0"/>
              <a:t>longer the invoice the more time it takes to </a:t>
            </a:r>
            <a:r>
              <a:rPr lang="en-US" dirty="0" smtClean="0"/>
              <a:t>generate. </a:t>
            </a:r>
          </a:p>
          <a:p>
            <a:r>
              <a:rPr lang="en-US" b="1" dirty="0"/>
              <a:t>Reservation system</a:t>
            </a:r>
            <a:endParaRPr lang="en-US" dirty="0"/>
          </a:p>
          <a:p>
            <a:r>
              <a:rPr lang="en-US" dirty="0"/>
              <a:t>Takes a single click/a second to create, retrieve, update and delete bookings and </a:t>
            </a:r>
            <a:r>
              <a:rPr lang="en-US" dirty="0" smtClean="0"/>
              <a:t>reservations</a:t>
            </a:r>
            <a:endParaRPr lang="en-SG" dirty="0"/>
          </a:p>
          <a:p>
            <a:endParaRPr lang="en-SG" dirty="0"/>
          </a:p>
        </p:txBody>
      </p:sp>
    </p:spTree>
    <p:extLst>
      <p:ext uri="{BB962C8B-B14F-4D97-AF65-F5344CB8AC3E}">
        <p14:creationId xmlns:p14="http://schemas.microsoft.com/office/powerpoint/2010/main" val="484615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Performance</a:t>
            </a:r>
            <a:endParaRPr lang="en-SG" dirty="0"/>
          </a:p>
        </p:txBody>
      </p:sp>
      <p:sp>
        <p:nvSpPr>
          <p:cNvPr id="3" name="Content Placeholder 2"/>
          <p:cNvSpPr>
            <a:spLocks noGrp="1"/>
          </p:cNvSpPr>
          <p:nvPr>
            <p:ph idx="1"/>
          </p:nvPr>
        </p:nvSpPr>
        <p:spPr>
          <a:xfrm>
            <a:off x="676656" y="2011680"/>
            <a:ext cx="10753725" cy="3925481"/>
          </a:xfrm>
        </p:spPr>
        <p:txBody>
          <a:bodyPr>
            <a:normAutofit fontScale="85000" lnSpcReduction="20000"/>
          </a:bodyPr>
          <a:lstStyle/>
          <a:p>
            <a:r>
              <a:rPr lang="en-US" b="1" dirty="0" smtClean="0"/>
              <a:t>Login </a:t>
            </a:r>
            <a:r>
              <a:rPr lang="en-US" b="1" dirty="0"/>
              <a:t>and </a:t>
            </a:r>
            <a:r>
              <a:rPr lang="en-US" b="1" dirty="0" smtClean="0"/>
              <a:t>Logout</a:t>
            </a:r>
            <a:endParaRPr lang="en-US" dirty="0" smtClean="0"/>
          </a:p>
          <a:p>
            <a:r>
              <a:rPr lang="en-US" dirty="0" smtClean="0"/>
              <a:t>Takes </a:t>
            </a:r>
            <a:r>
              <a:rPr lang="en-US" dirty="0"/>
              <a:t>3 seconds for a staff to log in or log </a:t>
            </a:r>
            <a:r>
              <a:rPr lang="en-US" dirty="0" smtClean="0"/>
              <a:t>out of the system </a:t>
            </a:r>
            <a:r>
              <a:rPr lang="en-US" b="1" dirty="0" smtClean="0"/>
              <a:t>normally</a:t>
            </a:r>
          </a:p>
          <a:p>
            <a:r>
              <a:rPr lang="en-US" dirty="0"/>
              <a:t>T</a:t>
            </a:r>
            <a:r>
              <a:rPr lang="en-US" dirty="0" smtClean="0"/>
              <a:t>akes </a:t>
            </a:r>
            <a:r>
              <a:rPr lang="en-US" dirty="0"/>
              <a:t>6 seconds for a staff to log in or log out of the system </a:t>
            </a:r>
            <a:r>
              <a:rPr lang="en-US" b="1" dirty="0"/>
              <a:t>during peak </a:t>
            </a:r>
            <a:r>
              <a:rPr lang="en-US" b="1" dirty="0" smtClean="0"/>
              <a:t>hour</a:t>
            </a:r>
            <a:endParaRPr lang="en-SG" b="1" dirty="0"/>
          </a:p>
          <a:p>
            <a:r>
              <a:rPr lang="en-US" b="1" dirty="0"/>
              <a:t>Global </a:t>
            </a:r>
            <a:r>
              <a:rPr lang="en-US" b="1" dirty="0" smtClean="0"/>
              <a:t>Perspective</a:t>
            </a:r>
          </a:p>
          <a:p>
            <a:r>
              <a:rPr lang="en-US" dirty="0" smtClean="0"/>
              <a:t>Takes </a:t>
            </a:r>
            <a:r>
              <a:rPr lang="en-US" dirty="0"/>
              <a:t>2 seconds for all the language presented in the browser to be translated to </a:t>
            </a:r>
            <a:r>
              <a:rPr lang="en-US" dirty="0" smtClean="0"/>
              <a:t>another </a:t>
            </a:r>
            <a:r>
              <a:rPr lang="en-US" dirty="0"/>
              <a:t>language </a:t>
            </a:r>
            <a:endParaRPr lang="en-US" dirty="0" smtClean="0"/>
          </a:p>
          <a:p>
            <a:r>
              <a:rPr lang="en-US" b="1" dirty="0" smtClean="0"/>
              <a:t>Flexible Payment</a:t>
            </a:r>
            <a:endParaRPr lang="en-US" dirty="0"/>
          </a:p>
          <a:p>
            <a:r>
              <a:rPr lang="en-US" dirty="0" smtClean="0"/>
              <a:t>Different </a:t>
            </a:r>
            <a:r>
              <a:rPr lang="en-US" dirty="0"/>
              <a:t>types of payments will always be available 24/7 </a:t>
            </a:r>
            <a:endParaRPr lang="en-US" dirty="0" smtClean="0"/>
          </a:p>
          <a:p>
            <a:r>
              <a:rPr lang="en-US" b="1" dirty="0" smtClean="0"/>
              <a:t>Searching Rooms</a:t>
            </a:r>
            <a:endParaRPr lang="en-US" dirty="0" smtClean="0"/>
          </a:p>
          <a:p>
            <a:r>
              <a:rPr lang="en-US" dirty="0"/>
              <a:t>T</a:t>
            </a:r>
            <a:r>
              <a:rPr lang="en-US" dirty="0" smtClean="0"/>
              <a:t>ake </a:t>
            </a:r>
            <a:r>
              <a:rPr lang="en-US" dirty="0"/>
              <a:t>5 seconds for a </a:t>
            </a:r>
            <a:r>
              <a:rPr lang="en-US" dirty="0" smtClean="0"/>
              <a:t>list of available rooms that meets the user requirements to </a:t>
            </a:r>
            <a:r>
              <a:rPr lang="en-US" dirty="0"/>
              <a:t>be </a:t>
            </a:r>
            <a:r>
              <a:rPr lang="en-US" dirty="0" smtClean="0"/>
              <a:t>generated</a:t>
            </a:r>
            <a:endParaRPr lang="en-SG" dirty="0"/>
          </a:p>
          <a:p>
            <a:r>
              <a:rPr lang="en-US" b="1" dirty="0" smtClean="0"/>
              <a:t>FAQs</a:t>
            </a:r>
            <a:endParaRPr lang="en-US" dirty="0"/>
          </a:p>
          <a:p>
            <a:r>
              <a:rPr lang="en-US" dirty="0" smtClean="0"/>
              <a:t>Queries </a:t>
            </a:r>
            <a:r>
              <a:rPr lang="en-US" dirty="0"/>
              <a:t>send to system will be answered and email back to the users within 3 working days.</a:t>
            </a:r>
            <a:endParaRPr lang="en-SG" dirty="0"/>
          </a:p>
          <a:p>
            <a:endParaRPr lang="en-SG" dirty="0"/>
          </a:p>
        </p:txBody>
      </p:sp>
    </p:spTree>
    <p:extLst>
      <p:ext uri="{BB962C8B-B14F-4D97-AF65-F5344CB8AC3E}">
        <p14:creationId xmlns:p14="http://schemas.microsoft.com/office/powerpoint/2010/main" val="2621034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Availability</a:t>
            </a:r>
            <a:endParaRPr lang="en-SG" dirty="0"/>
          </a:p>
        </p:txBody>
      </p:sp>
      <p:sp>
        <p:nvSpPr>
          <p:cNvPr id="3" name="Content Placeholder 2"/>
          <p:cNvSpPr>
            <a:spLocks noGrp="1"/>
          </p:cNvSpPr>
          <p:nvPr>
            <p:ph idx="1"/>
          </p:nvPr>
        </p:nvSpPr>
        <p:spPr>
          <a:xfrm>
            <a:off x="676656" y="2871990"/>
            <a:ext cx="10753725" cy="2905876"/>
          </a:xfrm>
        </p:spPr>
        <p:txBody>
          <a:bodyPr/>
          <a:lstStyle/>
          <a:p>
            <a:r>
              <a:rPr lang="en-US" dirty="0"/>
              <a:t>The system is required to run 24/7. The down time for maintenance and data backup will be at everyday 3am</a:t>
            </a:r>
            <a:r>
              <a:rPr lang="en-US" dirty="0" smtClean="0"/>
              <a:t>.</a:t>
            </a:r>
            <a:endParaRPr lang="en-SG" dirty="0"/>
          </a:p>
        </p:txBody>
      </p:sp>
    </p:spTree>
    <p:extLst>
      <p:ext uri="{BB962C8B-B14F-4D97-AF65-F5344CB8AC3E}">
        <p14:creationId xmlns:p14="http://schemas.microsoft.com/office/powerpoint/2010/main" val="1527442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Security and Access Control </a:t>
            </a:r>
            <a:r>
              <a:rPr lang="en-US" sz="4800" dirty="0" smtClean="0"/>
              <a:t>Requirements</a:t>
            </a:r>
            <a:endParaRPr lang="en-US" sz="4800" dirty="0"/>
          </a:p>
        </p:txBody>
      </p:sp>
      <p:sp>
        <p:nvSpPr>
          <p:cNvPr id="3" name="Content Placeholder 2"/>
          <p:cNvSpPr>
            <a:spLocks noGrp="1"/>
          </p:cNvSpPr>
          <p:nvPr>
            <p:ph idx="1"/>
          </p:nvPr>
        </p:nvSpPr>
        <p:spPr/>
        <p:txBody>
          <a:bodyPr/>
          <a:lstStyle/>
          <a:p>
            <a:pPr marL="0" indent="0">
              <a:buNone/>
            </a:pPr>
            <a:r>
              <a:rPr lang="en-US" b="1" dirty="0" smtClean="0"/>
              <a:t>Access:</a:t>
            </a:r>
            <a:endParaRPr lang="en-US" dirty="0" smtClean="0"/>
          </a:p>
          <a:p>
            <a:pPr marL="0" indent="0">
              <a:buNone/>
            </a:pPr>
            <a:r>
              <a:rPr lang="en-US" dirty="0" smtClean="0"/>
              <a:t>3 main </a:t>
            </a:r>
            <a:r>
              <a:rPr lang="en-US" dirty="0"/>
              <a:t>functions of the </a:t>
            </a:r>
            <a:r>
              <a:rPr lang="en-US" dirty="0" smtClean="0"/>
              <a:t>system:</a:t>
            </a:r>
          </a:p>
          <a:p>
            <a:pPr marL="514350" indent="-514350">
              <a:buAutoNum type="arabicPeriod"/>
            </a:pPr>
            <a:r>
              <a:rPr lang="en-US" dirty="0" smtClean="0"/>
              <a:t>Room </a:t>
            </a:r>
            <a:r>
              <a:rPr lang="en-US" dirty="0"/>
              <a:t>availability &amp; booking module, </a:t>
            </a:r>
            <a:endParaRPr lang="en-US" dirty="0" smtClean="0"/>
          </a:p>
          <a:p>
            <a:pPr marL="514350" indent="-514350">
              <a:buAutoNum type="arabicPeriod"/>
            </a:pPr>
            <a:r>
              <a:rPr lang="en-US" dirty="0" smtClean="0"/>
              <a:t>Housekeeping </a:t>
            </a:r>
            <a:r>
              <a:rPr lang="en-US" dirty="0"/>
              <a:t>&amp; staff management module and </a:t>
            </a:r>
            <a:endParaRPr lang="en-US" dirty="0" smtClean="0"/>
          </a:p>
          <a:p>
            <a:pPr marL="514350" indent="-514350">
              <a:buAutoNum type="arabicPeriod"/>
            </a:pPr>
            <a:r>
              <a:rPr lang="en-US" dirty="0" smtClean="0"/>
              <a:t>the </a:t>
            </a:r>
            <a:r>
              <a:rPr lang="en-US" dirty="0"/>
              <a:t>Reporting module. </a:t>
            </a:r>
            <a:endParaRPr lang="en-US" dirty="0" smtClean="0"/>
          </a:p>
          <a:p>
            <a:pPr marL="0" indent="0">
              <a:buNone/>
            </a:pPr>
            <a:endParaRPr lang="en-US" dirty="0"/>
          </a:p>
          <a:p>
            <a:pPr marL="0" indent="0">
              <a:buNone/>
            </a:pPr>
            <a:r>
              <a:rPr lang="en-US" dirty="0" smtClean="0"/>
              <a:t>The </a:t>
            </a:r>
            <a:r>
              <a:rPr lang="en-US" dirty="0"/>
              <a:t>users who have access to certain function differs.</a:t>
            </a:r>
          </a:p>
          <a:p>
            <a:endParaRPr lang="en-US" dirty="0"/>
          </a:p>
        </p:txBody>
      </p:sp>
    </p:spTree>
    <p:extLst>
      <p:ext uri="{BB962C8B-B14F-4D97-AF65-F5344CB8AC3E}">
        <p14:creationId xmlns:p14="http://schemas.microsoft.com/office/powerpoint/2010/main" val="2435722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Security and Access Control </a:t>
            </a:r>
            <a:r>
              <a:rPr lang="en-US" sz="4800" dirty="0" smtClean="0"/>
              <a:t>Requirements</a:t>
            </a:r>
            <a:endParaRPr lang="en-US" sz="4800" dirty="0"/>
          </a:p>
        </p:txBody>
      </p:sp>
      <p:sp>
        <p:nvSpPr>
          <p:cNvPr id="3" name="Content Placeholder 2"/>
          <p:cNvSpPr>
            <a:spLocks noGrp="1"/>
          </p:cNvSpPr>
          <p:nvPr>
            <p:ph idx="1"/>
          </p:nvPr>
        </p:nvSpPr>
        <p:spPr/>
        <p:txBody>
          <a:bodyPr>
            <a:normAutofit/>
          </a:bodyPr>
          <a:lstStyle/>
          <a:p>
            <a:r>
              <a:rPr lang="en-US" b="1" dirty="0"/>
              <a:t>End users (reception staff) </a:t>
            </a:r>
            <a:endParaRPr lang="en-US" b="1" dirty="0" smtClean="0"/>
          </a:p>
          <a:p>
            <a:pPr lvl="1"/>
            <a:r>
              <a:rPr lang="en-US" dirty="0" smtClean="0"/>
              <a:t>Part access to </a:t>
            </a:r>
            <a:r>
              <a:rPr lang="en-US" dirty="0"/>
              <a:t>reporting modules </a:t>
            </a:r>
            <a:r>
              <a:rPr lang="en-US" dirty="0" smtClean="0"/>
              <a:t>: </a:t>
            </a:r>
            <a:endParaRPr lang="en-US" dirty="0"/>
          </a:p>
          <a:p>
            <a:pPr lvl="2"/>
            <a:r>
              <a:rPr lang="en-US" dirty="0"/>
              <a:t>Room statues report</a:t>
            </a:r>
          </a:p>
          <a:p>
            <a:pPr lvl="2"/>
            <a:r>
              <a:rPr lang="en-US" dirty="0"/>
              <a:t>List all guest in a particular room report</a:t>
            </a:r>
          </a:p>
          <a:p>
            <a:pPr lvl="2"/>
            <a:r>
              <a:rPr lang="en-US" dirty="0"/>
              <a:t>List all guest in all rooms at any given time report</a:t>
            </a:r>
          </a:p>
          <a:p>
            <a:pPr lvl="1"/>
            <a:r>
              <a:rPr lang="en-US" dirty="0"/>
              <a:t>F</a:t>
            </a:r>
            <a:r>
              <a:rPr lang="en-US" dirty="0" smtClean="0"/>
              <a:t>ull </a:t>
            </a:r>
            <a:r>
              <a:rPr lang="en-US" dirty="0"/>
              <a:t>access to room availability &amp; booking </a:t>
            </a:r>
            <a:r>
              <a:rPr lang="en-US" dirty="0" smtClean="0"/>
              <a:t>module: </a:t>
            </a:r>
          </a:p>
          <a:p>
            <a:pPr lvl="2"/>
            <a:r>
              <a:rPr lang="en-US" dirty="0"/>
              <a:t>E</a:t>
            </a:r>
            <a:r>
              <a:rPr lang="en-US" dirty="0" smtClean="0"/>
              <a:t>dit </a:t>
            </a:r>
            <a:r>
              <a:rPr lang="en-US" dirty="0"/>
              <a:t>the guest </a:t>
            </a:r>
            <a:r>
              <a:rPr lang="en-US" dirty="0" smtClean="0"/>
              <a:t>records </a:t>
            </a:r>
          </a:p>
          <a:p>
            <a:pPr lvl="2"/>
            <a:r>
              <a:rPr lang="en-US" dirty="0"/>
              <a:t>V</a:t>
            </a:r>
            <a:r>
              <a:rPr lang="en-US" dirty="0" smtClean="0"/>
              <a:t>iew </a:t>
            </a:r>
            <a:r>
              <a:rPr lang="en-US" dirty="0"/>
              <a:t>room availability </a:t>
            </a:r>
            <a:endParaRPr lang="en-US" dirty="0" smtClean="0"/>
          </a:p>
          <a:p>
            <a:pPr lvl="2"/>
            <a:r>
              <a:rPr lang="en-US" dirty="0" smtClean="0"/>
              <a:t>Have </a:t>
            </a:r>
            <a:r>
              <a:rPr lang="en-US" dirty="0"/>
              <a:t>access to all of the data in the room availability &amp; booking </a:t>
            </a:r>
            <a:r>
              <a:rPr lang="en-US" dirty="0" smtClean="0"/>
              <a:t>module</a:t>
            </a:r>
            <a:endParaRPr lang="en-US" dirty="0"/>
          </a:p>
          <a:p>
            <a:endParaRPr lang="en-US" b="1" dirty="0"/>
          </a:p>
        </p:txBody>
      </p:sp>
    </p:spTree>
    <p:extLst>
      <p:ext uri="{BB962C8B-B14F-4D97-AF65-F5344CB8AC3E}">
        <p14:creationId xmlns:p14="http://schemas.microsoft.com/office/powerpoint/2010/main" val="333042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Security and Access Control </a:t>
            </a:r>
            <a:r>
              <a:rPr lang="en-US" sz="4800" dirty="0" smtClean="0"/>
              <a:t>Requirements</a:t>
            </a:r>
            <a:endParaRPr lang="en-US" sz="4800" dirty="0"/>
          </a:p>
        </p:txBody>
      </p:sp>
      <p:sp>
        <p:nvSpPr>
          <p:cNvPr id="3" name="Content Placeholder 2"/>
          <p:cNvSpPr>
            <a:spLocks noGrp="1"/>
          </p:cNvSpPr>
          <p:nvPr>
            <p:ph idx="1"/>
          </p:nvPr>
        </p:nvSpPr>
        <p:spPr/>
        <p:txBody>
          <a:bodyPr>
            <a:normAutofit/>
          </a:bodyPr>
          <a:lstStyle/>
          <a:p>
            <a:r>
              <a:rPr lang="en-US" b="1" dirty="0"/>
              <a:t>Management users </a:t>
            </a:r>
            <a:endParaRPr lang="en-US" dirty="0"/>
          </a:p>
          <a:p>
            <a:pPr lvl="1"/>
            <a:r>
              <a:rPr lang="en-US" dirty="0" smtClean="0"/>
              <a:t>Full </a:t>
            </a:r>
            <a:r>
              <a:rPr lang="en-US" dirty="0"/>
              <a:t>access to room availability and booking module, housekeeping and staff management module and reporting </a:t>
            </a:r>
            <a:r>
              <a:rPr lang="en-US" dirty="0" smtClean="0"/>
              <a:t>module</a:t>
            </a:r>
          </a:p>
          <a:p>
            <a:r>
              <a:rPr lang="en-US" b="1" dirty="0"/>
              <a:t>Administrators</a:t>
            </a:r>
            <a:endParaRPr lang="en-US" dirty="0"/>
          </a:p>
          <a:p>
            <a:pPr lvl="1"/>
            <a:r>
              <a:rPr lang="en-US" dirty="0"/>
              <a:t>Full access to room availability and booking module, housekeeping and staff management module and reporting module</a:t>
            </a:r>
          </a:p>
          <a:p>
            <a:pPr lvl="1"/>
            <a:r>
              <a:rPr lang="en-US" dirty="0"/>
              <a:t>Additional access to user account and login creation module</a:t>
            </a:r>
          </a:p>
          <a:p>
            <a:pPr lvl="2"/>
            <a:r>
              <a:rPr lang="en-US" dirty="0"/>
              <a:t>Gain control over all the accounts of the system (both guests and staff accounts)</a:t>
            </a:r>
          </a:p>
          <a:p>
            <a:pPr lvl="2"/>
            <a:r>
              <a:rPr lang="en-US" dirty="0"/>
              <a:t>Easily remove or add new accounts with this access </a:t>
            </a:r>
            <a:endParaRPr lang="en-US" b="1" dirty="0"/>
          </a:p>
          <a:p>
            <a:pPr marL="4572" lvl="1" indent="0">
              <a:buNone/>
            </a:pPr>
            <a:endParaRPr lang="en-US" b="1" dirty="0"/>
          </a:p>
        </p:txBody>
      </p:sp>
    </p:spTree>
    <p:extLst>
      <p:ext uri="{BB962C8B-B14F-4D97-AF65-F5344CB8AC3E}">
        <p14:creationId xmlns:p14="http://schemas.microsoft.com/office/powerpoint/2010/main" val="379453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System Functions</a:t>
            </a:r>
            <a:endParaRPr lang="en-SG" dirty="0"/>
          </a:p>
        </p:txBody>
      </p:sp>
      <p:sp>
        <p:nvSpPr>
          <p:cNvPr id="3" name="Content Placeholder 2"/>
          <p:cNvSpPr>
            <a:spLocks noGrp="1"/>
          </p:cNvSpPr>
          <p:nvPr>
            <p:ph idx="1"/>
          </p:nvPr>
        </p:nvSpPr>
        <p:spPr/>
        <p:txBody>
          <a:bodyPr>
            <a:normAutofit/>
          </a:bodyPr>
          <a:lstStyle/>
          <a:p>
            <a:pPr>
              <a:lnSpc>
                <a:spcPct val="100000"/>
              </a:lnSpc>
            </a:pPr>
            <a:r>
              <a:rPr lang="en-US" dirty="0"/>
              <a:t>The following are the functions that are going to be implemented into the system.</a:t>
            </a:r>
            <a:endParaRPr lang="en-SG" dirty="0"/>
          </a:p>
          <a:p>
            <a:pPr marL="713232" lvl="1" indent="-457200" hangingPunct="0">
              <a:lnSpc>
                <a:spcPct val="100000"/>
              </a:lnSpc>
              <a:buFont typeface="+mj-lt"/>
              <a:buAutoNum type="arabicPeriod"/>
            </a:pPr>
            <a:r>
              <a:rPr lang="en-US" dirty="0"/>
              <a:t>Reservation System</a:t>
            </a:r>
            <a:endParaRPr lang="en-SG" sz="1200" dirty="0"/>
          </a:p>
          <a:p>
            <a:pPr marL="713232" lvl="1" indent="-457200" hangingPunct="0">
              <a:lnSpc>
                <a:spcPct val="100000"/>
              </a:lnSpc>
              <a:buFont typeface="+mj-lt"/>
              <a:buAutoNum type="arabicPeriod"/>
            </a:pPr>
            <a:r>
              <a:rPr lang="en-US" dirty="0" smtClean="0"/>
              <a:t>Customer </a:t>
            </a:r>
            <a:r>
              <a:rPr lang="en-US" dirty="0"/>
              <a:t>Management</a:t>
            </a:r>
            <a:endParaRPr lang="en-SG" sz="1200" dirty="0"/>
          </a:p>
          <a:p>
            <a:pPr marL="713232" lvl="1" indent="-457200" hangingPunct="0">
              <a:lnSpc>
                <a:spcPct val="100000"/>
              </a:lnSpc>
              <a:buFont typeface="+mj-lt"/>
              <a:buAutoNum type="arabicPeriod"/>
            </a:pPr>
            <a:r>
              <a:rPr lang="en-US" dirty="0" smtClean="0"/>
              <a:t>Reporting </a:t>
            </a:r>
            <a:r>
              <a:rPr lang="en-US" dirty="0"/>
              <a:t>System</a:t>
            </a:r>
            <a:endParaRPr lang="en-SG" sz="1200" dirty="0"/>
          </a:p>
          <a:p>
            <a:pPr marL="713232" lvl="1" indent="-457200" hangingPunct="0">
              <a:lnSpc>
                <a:spcPct val="100000"/>
              </a:lnSpc>
              <a:buFont typeface="+mj-lt"/>
              <a:buAutoNum type="arabicPeriod"/>
            </a:pPr>
            <a:r>
              <a:rPr lang="en-US" dirty="0" smtClean="0"/>
              <a:t>Employee </a:t>
            </a:r>
            <a:r>
              <a:rPr lang="en-US" dirty="0"/>
              <a:t>and Housekeeping Tracking</a:t>
            </a:r>
            <a:endParaRPr lang="en-SG" sz="1200" dirty="0"/>
          </a:p>
          <a:p>
            <a:pPr marL="713232" lvl="1" indent="-457200" hangingPunct="0">
              <a:lnSpc>
                <a:spcPct val="100000"/>
              </a:lnSpc>
              <a:buFont typeface="+mj-lt"/>
              <a:buAutoNum type="arabicPeriod"/>
            </a:pPr>
            <a:r>
              <a:rPr lang="en-US" dirty="0" smtClean="0"/>
              <a:t>Invoices </a:t>
            </a:r>
            <a:r>
              <a:rPr lang="en-US" dirty="0"/>
              <a:t>and Statements</a:t>
            </a:r>
            <a:endParaRPr lang="en-SG" sz="1200" dirty="0"/>
          </a:p>
          <a:p>
            <a:pPr marL="713232" lvl="1" indent="-457200" hangingPunct="0">
              <a:lnSpc>
                <a:spcPct val="100000"/>
              </a:lnSpc>
              <a:buFont typeface="+mj-lt"/>
              <a:buAutoNum type="arabicPeriod"/>
            </a:pPr>
            <a:r>
              <a:rPr lang="en-US" dirty="0" smtClean="0"/>
              <a:t>Global </a:t>
            </a:r>
            <a:r>
              <a:rPr lang="en-US" dirty="0"/>
              <a:t>Perspective</a:t>
            </a:r>
            <a:endParaRPr lang="en-SG" sz="1200" dirty="0"/>
          </a:p>
          <a:p>
            <a:pPr marL="713232" lvl="1" indent="-457200" hangingPunct="0">
              <a:lnSpc>
                <a:spcPct val="100000"/>
              </a:lnSpc>
              <a:buFont typeface="+mj-lt"/>
              <a:buAutoNum type="arabicPeriod"/>
            </a:pPr>
            <a:r>
              <a:rPr lang="en-US" dirty="0" smtClean="0"/>
              <a:t>Flexible </a:t>
            </a:r>
            <a:r>
              <a:rPr lang="en-US" dirty="0"/>
              <a:t>Payment Options</a:t>
            </a:r>
            <a:endParaRPr lang="en-SG" sz="1200" dirty="0"/>
          </a:p>
          <a:p>
            <a:endParaRPr lang="en-SG" dirty="0"/>
          </a:p>
        </p:txBody>
      </p:sp>
    </p:spTree>
    <p:extLst>
      <p:ext uri="{BB962C8B-B14F-4D97-AF65-F5344CB8AC3E}">
        <p14:creationId xmlns:p14="http://schemas.microsoft.com/office/powerpoint/2010/main" val="4071054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Security and Access Control </a:t>
            </a:r>
            <a:r>
              <a:rPr lang="en-US" sz="4800" dirty="0" smtClean="0"/>
              <a:t>Requirements</a:t>
            </a:r>
            <a:endParaRPr lang="en-US" sz="4800" dirty="0"/>
          </a:p>
        </p:txBody>
      </p:sp>
      <p:sp>
        <p:nvSpPr>
          <p:cNvPr id="3" name="Content Placeholder 2"/>
          <p:cNvSpPr>
            <a:spLocks noGrp="1"/>
          </p:cNvSpPr>
          <p:nvPr>
            <p:ph idx="1"/>
          </p:nvPr>
        </p:nvSpPr>
        <p:spPr/>
        <p:txBody>
          <a:bodyPr>
            <a:normAutofit/>
          </a:bodyPr>
          <a:lstStyle/>
          <a:p>
            <a:r>
              <a:rPr lang="en-US" dirty="0"/>
              <a:t>The areas that would require logging for auditing purposes would be:</a:t>
            </a:r>
          </a:p>
          <a:p>
            <a:pPr lvl="1"/>
            <a:r>
              <a:rPr lang="en-US" dirty="0"/>
              <a:t>When editing booking information. Every time, a cancellation of room booking or changing the booking period/ booking rooms. We would log the date and time of changes and the changes made.</a:t>
            </a:r>
          </a:p>
          <a:p>
            <a:pPr lvl="1"/>
            <a:r>
              <a:rPr lang="en-US" dirty="0"/>
              <a:t>When staffs changes guest records. We would log the date and time of changes along with changes made.</a:t>
            </a:r>
          </a:p>
          <a:p>
            <a:pPr lvl="1"/>
            <a:r>
              <a:rPr lang="en-US" dirty="0"/>
              <a:t>Every staff login. We would log the date, time, username and password (encrypted) of login.</a:t>
            </a:r>
          </a:p>
          <a:p>
            <a:endParaRPr lang="en-US" b="1" dirty="0"/>
          </a:p>
        </p:txBody>
      </p:sp>
    </p:spTree>
    <p:extLst>
      <p:ext uri="{BB962C8B-B14F-4D97-AF65-F5344CB8AC3E}">
        <p14:creationId xmlns:p14="http://schemas.microsoft.com/office/powerpoint/2010/main" val="2775919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Security and Access Control </a:t>
            </a:r>
            <a:r>
              <a:rPr lang="en-US" sz="4800" dirty="0" smtClean="0"/>
              <a:t>Requirements</a:t>
            </a:r>
            <a:endParaRPr lang="en-US" sz="4800" dirty="0"/>
          </a:p>
        </p:txBody>
      </p:sp>
      <p:sp>
        <p:nvSpPr>
          <p:cNvPr id="3" name="Content Placeholder 2"/>
          <p:cNvSpPr>
            <a:spLocks noGrp="1"/>
          </p:cNvSpPr>
          <p:nvPr>
            <p:ph idx="1"/>
          </p:nvPr>
        </p:nvSpPr>
        <p:spPr/>
        <p:txBody>
          <a:bodyPr>
            <a:normAutofit/>
          </a:bodyPr>
          <a:lstStyle/>
          <a:p>
            <a:r>
              <a:rPr lang="en-US" dirty="0"/>
              <a:t>The areas that would require logging for auditing purposes would be:</a:t>
            </a:r>
          </a:p>
          <a:p>
            <a:pPr lvl="1"/>
            <a:r>
              <a:rPr lang="en-US" dirty="0" smtClean="0"/>
              <a:t>Every booking made. We would log the date, time, username and the booking details.</a:t>
            </a:r>
          </a:p>
          <a:p>
            <a:pPr lvl="1"/>
            <a:r>
              <a:rPr lang="en-US" dirty="0" smtClean="0"/>
              <a:t>Whenever any changes to any account’s personal information was made. We will then log the username, date, time, the changes made</a:t>
            </a:r>
          </a:p>
          <a:p>
            <a:pPr lvl="1"/>
            <a:r>
              <a:rPr lang="en-US" dirty="0" smtClean="0"/>
              <a:t>Registration for staffs. We would log the date, time, registration information and the administrator’s username.</a:t>
            </a:r>
          </a:p>
          <a:p>
            <a:endParaRPr lang="en-US" b="1" dirty="0"/>
          </a:p>
        </p:txBody>
      </p:sp>
    </p:spTree>
    <p:extLst>
      <p:ext uri="{BB962C8B-B14F-4D97-AF65-F5344CB8AC3E}">
        <p14:creationId xmlns:p14="http://schemas.microsoft.com/office/powerpoint/2010/main" val="1278002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Security and Access Control </a:t>
            </a:r>
            <a:r>
              <a:rPr lang="en-US" sz="4800" dirty="0" smtClean="0"/>
              <a:t>Requirements</a:t>
            </a:r>
            <a:endParaRPr lang="en-US" sz="4800" dirty="0"/>
          </a:p>
        </p:txBody>
      </p:sp>
      <p:sp>
        <p:nvSpPr>
          <p:cNvPr id="3" name="Content Placeholder 2"/>
          <p:cNvSpPr>
            <a:spLocks noGrp="1"/>
          </p:cNvSpPr>
          <p:nvPr>
            <p:ph idx="1"/>
          </p:nvPr>
        </p:nvSpPr>
        <p:spPr/>
        <p:txBody>
          <a:bodyPr>
            <a:normAutofit lnSpcReduction="10000"/>
          </a:bodyPr>
          <a:lstStyle/>
          <a:p>
            <a:r>
              <a:rPr lang="en-US" b="1" dirty="0"/>
              <a:t>Other Security</a:t>
            </a:r>
            <a:endParaRPr lang="en-US" dirty="0"/>
          </a:p>
          <a:p>
            <a:pPr lvl="1"/>
            <a:r>
              <a:rPr lang="en-US" dirty="0"/>
              <a:t>There are many other security considerations besides auditing and logging. These are some other security measures we would be implementing in the software: </a:t>
            </a:r>
          </a:p>
          <a:p>
            <a:pPr lvl="2"/>
            <a:r>
              <a:rPr lang="en-US" dirty="0"/>
              <a:t>Encrypting/hashing all passwords and sensitive information regardless of account type is a must</a:t>
            </a:r>
            <a:r>
              <a:rPr lang="en-US" dirty="0" smtClean="0"/>
              <a:t>.</a:t>
            </a:r>
            <a:endParaRPr lang="en-US" dirty="0"/>
          </a:p>
          <a:p>
            <a:pPr lvl="2"/>
            <a:r>
              <a:rPr lang="en-US" dirty="0"/>
              <a:t>A</a:t>
            </a:r>
            <a:r>
              <a:rPr lang="en-US" dirty="0" smtClean="0"/>
              <a:t> </a:t>
            </a:r>
            <a:r>
              <a:rPr lang="en-US" dirty="0"/>
              <a:t>limited amount of tries for user login before locking the account for some time to prevent un-authorized personnel from entering the account</a:t>
            </a:r>
            <a:r>
              <a:rPr lang="en-US" dirty="0" smtClean="0"/>
              <a:t>.</a:t>
            </a:r>
            <a:endParaRPr lang="en-US" dirty="0"/>
          </a:p>
          <a:p>
            <a:pPr lvl="2"/>
            <a:r>
              <a:rPr lang="en-US" dirty="0"/>
              <a:t>I</a:t>
            </a:r>
            <a:r>
              <a:rPr lang="en-US" dirty="0" smtClean="0"/>
              <a:t>mplementing </a:t>
            </a:r>
            <a:r>
              <a:rPr lang="en-US" dirty="0"/>
              <a:t>CAPTCHA during registration of accounts is necessary to prevent spam and bots</a:t>
            </a:r>
            <a:r>
              <a:rPr lang="en-US" dirty="0" smtClean="0"/>
              <a:t>.</a:t>
            </a:r>
            <a:endParaRPr lang="en-US" dirty="0"/>
          </a:p>
          <a:p>
            <a:pPr lvl="2"/>
            <a:r>
              <a:rPr lang="en-US" dirty="0"/>
              <a:t>Encrypting data transfers (SSL</a:t>
            </a:r>
            <a:r>
              <a:rPr lang="en-US" dirty="0" smtClean="0"/>
              <a:t>)</a:t>
            </a:r>
            <a:endParaRPr lang="en-US" dirty="0"/>
          </a:p>
          <a:p>
            <a:pPr lvl="2"/>
            <a:r>
              <a:rPr lang="en-US" dirty="0"/>
              <a:t>Using session timeouts. Give limited time for customer users to stay logged on. This is for preventing hackers targeting unlocked accounts</a:t>
            </a:r>
            <a:r>
              <a:rPr lang="en-US" dirty="0" smtClean="0"/>
              <a:t>.</a:t>
            </a:r>
            <a:endParaRPr lang="en-US" dirty="0"/>
          </a:p>
          <a:p>
            <a:pPr lvl="2"/>
            <a:r>
              <a:rPr lang="en-US" dirty="0"/>
              <a:t>S</a:t>
            </a:r>
            <a:r>
              <a:rPr lang="en-US" dirty="0" smtClean="0"/>
              <a:t>end </a:t>
            </a:r>
            <a:r>
              <a:rPr lang="en-US" dirty="0"/>
              <a:t>users their log files through emails every week. So that users can verify the actions they did on that week.</a:t>
            </a:r>
          </a:p>
        </p:txBody>
      </p:sp>
    </p:spTree>
    <p:extLst>
      <p:ext uri="{BB962C8B-B14F-4D97-AF65-F5344CB8AC3E}">
        <p14:creationId xmlns:p14="http://schemas.microsoft.com/office/powerpoint/2010/main" val="2485038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SG" sz="7200" dirty="0" smtClean="0"/>
              <a:t>Software Design Specification</a:t>
            </a:r>
            <a:endParaRPr lang="en-SG" sz="7200" dirty="0"/>
          </a:p>
        </p:txBody>
      </p:sp>
      <p:sp>
        <p:nvSpPr>
          <p:cNvPr id="5" name="Text Placeholder 4"/>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653098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smtClean="0"/>
              <a:t>Architecture Design</a:t>
            </a:r>
            <a:endParaRPr lang="en-SG" dirty="0"/>
          </a:p>
        </p:txBody>
      </p:sp>
      <p:sp>
        <p:nvSpPr>
          <p:cNvPr id="6" name="Text Placeholder 5"/>
          <p:cNvSpPr>
            <a:spLocks noGrp="1"/>
          </p:cNvSpPr>
          <p:nvPr>
            <p:ph type="body" sz="half" idx="2"/>
          </p:nvPr>
        </p:nvSpPr>
        <p:spPr>
          <a:xfrm>
            <a:off x="8100811" y="2511813"/>
            <a:ext cx="3696237" cy="3811714"/>
          </a:xfrm>
        </p:spPr>
        <p:txBody>
          <a:bodyPr>
            <a:normAutofit/>
          </a:bodyPr>
          <a:lstStyle/>
          <a:p>
            <a:r>
              <a:rPr lang="en-SG" dirty="0"/>
              <a:t>3-Tier Architecture:</a:t>
            </a:r>
            <a:r>
              <a:rPr lang="en-US" dirty="0"/>
              <a:t> Consist of a presentation tier, a business logic tier and a data access tier</a:t>
            </a:r>
            <a:endParaRPr lang="en-SG" dirty="0"/>
          </a:p>
          <a:p>
            <a:r>
              <a:rPr lang="en-US" dirty="0" smtClean="0"/>
              <a:t>The </a:t>
            </a:r>
            <a:r>
              <a:rPr lang="en-US" dirty="0"/>
              <a:t>functional process logic, data access, computer data storage and user interface are developed and maintained as independent modules on separate platforms. It allows any one of the three tiers to be upgraded or replaced independently. </a:t>
            </a:r>
            <a:endParaRPr lang="en-SG" dirty="0"/>
          </a:p>
          <a:p>
            <a:endParaRPr lang="en-SG"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820" y="1019802"/>
            <a:ext cx="5776913" cy="5157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86596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smtClean="0"/>
              <a:t>Architecture Design</a:t>
            </a:r>
            <a:endParaRPr lang="en-SG" dirty="0"/>
          </a:p>
        </p:txBody>
      </p:sp>
      <p:sp>
        <p:nvSpPr>
          <p:cNvPr id="2" name="Content Placeholder 1"/>
          <p:cNvSpPr>
            <a:spLocks noGrp="1"/>
          </p:cNvSpPr>
          <p:nvPr>
            <p:ph idx="1"/>
          </p:nvPr>
        </p:nvSpPr>
        <p:spPr>
          <a:xfrm>
            <a:off x="676274" y="1893195"/>
            <a:ext cx="10888954" cy="4713668"/>
          </a:xfrm>
        </p:spPr>
        <p:txBody>
          <a:bodyPr>
            <a:noAutofit/>
          </a:bodyPr>
          <a:lstStyle/>
          <a:p>
            <a:pPr marL="0" indent="0">
              <a:lnSpc>
                <a:spcPct val="100000"/>
              </a:lnSpc>
              <a:spcBef>
                <a:spcPts val="600"/>
              </a:spcBef>
              <a:buNone/>
            </a:pPr>
            <a:r>
              <a:rPr lang="en-SG" sz="1600" b="1" dirty="0" smtClean="0"/>
              <a:t>Presentation Tier</a:t>
            </a:r>
          </a:p>
          <a:p>
            <a:pPr marL="0" indent="0">
              <a:lnSpc>
                <a:spcPct val="100000"/>
              </a:lnSpc>
              <a:spcBef>
                <a:spcPts val="600"/>
              </a:spcBef>
              <a:buNone/>
            </a:pPr>
            <a:r>
              <a:rPr lang="en-US" sz="1600" dirty="0"/>
              <a:t>T</a:t>
            </a:r>
            <a:r>
              <a:rPr lang="en-US" sz="1600" dirty="0" smtClean="0"/>
              <a:t>op </a:t>
            </a:r>
            <a:r>
              <a:rPr lang="en-US" sz="1600" dirty="0"/>
              <a:t>most layer of the Hotel Management </a:t>
            </a:r>
            <a:r>
              <a:rPr lang="en-US" sz="1600" dirty="0" smtClean="0"/>
              <a:t>System</a:t>
            </a:r>
          </a:p>
          <a:p>
            <a:pPr marL="0" indent="0">
              <a:lnSpc>
                <a:spcPct val="100000"/>
              </a:lnSpc>
              <a:spcBef>
                <a:spcPts val="600"/>
              </a:spcBef>
              <a:buNone/>
            </a:pPr>
            <a:r>
              <a:rPr lang="en-US" sz="1600" dirty="0"/>
              <a:t>R</a:t>
            </a:r>
            <a:r>
              <a:rPr lang="en-US" sz="1600" dirty="0" smtClean="0"/>
              <a:t>esponsible </a:t>
            </a:r>
            <a:r>
              <a:rPr lang="en-US" sz="1600" dirty="0"/>
              <a:t>for the user interface of the system which deals with the display of information related to services such as checking the room availability or making a reservation for </a:t>
            </a:r>
            <a:r>
              <a:rPr lang="en-US" sz="1600" dirty="0" smtClean="0"/>
              <a:t>rooms</a:t>
            </a:r>
          </a:p>
          <a:p>
            <a:pPr marL="0" indent="0">
              <a:lnSpc>
                <a:spcPct val="100000"/>
              </a:lnSpc>
              <a:spcBef>
                <a:spcPts val="600"/>
              </a:spcBef>
              <a:buNone/>
            </a:pPr>
            <a:r>
              <a:rPr lang="en-US" sz="1600" dirty="0" smtClean="0"/>
              <a:t>Created </a:t>
            </a:r>
            <a:r>
              <a:rPr lang="en-US" sz="1600" dirty="0"/>
              <a:t>with ASP .NET Web Application in C# using Visual Studio 2012</a:t>
            </a:r>
            <a:endParaRPr lang="en-SG" sz="1600" dirty="0" smtClean="0"/>
          </a:p>
          <a:p>
            <a:pPr marL="0" indent="0">
              <a:lnSpc>
                <a:spcPct val="100000"/>
              </a:lnSpc>
              <a:spcBef>
                <a:spcPts val="600"/>
              </a:spcBef>
              <a:buNone/>
            </a:pPr>
            <a:r>
              <a:rPr lang="en-SG" sz="1600" b="1" dirty="0" smtClean="0"/>
              <a:t>Business Logic Tier</a:t>
            </a:r>
          </a:p>
          <a:p>
            <a:pPr marL="0" indent="0">
              <a:lnSpc>
                <a:spcPct val="100000"/>
              </a:lnSpc>
              <a:spcBef>
                <a:spcPts val="600"/>
              </a:spcBef>
              <a:buNone/>
            </a:pPr>
            <a:r>
              <a:rPr lang="en-US" sz="1600" dirty="0"/>
              <a:t>M</a:t>
            </a:r>
            <a:r>
              <a:rPr lang="en-US" sz="1600" dirty="0" smtClean="0"/>
              <a:t>iddle </a:t>
            </a:r>
            <a:r>
              <a:rPr lang="en-US" sz="1600" dirty="0"/>
              <a:t>tier of the three-tier </a:t>
            </a:r>
            <a:r>
              <a:rPr lang="en-US" sz="1600" dirty="0" smtClean="0"/>
              <a:t>architecture</a:t>
            </a:r>
          </a:p>
          <a:p>
            <a:pPr marL="0" indent="0">
              <a:lnSpc>
                <a:spcPct val="100000"/>
              </a:lnSpc>
              <a:spcBef>
                <a:spcPts val="600"/>
              </a:spcBef>
              <a:buNone/>
            </a:pPr>
            <a:r>
              <a:rPr lang="en-US" sz="1600" dirty="0"/>
              <a:t>B</a:t>
            </a:r>
            <a:r>
              <a:rPr lang="en-US" sz="1600" dirty="0" smtClean="0"/>
              <a:t>usiness </a:t>
            </a:r>
            <a:r>
              <a:rPr lang="en-US" sz="1600" dirty="0"/>
              <a:t>logic such as the data required would be defined in this </a:t>
            </a:r>
            <a:r>
              <a:rPr lang="en-US" sz="1600" dirty="0" smtClean="0"/>
              <a:t>tier</a:t>
            </a:r>
            <a:endParaRPr lang="en-SG" sz="1600" dirty="0" smtClean="0"/>
          </a:p>
          <a:p>
            <a:pPr marL="0" indent="0">
              <a:lnSpc>
                <a:spcPct val="100000"/>
              </a:lnSpc>
              <a:spcBef>
                <a:spcPts val="600"/>
              </a:spcBef>
              <a:buNone/>
            </a:pPr>
            <a:r>
              <a:rPr lang="en-US" sz="1600" dirty="0"/>
              <a:t>R</a:t>
            </a:r>
            <a:r>
              <a:rPr lang="en-US" sz="1600" dirty="0" smtClean="0"/>
              <a:t>esponsible </a:t>
            </a:r>
            <a:r>
              <a:rPr lang="en-US" sz="1600" dirty="0"/>
              <a:t>for the information exchange between the user interface and the database of the </a:t>
            </a:r>
            <a:r>
              <a:rPr lang="en-US" sz="1600" dirty="0" smtClean="0"/>
              <a:t>system</a:t>
            </a:r>
          </a:p>
          <a:p>
            <a:pPr marL="0" indent="0">
              <a:lnSpc>
                <a:spcPct val="100000"/>
              </a:lnSpc>
              <a:spcBef>
                <a:spcPts val="600"/>
              </a:spcBef>
              <a:buNone/>
            </a:pPr>
            <a:r>
              <a:rPr lang="en-US" sz="1600" dirty="0" smtClean="0"/>
              <a:t>System </a:t>
            </a:r>
            <a:r>
              <a:rPr lang="en-US" sz="1600" dirty="0"/>
              <a:t>mainly consist of the </a:t>
            </a:r>
            <a:r>
              <a:rPr lang="en-US" sz="1600" dirty="0" smtClean="0"/>
              <a:t>users such as customers</a:t>
            </a:r>
            <a:r>
              <a:rPr lang="en-US" sz="1600" dirty="0"/>
              <a:t>, hotel owners, staff and system administrator of the </a:t>
            </a:r>
            <a:r>
              <a:rPr lang="en-US" sz="1600" dirty="0" smtClean="0"/>
              <a:t>Hotel</a:t>
            </a:r>
          </a:p>
          <a:p>
            <a:pPr marL="0" indent="0">
              <a:lnSpc>
                <a:spcPct val="100000"/>
              </a:lnSpc>
              <a:spcBef>
                <a:spcPts val="600"/>
              </a:spcBef>
              <a:buNone/>
            </a:pPr>
            <a:r>
              <a:rPr lang="en-SG" sz="1600" b="1" dirty="0" smtClean="0"/>
              <a:t>Data Access Tier</a:t>
            </a:r>
          </a:p>
          <a:p>
            <a:pPr marL="0" indent="0">
              <a:lnSpc>
                <a:spcPct val="100000"/>
              </a:lnSpc>
              <a:spcBef>
                <a:spcPts val="600"/>
              </a:spcBef>
              <a:buNone/>
            </a:pPr>
            <a:r>
              <a:rPr lang="en-US" sz="1600" dirty="0"/>
              <a:t>F</a:t>
            </a:r>
            <a:r>
              <a:rPr lang="en-US" sz="1600" dirty="0" smtClean="0"/>
              <a:t>inal </a:t>
            </a:r>
            <a:r>
              <a:rPr lang="en-US" sz="1600" dirty="0"/>
              <a:t>and last tier of the three-tier </a:t>
            </a:r>
            <a:r>
              <a:rPr lang="en-US" sz="1600" dirty="0" smtClean="0"/>
              <a:t>architecture</a:t>
            </a:r>
          </a:p>
          <a:p>
            <a:pPr marL="0" indent="0">
              <a:lnSpc>
                <a:spcPct val="100000"/>
              </a:lnSpc>
              <a:spcBef>
                <a:spcPts val="600"/>
              </a:spcBef>
              <a:buNone/>
            </a:pPr>
            <a:r>
              <a:rPr lang="en-US" sz="1600" dirty="0" smtClean="0"/>
              <a:t>Database </a:t>
            </a:r>
            <a:r>
              <a:rPr lang="en-US" sz="1600" dirty="0"/>
              <a:t>server of the </a:t>
            </a:r>
            <a:r>
              <a:rPr lang="en-US" sz="1600" dirty="0" smtClean="0"/>
              <a:t>system </a:t>
            </a:r>
            <a:r>
              <a:rPr lang="en-US" sz="1600" dirty="0"/>
              <a:t>is located in this tier </a:t>
            </a:r>
            <a:endParaRPr lang="en-US" sz="1600" dirty="0" smtClean="0"/>
          </a:p>
          <a:p>
            <a:pPr marL="0" indent="0">
              <a:lnSpc>
                <a:spcPct val="100000"/>
              </a:lnSpc>
              <a:spcBef>
                <a:spcPts val="600"/>
              </a:spcBef>
              <a:buNone/>
            </a:pPr>
            <a:r>
              <a:rPr lang="en-US" sz="1600" dirty="0" smtClean="0"/>
              <a:t>All </a:t>
            </a:r>
            <a:r>
              <a:rPr lang="en-US" sz="1600" dirty="0"/>
              <a:t>the information that the system required are stored and retrieved from </a:t>
            </a:r>
            <a:r>
              <a:rPr lang="en-US" sz="1600" dirty="0" smtClean="0"/>
              <a:t>here</a:t>
            </a:r>
          </a:p>
          <a:p>
            <a:pPr marL="0" indent="0">
              <a:lnSpc>
                <a:spcPct val="100000"/>
              </a:lnSpc>
              <a:spcBef>
                <a:spcPts val="600"/>
              </a:spcBef>
              <a:buNone/>
            </a:pPr>
            <a:r>
              <a:rPr lang="en-US" sz="1600" dirty="0" smtClean="0"/>
              <a:t>Microsoft </a:t>
            </a:r>
            <a:r>
              <a:rPr lang="en-US" sz="1600" dirty="0"/>
              <a:t>SQL Server 2012 </a:t>
            </a:r>
            <a:r>
              <a:rPr lang="en-US" sz="1600" dirty="0" smtClean="0"/>
              <a:t>is used </a:t>
            </a:r>
            <a:r>
              <a:rPr lang="en-US" sz="1600" dirty="0"/>
              <a:t>to create the database of the system for this proposed hotel management system</a:t>
            </a:r>
            <a:endParaRPr lang="en-SG" sz="16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7700" y="182408"/>
            <a:ext cx="4647528" cy="2367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26125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Advantages of 3-Tier Architecture</a:t>
            </a:r>
            <a:endParaRPr lang="en-SG" dirty="0"/>
          </a:p>
        </p:txBody>
      </p:sp>
      <p:sp>
        <p:nvSpPr>
          <p:cNvPr id="3" name="Content Placeholder 2"/>
          <p:cNvSpPr>
            <a:spLocks noGrp="1"/>
          </p:cNvSpPr>
          <p:nvPr>
            <p:ph idx="1"/>
          </p:nvPr>
        </p:nvSpPr>
        <p:spPr>
          <a:xfrm>
            <a:off x="676656" y="1880315"/>
            <a:ext cx="10753725" cy="4752305"/>
          </a:xfrm>
        </p:spPr>
        <p:txBody>
          <a:bodyPr>
            <a:normAutofit fontScale="62500" lnSpcReduction="20000"/>
          </a:bodyPr>
          <a:lstStyle/>
          <a:p>
            <a:r>
              <a:rPr lang="en-US" b="1" dirty="0"/>
              <a:t>Scalability: </a:t>
            </a:r>
            <a:endParaRPr lang="en-SG" b="1" dirty="0"/>
          </a:p>
          <a:p>
            <a:pPr lvl="0"/>
            <a:r>
              <a:rPr lang="en-US" dirty="0"/>
              <a:t>Can be deployed on many machines.</a:t>
            </a:r>
            <a:endParaRPr lang="en-SG" dirty="0"/>
          </a:p>
          <a:p>
            <a:pPr lvl="0"/>
            <a:r>
              <a:rPr lang="en-US" dirty="0"/>
              <a:t>Database does not requires a connection from every client</a:t>
            </a:r>
            <a:endParaRPr lang="en-SG" dirty="0"/>
          </a:p>
          <a:p>
            <a:r>
              <a:rPr lang="en-US" b="1" dirty="0"/>
              <a:t>Reusability:</a:t>
            </a:r>
            <a:endParaRPr lang="en-SG" b="1" dirty="0"/>
          </a:p>
          <a:p>
            <a:pPr lvl="0"/>
            <a:r>
              <a:rPr lang="en-US" dirty="0"/>
              <a:t>The specific language of implementation of the middle tier can be made transparent if an standard object is employed </a:t>
            </a:r>
            <a:endParaRPr lang="en-SG" dirty="0"/>
          </a:p>
          <a:p>
            <a:r>
              <a:rPr lang="en-US" b="1" dirty="0"/>
              <a:t>Improve Data Integrity:</a:t>
            </a:r>
            <a:endParaRPr lang="en-SG" b="1" dirty="0"/>
          </a:p>
          <a:p>
            <a:pPr lvl="0"/>
            <a:r>
              <a:rPr lang="en-US" dirty="0"/>
              <a:t>Middle tier ensure that only valid data is allowed to be updated in the database</a:t>
            </a:r>
            <a:endParaRPr lang="en-SG" dirty="0"/>
          </a:p>
          <a:p>
            <a:r>
              <a:rPr lang="en-US" b="1" dirty="0"/>
              <a:t>Improved Security:</a:t>
            </a:r>
            <a:endParaRPr lang="en-SG" b="1" dirty="0"/>
          </a:p>
          <a:p>
            <a:pPr lvl="0"/>
            <a:r>
              <a:rPr lang="en-US" dirty="0"/>
              <a:t>Data layer is more secure as client does not have direct access to the database</a:t>
            </a:r>
            <a:endParaRPr lang="en-SG" dirty="0"/>
          </a:p>
          <a:p>
            <a:pPr lvl="0"/>
            <a:r>
              <a:rPr lang="en-US" dirty="0"/>
              <a:t>Business logic is more secure as it is placed on a more secure central server</a:t>
            </a:r>
            <a:endParaRPr lang="en-SG" dirty="0"/>
          </a:p>
          <a:p>
            <a:r>
              <a:rPr lang="en-US" b="1" dirty="0"/>
              <a:t>Reduced Distribution:</a:t>
            </a:r>
            <a:endParaRPr lang="en-SG" b="1" dirty="0"/>
          </a:p>
          <a:p>
            <a:pPr lvl="0"/>
            <a:r>
              <a:rPr lang="en-US" dirty="0"/>
              <a:t>Changes to business logic only need to be updated on the application servers and does not have to be distributed to all the clients</a:t>
            </a:r>
            <a:endParaRPr lang="en-SG" dirty="0"/>
          </a:p>
          <a:p>
            <a:r>
              <a:rPr lang="en-US" b="1" dirty="0"/>
              <a:t>Improved Availability</a:t>
            </a:r>
            <a:endParaRPr lang="en-SG" b="1" dirty="0"/>
          </a:p>
          <a:p>
            <a:r>
              <a:rPr lang="en-US" dirty="0"/>
              <a:t>Mission-critical applications can make use of redundant application servers and redundant database servers, so it can recover from network or server failures</a:t>
            </a:r>
            <a:endParaRPr lang="en-SG" dirty="0"/>
          </a:p>
        </p:txBody>
      </p:sp>
    </p:spTree>
    <p:extLst>
      <p:ext uri="{BB962C8B-B14F-4D97-AF65-F5344CB8AC3E}">
        <p14:creationId xmlns:p14="http://schemas.microsoft.com/office/powerpoint/2010/main" val="38314965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Disadvantages of 3-Tier Architecture</a:t>
            </a:r>
            <a:endParaRPr lang="en-SG" dirty="0"/>
          </a:p>
        </p:txBody>
      </p:sp>
      <p:sp>
        <p:nvSpPr>
          <p:cNvPr id="3" name="Content Placeholder 2"/>
          <p:cNvSpPr>
            <a:spLocks noGrp="1"/>
          </p:cNvSpPr>
          <p:nvPr>
            <p:ph idx="1"/>
          </p:nvPr>
        </p:nvSpPr>
        <p:spPr/>
        <p:txBody>
          <a:bodyPr/>
          <a:lstStyle/>
          <a:p>
            <a:r>
              <a:rPr lang="en-US" b="1" dirty="0"/>
              <a:t>More complexity/effort</a:t>
            </a:r>
            <a:endParaRPr lang="en-SG" b="1" dirty="0"/>
          </a:p>
          <a:p>
            <a:r>
              <a:rPr lang="en-US" dirty="0"/>
              <a:t>Point of communication are doubled</a:t>
            </a:r>
            <a:endParaRPr lang="en-SG" dirty="0"/>
          </a:p>
        </p:txBody>
      </p:sp>
    </p:spTree>
    <p:extLst>
      <p:ext uri="{BB962C8B-B14F-4D97-AF65-F5344CB8AC3E}">
        <p14:creationId xmlns:p14="http://schemas.microsoft.com/office/powerpoint/2010/main" val="30034339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(UI) DESIGN </a:t>
            </a:r>
            <a:endParaRPr lang="en-SG" dirty="0"/>
          </a:p>
        </p:txBody>
      </p:sp>
      <p:sp>
        <p:nvSpPr>
          <p:cNvPr id="3" name="Content Placeholder 2"/>
          <p:cNvSpPr>
            <a:spLocks noGrp="1"/>
          </p:cNvSpPr>
          <p:nvPr>
            <p:ph idx="1"/>
          </p:nvPr>
        </p:nvSpPr>
        <p:spPr>
          <a:xfrm>
            <a:off x="6400800" y="2331076"/>
            <a:ext cx="5029581" cy="3446789"/>
          </a:xfrm>
        </p:spPr>
        <p:txBody>
          <a:bodyPr>
            <a:normAutofit/>
          </a:bodyPr>
          <a:lstStyle/>
          <a:p>
            <a:pPr marL="457200" lvl="0" indent="-457200">
              <a:lnSpc>
                <a:spcPct val="150000"/>
              </a:lnSpc>
              <a:buFont typeface="+mj-lt"/>
              <a:buAutoNum type="arabicPeriod"/>
            </a:pPr>
            <a:r>
              <a:rPr lang="en-US" dirty="0" smtClean="0"/>
              <a:t>Consistency</a:t>
            </a:r>
          </a:p>
          <a:p>
            <a:pPr marL="457200" lvl="0" indent="-457200">
              <a:lnSpc>
                <a:spcPct val="150000"/>
              </a:lnSpc>
              <a:buFont typeface="+mj-lt"/>
              <a:buAutoNum type="arabicPeriod"/>
            </a:pPr>
            <a:r>
              <a:rPr lang="en-US" dirty="0" smtClean="0"/>
              <a:t>Group </a:t>
            </a:r>
            <a:r>
              <a:rPr lang="en-US" dirty="0"/>
              <a:t>things </a:t>
            </a:r>
            <a:r>
              <a:rPr lang="en-US" dirty="0" smtClean="0"/>
              <a:t>effectively</a:t>
            </a:r>
          </a:p>
          <a:p>
            <a:pPr marL="457200" lvl="0" indent="-457200">
              <a:lnSpc>
                <a:spcPct val="150000"/>
              </a:lnSpc>
              <a:buFont typeface="+mj-lt"/>
              <a:buAutoNum type="arabicPeriod"/>
            </a:pPr>
            <a:r>
              <a:rPr lang="en-US" dirty="0" smtClean="0"/>
              <a:t>Be </a:t>
            </a:r>
            <a:r>
              <a:rPr lang="en-US" dirty="0"/>
              <a:t>purposeful in page </a:t>
            </a:r>
            <a:r>
              <a:rPr lang="en-US" dirty="0" smtClean="0"/>
              <a:t>layout</a:t>
            </a:r>
          </a:p>
          <a:p>
            <a:pPr marL="457200" lvl="0" indent="-457200">
              <a:lnSpc>
                <a:spcPct val="150000"/>
              </a:lnSpc>
              <a:buFont typeface="+mj-lt"/>
              <a:buAutoNum type="arabicPeriod"/>
            </a:pPr>
            <a:r>
              <a:rPr lang="en-US" dirty="0" smtClean="0"/>
              <a:t>Strategically </a:t>
            </a:r>
            <a:r>
              <a:rPr lang="en-US" dirty="0"/>
              <a:t>use color and </a:t>
            </a:r>
            <a:r>
              <a:rPr lang="en-US" dirty="0" smtClean="0"/>
              <a:t>texture</a:t>
            </a:r>
            <a:endParaRPr lang="en-SG" dirty="0" smtClean="0"/>
          </a:p>
          <a:p>
            <a:endParaRPr lang="en-SG" dirty="0"/>
          </a:p>
        </p:txBody>
      </p:sp>
      <p:pic>
        <p:nvPicPr>
          <p:cNvPr id="3074" name="Picture 2" descr="Log 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26" y="2331076"/>
            <a:ext cx="547687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42074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096305" y="381296"/>
            <a:ext cx="3383280" cy="1920240"/>
          </a:xfrm>
        </p:spPr>
        <p:txBody>
          <a:bodyPr/>
          <a:lstStyle/>
          <a:p>
            <a:r>
              <a:rPr lang="en-SG" dirty="0" smtClean="0"/>
              <a:t>Use Case</a:t>
            </a:r>
            <a:endParaRPr lang="en-SG" dirty="0"/>
          </a:p>
        </p:txBody>
      </p:sp>
      <p:sp>
        <p:nvSpPr>
          <p:cNvPr id="6" name="Text Placeholder 5"/>
          <p:cNvSpPr>
            <a:spLocks noGrp="1"/>
          </p:cNvSpPr>
          <p:nvPr>
            <p:ph type="body" sz="half" idx="2"/>
          </p:nvPr>
        </p:nvSpPr>
        <p:spPr>
          <a:xfrm>
            <a:off x="7651595" y="2301536"/>
            <a:ext cx="2136350" cy="4556464"/>
          </a:xfrm>
        </p:spPr>
        <p:txBody>
          <a:bodyPr>
            <a:normAutofit fontScale="55000" lnSpcReduction="20000"/>
          </a:bodyPr>
          <a:lstStyle/>
          <a:p>
            <a:pPr marL="342900" indent="-342900">
              <a:buFont typeface="Arial" panose="020B0604020202020204" pitchFamily="34" charset="0"/>
              <a:buChar char="•"/>
            </a:pPr>
            <a:r>
              <a:rPr lang="en-US" sz="2200" dirty="0"/>
              <a:t>Login</a:t>
            </a:r>
            <a:r>
              <a:rPr lang="en-US" sz="2200" b="1" u="sng" dirty="0"/>
              <a:t>    </a:t>
            </a:r>
            <a:endParaRPr lang="en-US" sz="2200" b="1" dirty="0"/>
          </a:p>
          <a:p>
            <a:pPr marL="342900" indent="-342900">
              <a:buFont typeface="Arial" panose="020B0604020202020204" pitchFamily="34" charset="0"/>
              <a:buChar char="•"/>
            </a:pPr>
            <a:r>
              <a:rPr lang="en-US" sz="2200" dirty="0"/>
              <a:t>Logout		</a:t>
            </a:r>
            <a:endParaRPr lang="en-US" sz="2200" b="1" dirty="0"/>
          </a:p>
          <a:p>
            <a:pPr marL="342900" indent="-342900">
              <a:buFont typeface="Arial" panose="020B0604020202020204" pitchFamily="34" charset="0"/>
              <a:buChar char="•"/>
            </a:pPr>
            <a:r>
              <a:rPr lang="en-US" sz="2200" dirty="0"/>
              <a:t>Manage relevant bookings</a:t>
            </a:r>
            <a:endParaRPr lang="en-US" sz="2200" b="1" dirty="0"/>
          </a:p>
          <a:p>
            <a:pPr marL="342900" indent="-342900">
              <a:buFont typeface="Arial" panose="020B0604020202020204" pitchFamily="34" charset="0"/>
              <a:buChar char="•"/>
            </a:pPr>
            <a:r>
              <a:rPr lang="en-US" sz="2200" dirty="0"/>
              <a:t>Manage relevant housekeeping requests of rooms</a:t>
            </a:r>
            <a:endParaRPr lang="en-US" sz="2200" b="1" dirty="0"/>
          </a:p>
          <a:p>
            <a:pPr marL="342900" indent="-342900">
              <a:buFont typeface="Arial" panose="020B0604020202020204" pitchFamily="34" charset="0"/>
              <a:buChar char="•"/>
            </a:pPr>
            <a:r>
              <a:rPr lang="en-US" sz="2200" dirty="0"/>
              <a:t>Manage own/relevant guest profile</a:t>
            </a:r>
            <a:endParaRPr lang="en-US" sz="2200" b="1" dirty="0"/>
          </a:p>
          <a:p>
            <a:pPr marL="342900" indent="-342900">
              <a:buFont typeface="Arial" panose="020B0604020202020204" pitchFamily="34" charset="0"/>
              <a:buChar char="•"/>
            </a:pPr>
            <a:r>
              <a:rPr lang="en-US" sz="2200" dirty="0"/>
              <a:t>Enter FAQ</a:t>
            </a:r>
            <a:endParaRPr lang="en-US" sz="2200" b="1" dirty="0"/>
          </a:p>
          <a:p>
            <a:pPr marL="342900" indent="-342900">
              <a:buFont typeface="Arial" panose="020B0604020202020204" pitchFamily="34" charset="0"/>
              <a:buChar char="•"/>
            </a:pPr>
            <a:r>
              <a:rPr lang="en-US" sz="2200" dirty="0"/>
              <a:t>Search available room types based on budget</a:t>
            </a:r>
            <a:endParaRPr lang="en-US" sz="2200" b="1" dirty="0"/>
          </a:p>
          <a:p>
            <a:pPr marL="342900" indent="-342900">
              <a:buFont typeface="Arial" panose="020B0604020202020204" pitchFamily="34" charset="0"/>
              <a:buChar char="•"/>
            </a:pPr>
            <a:r>
              <a:rPr lang="en-US" sz="2200" dirty="0"/>
              <a:t>Verify themselves using PIN no</a:t>
            </a:r>
            <a:endParaRPr lang="en-US" sz="2200" b="1" dirty="0"/>
          </a:p>
          <a:p>
            <a:pPr marL="342900" indent="-342900">
              <a:buFont typeface="Arial" panose="020B0604020202020204" pitchFamily="34" charset="0"/>
              <a:buChar char="•"/>
            </a:pPr>
            <a:r>
              <a:rPr lang="en-US" sz="2200" dirty="0"/>
              <a:t>Check-in guest</a:t>
            </a:r>
            <a:endParaRPr lang="en-US" sz="2200" b="1" dirty="0"/>
          </a:p>
          <a:p>
            <a:pPr marL="342900" indent="-342900">
              <a:buFont typeface="Arial" panose="020B0604020202020204" pitchFamily="34" charset="0"/>
              <a:buChar char="•"/>
            </a:pPr>
            <a:r>
              <a:rPr lang="en-US" sz="2200" dirty="0"/>
              <a:t>Checkout guest</a:t>
            </a:r>
            <a:endParaRPr lang="en-US" sz="2200" b="1" dirty="0"/>
          </a:p>
          <a:p>
            <a:pPr marL="342900" indent="-342900">
              <a:buFont typeface="Arial" panose="020B0604020202020204" pitchFamily="34" charset="0"/>
              <a:buChar char="•"/>
            </a:pPr>
            <a:r>
              <a:rPr lang="en-US" sz="2200" dirty="0" smtClean="0"/>
              <a:t>Print Report</a:t>
            </a:r>
            <a:endParaRPr lang="en-US" sz="2200" b="1" dirty="0" smtClean="0"/>
          </a:p>
          <a:p>
            <a:endParaRPr lang="en-SG" dirty="0"/>
          </a:p>
        </p:txBody>
      </p:sp>
      <p:pic>
        <p:nvPicPr>
          <p:cNvPr id="7" name="Picture 6" descr="original use case text"/>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78735" y="115909"/>
            <a:ext cx="5954845" cy="674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5"/>
          <p:cNvSpPr txBox="1">
            <a:spLocks/>
          </p:cNvSpPr>
          <p:nvPr/>
        </p:nvSpPr>
        <p:spPr>
          <a:xfrm>
            <a:off x="9939801" y="2301536"/>
            <a:ext cx="2132318" cy="4395478"/>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Tx/>
              <a:buSzTx/>
              <a:buFontTx/>
              <a:buNone/>
              <a:tabLst/>
              <a:defRPr sz="1800" kern="1200">
                <a:solidFill>
                  <a:srgbClr val="262626"/>
                </a:solidFill>
                <a:latin typeface="+mn-lt"/>
                <a:ea typeface="+mn-ea"/>
                <a:cs typeface="+mn-cs"/>
              </a:defRPr>
            </a:lvl1pPr>
            <a:lvl2pPr marL="457200" indent="0" algn="l" defTabSz="914400" rtl="0" eaLnBrk="1" latinLnBrk="0" hangingPunct="1">
              <a:lnSpc>
                <a:spcPct val="85000"/>
              </a:lnSpc>
              <a:spcBef>
                <a:spcPts val="600"/>
              </a:spcBef>
              <a:buFont typeface="Arial" pitchFamily="34" charset="0"/>
              <a:buNone/>
              <a:defRPr sz="1200" kern="1200">
                <a:solidFill>
                  <a:schemeClr val="tx1">
                    <a:lumMod val="85000"/>
                    <a:lumOff val="15000"/>
                  </a:schemeClr>
                </a:solidFill>
                <a:latin typeface="+mn-lt"/>
                <a:ea typeface="+mn-ea"/>
                <a:cs typeface="+mn-cs"/>
              </a:defRPr>
            </a:lvl2pPr>
            <a:lvl3pPr marL="914400" indent="0" algn="l" defTabSz="914400" rtl="0" eaLnBrk="1" latinLnBrk="0" hangingPunct="1">
              <a:lnSpc>
                <a:spcPct val="85000"/>
              </a:lnSpc>
              <a:spcBef>
                <a:spcPts val="600"/>
              </a:spcBef>
              <a:buFont typeface="Arial" pitchFamily="34" charset="0"/>
              <a:buNone/>
              <a:defRPr sz="1000" i="1" kern="1200">
                <a:solidFill>
                  <a:schemeClr val="tx1">
                    <a:lumMod val="85000"/>
                    <a:lumOff val="15000"/>
                  </a:schemeClr>
                </a:solidFill>
                <a:latin typeface="+mn-lt"/>
                <a:ea typeface="+mn-ea"/>
                <a:cs typeface="+mn-cs"/>
              </a:defRPr>
            </a:lvl3pPr>
            <a:lvl4pPr marL="1371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4pPr>
            <a:lvl5pPr marL="18288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5pPr>
            <a:lvl6pPr marL="22860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6pPr>
            <a:lvl7pPr marL="27432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7pPr>
            <a:lvl8pPr marL="32004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8pPr>
            <a:lvl9pPr marL="3657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9pPr>
          </a:lstStyle>
          <a:p>
            <a:pPr marL="285750" indent="-285750">
              <a:buFont typeface="Arial" panose="020B0604020202020204" pitchFamily="34" charset="0"/>
              <a:buChar char="•"/>
            </a:pPr>
            <a:r>
              <a:rPr lang="en-US" sz="1300" dirty="0"/>
              <a:t>Manage own/relevant staff profile</a:t>
            </a:r>
            <a:r>
              <a:rPr lang="en-US" sz="1300" b="1" u="sng" dirty="0"/>
              <a:t>    </a:t>
            </a:r>
            <a:endParaRPr lang="en-US" sz="1300" b="1" dirty="0"/>
          </a:p>
          <a:p>
            <a:pPr marL="285750" indent="-285750">
              <a:buFont typeface="Arial" panose="020B0604020202020204" pitchFamily="34" charset="0"/>
              <a:buChar char="•"/>
            </a:pPr>
            <a:r>
              <a:rPr lang="en-US" sz="1300" dirty="0"/>
              <a:t>Generate Room Status report</a:t>
            </a:r>
            <a:endParaRPr lang="en-US" sz="1300" b="1" dirty="0"/>
          </a:p>
          <a:p>
            <a:pPr marL="285750" indent="-285750">
              <a:buFont typeface="Arial" panose="020B0604020202020204" pitchFamily="34" charset="0"/>
              <a:buChar char="•"/>
            </a:pPr>
            <a:r>
              <a:rPr lang="en-US" sz="1300" dirty="0"/>
              <a:t>Generate All Guests in a Room report</a:t>
            </a:r>
            <a:endParaRPr lang="en-US" sz="1300" b="1" dirty="0"/>
          </a:p>
          <a:p>
            <a:pPr marL="285750" indent="-285750">
              <a:buFont typeface="Arial" panose="020B0604020202020204" pitchFamily="34" charset="0"/>
              <a:buChar char="•"/>
            </a:pPr>
            <a:r>
              <a:rPr lang="en-US" sz="1300" dirty="0"/>
              <a:t>Generate All Guests in all Room report</a:t>
            </a:r>
            <a:endParaRPr lang="en-US" sz="1300" b="1" dirty="0"/>
          </a:p>
          <a:p>
            <a:pPr marL="285750" indent="-285750">
              <a:buFont typeface="Arial" panose="020B0604020202020204" pitchFamily="34" charset="0"/>
              <a:buChar char="•"/>
            </a:pPr>
            <a:r>
              <a:rPr lang="en-US" sz="1300" dirty="0"/>
              <a:t>Generate Room Occupancy report</a:t>
            </a:r>
            <a:endParaRPr lang="en-US" sz="1300" b="1" dirty="0"/>
          </a:p>
          <a:p>
            <a:pPr marL="285750" indent="-285750">
              <a:buFont typeface="Arial" panose="020B0604020202020204" pitchFamily="34" charset="0"/>
              <a:buChar char="•"/>
            </a:pPr>
            <a:r>
              <a:rPr lang="en-US" sz="1300" dirty="0"/>
              <a:t>Generate Housekeeping report</a:t>
            </a:r>
            <a:endParaRPr lang="en-US" sz="1300" b="1" dirty="0"/>
          </a:p>
          <a:p>
            <a:pPr marL="285750" indent="-285750">
              <a:buFont typeface="Arial" panose="020B0604020202020204" pitchFamily="34" charset="0"/>
              <a:buChar char="•"/>
            </a:pPr>
            <a:r>
              <a:rPr lang="en-US" sz="1300" dirty="0"/>
              <a:t>Manage staff schedule</a:t>
            </a:r>
            <a:endParaRPr lang="en-US" sz="1300" b="1" dirty="0"/>
          </a:p>
          <a:p>
            <a:pPr marL="285750" indent="-285750">
              <a:buFont typeface="Arial" panose="020B0604020202020204" pitchFamily="34" charset="0"/>
              <a:buChar char="•"/>
            </a:pPr>
            <a:r>
              <a:rPr lang="en-US" sz="1300" dirty="0"/>
              <a:t>Reply to FAQ</a:t>
            </a:r>
            <a:endParaRPr lang="en-US" sz="1300" b="1" dirty="0"/>
          </a:p>
          <a:p>
            <a:pPr marL="285750" indent="-285750">
              <a:buFont typeface="Arial" panose="020B0604020202020204" pitchFamily="34" charset="0"/>
              <a:buChar char="•"/>
            </a:pPr>
            <a:r>
              <a:rPr lang="en-US" sz="1300" dirty="0"/>
              <a:t>Manage user accounts</a:t>
            </a:r>
            <a:endParaRPr lang="en-US" sz="1300" b="1" dirty="0"/>
          </a:p>
          <a:p>
            <a:pPr marL="285750" indent="-285750">
              <a:buFont typeface="Arial" panose="020B0604020202020204" pitchFamily="34" charset="0"/>
              <a:buChar char="•"/>
            </a:pPr>
            <a:r>
              <a:rPr lang="en-US" sz="1300" dirty="0"/>
              <a:t>Read log files</a:t>
            </a:r>
            <a:endParaRPr lang="en-US" sz="1300" b="1" dirty="0"/>
          </a:p>
          <a:p>
            <a:endParaRPr lang="en-SG" dirty="0"/>
          </a:p>
        </p:txBody>
      </p:sp>
    </p:spTree>
    <p:extLst>
      <p:ext uri="{BB962C8B-B14F-4D97-AF65-F5344CB8AC3E}">
        <p14:creationId xmlns:p14="http://schemas.microsoft.com/office/powerpoint/2010/main" val="3981839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smtClean="0"/>
              <a:t>User Characteristics</a:t>
            </a:r>
            <a:endParaRPr lang="en-SG" dirty="0"/>
          </a:p>
        </p:txBody>
      </p:sp>
      <p:sp>
        <p:nvSpPr>
          <p:cNvPr id="5" name="Content Placeholder 4"/>
          <p:cNvSpPr>
            <a:spLocks noGrp="1"/>
          </p:cNvSpPr>
          <p:nvPr>
            <p:ph idx="1"/>
          </p:nvPr>
        </p:nvSpPr>
        <p:spPr/>
        <p:txBody>
          <a:bodyPr>
            <a:normAutofit/>
          </a:bodyPr>
          <a:lstStyle/>
          <a:p>
            <a:pPr>
              <a:lnSpc>
                <a:spcPct val="150000"/>
              </a:lnSpc>
            </a:pPr>
            <a:r>
              <a:rPr lang="en-US" dirty="0"/>
              <a:t>There are 4 types of users that will be interacting with the system: </a:t>
            </a:r>
            <a:endParaRPr lang="en-US" dirty="0" smtClean="0"/>
          </a:p>
          <a:p>
            <a:pPr marL="713232" lvl="1" indent="-457200">
              <a:lnSpc>
                <a:spcPct val="150000"/>
              </a:lnSpc>
              <a:buFont typeface="+mj-lt"/>
              <a:buAutoNum type="arabicPeriod"/>
            </a:pPr>
            <a:r>
              <a:rPr lang="en-US" dirty="0"/>
              <a:t>Hotel owners (</a:t>
            </a:r>
            <a:r>
              <a:rPr lang="en-US" dirty="0" err="1"/>
              <a:t>Mr</a:t>
            </a:r>
            <a:r>
              <a:rPr lang="en-US" dirty="0"/>
              <a:t> &amp; </a:t>
            </a:r>
            <a:r>
              <a:rPr lang="en-US" dirty="0" err="1"/>
              <a:t>Mrs</a:t>
            </a:r>
            <a:r>
              <a:rPr lang="en-US" dirty="0"/>
              <a:t> Wang</a:t>
            </a:r>
            <a:r>
              <a:rPr lang="en-US" dirty="0" smtClean="0"/>
              <a:t>)</a:t>
            </a:r>
            <a:endParaRPr lang="en-SG" dirty="0"/>
          </a:p>
          <a:p>
            <a:pPr marL="713232" lvl="1" indent="-457200">
              <a:lnSpc>
                <a:spcPct val="150000"/>
              </a:lnSpc>
              <a:buFont typeface="+mj-lt"/>
              <a:buAutoNum type="arabicPeriod"/>
            </a:pPr>
            <a:r>
              <a:rPr lang="en-US" dirty="0" smtClean="0"/>
              <a:t>Staff (Manager, Receptionist)</a:t>
            </a:r>
            <a:endParaRPr lang="en-SG" dirty="0"/>
          </a:p>
          <a:p>
            <a:pPr marL="713232" lvl="1" indent="-457200">
              <a:lnSpc>
                <a:spcPct val="150000"/>
              </a:lnSpc>
              <a:buFont typeface="+mj-lt"/>
              <a:buAutoNum type="arabicPeriod"/>
            </a:pPr>
            <a:r>
              <a:rPr lang="en-US" dirty="0" smtClean="0"/>
              <a:t>System </a:t>
            </a:r>
            <a:r>
              <a:rPr lang="en-US" dirty="0"/>
              <a:t>Administrator</a:t>
            </a:r>
            <a:endParaRPr lang="en-SG" dirty="0"/>
          </a:p>
          <a:p>
            <a:pPr marL="713232" lvl="1" indent="-457200">
              <a:lnSpc>
                <a:spcPct val="150000"/>
              </a:lnSpc>
              <a:buFont typeface="+mj-lt"/>
              <a:buAutoNum type="arabicPeriod"/>
            </a:pPr>
            <a:r>
              <a:rPr lang="en-US" dirty="0" smtClean="0"/>
              <a:t>Customers</a:t>
            </a:r>
            <a:endParaRPr lang="en-SG" dirty="0"/>
          </a:p>
        </p:txBody>
      </p:sp>
    </p:spTree>
    <p:extLst>
      <p:ext uri="{BB962C8B-B14F-4D97-AF65-F5344CB8AC3E}">
        <p14:creationId xmlns:p14="http://schemas.microsoft.com/office/powerpoint/2010/main" val="692425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Database Schema</a:t>
            </a:r>
            <a:endParaRPr lang="en-SG" dirty="0"/>
          </a:p>
        </p:txBody>
      </p:sp>
      <p:pic>
        <p:nvPicPr>
          <p:cNvPr id="6" name="Picture 5"/>
          <p:cNvPicPr>
            <a:picLocks noChangeAspect="1"/>
          </p:cNvPicPr>
          <p:nvPr/>
        </p:nvPicPr>
        <p:blipFill>
          <a:blip r:embed="rId2"/>
          <a:stretch>
            <a:fillRect/>
          </a:stretch>
        </p:blipFill>
        <p:spPr>
          <a:xfrm>
            <a:off x="3509626" y="1650842"/>
            <a:ext cx="4724608" cy="5033293"/>
          </a:xfrm>
          <a:prstGeom prst="rect">
            <a:avLst/>
          </a:prstGeom>
        </p:spPr>
      </p:pic>
    </p:spTree>
    <p:extLst>
      <p:ext uri="{BB962C8B-B14F-4D97-AF65-F5344CB8AC3E}">
        <p14:creationId xmlns:p14="http://schemas.microsoft.com/office/powerpoint/2010/main" val="1558871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Limitations</a:t>
            </a:r>
            <a:endParaRPr lang="en-SG" dirty="0"/>
          </a:p>
        </p:txBody>
      </p:sp>
      <p:sp>
        <p:nvSpPr>
          <p:cNvPr id="3" name="Content Placeholder 2"/>
          <p:cNvSpPr>
            <a:spLocks noGrp="1"/>
          </p:cNvSpPr>
          <p:nvPr>
            <p:ph idx="1"/>
          </p:nvPr>
        </p:nvSpPr>
        <p:spPr/>
        <p:txBody>
          <a:bodyPr>
            <a:normAutofit lnSpcReduction="10000"/>
          </a:bodyPr>
          <a:lstStyle/>
          <a:p>
            <a:pPr lvl="0"/>
            <a:r>
              <a:rPr lang="en-US" b="1" dirty="0" smtClean="0"/>
              <a:t>Data </a:t>
            </a:r>
            <a:r>
              <a:rPr lang="en-US" b="1" dirty="0"/>
              <a:t>complexity</a:t>
            </a:r>
            <a:endParaRPr lang="en-SG" b="1" dirty="0"/>
          </a:p>
          <a:p>
            <a:pPr lvl="0"/>
            <a:r>
              <a:rPr lang="en-US" dirty="0"/>
              <a:t>The database is complex, difficult and time-consuming to design, if data types are poorly chosen, it will create unnecessary complexity or limit the future development of the database</a:t>
            </a:r>
            <a:endParaRPr lang="en-SG" b="1" dirty="0"/>
          </a:p>
          <a:p>
            <a:pPr lvl="0"/>
            <a:r>
              <a:rPr lang="en-US" b="1" dirty="0"/>
              <a:t>Broken keys and records</a:t>
            </a:r>
            <a:endParaRPr lang="en-SG" b="1" dirty="0"/>
          </a:p>
          <a:p>
            <a:pPr lvl="0"/>
            <a:r>
              <a:rPr lang="en-US" dirty="0"/>
              <a:t>If different data types used to link the unique key spread across several tables are different, the database will not be able to link the information without additional rework by the report developer.</a:t>
            </a:r>
            <a:endParaRPr lang="en-SG" b="1" dirty="0"/>
          </a:p>
          <a:p>
            <a:pPr lvl="0"/>
            <a:r>
              <a:rPr lang="en-US" dirty="0"/>
              <a:t>If a table does not have a unique key, the database might also return inaccurate results.</a:t>
            </a:r>
            <a:endParaRPr lang="en-SG" b="1" dirty="0"/>
          </a:p>
          <a:p>
            <a:endParaRPr lang="en-SG" dirty="0"/>
          </a:p>
        </p:txBody>
      </p:sp>
    </p:spTree>
    <p:extLst>
      <p:ext uri="{BB962C8B-B14F-4D97-AF65-F5344CB8AC3E}">
        <p14:creationId xmlns:p14="http://schemas.microsoft.com/office/powerpoint/2010/main" val="27193560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SG" dirty="0" smtClean="0"/>
              <a:t>End of Presentation</a:t>
            </a:r>
            <a:endParaRPr lang="en-SG" dirty="0"/>
          </a:p>
        </p:txBody>
      </p:sp>
      <p:sp>
        <p:nvSpPr>
          <p:cNvPr id="5" name="Text Placeholder 4"/>
          <p:cNvSpPr>
            <a:spLocks noGrp="1"/>
          </p:cNvSpPr>
          <p:nvPr>
            <p:ph type="body" idx="1"/>
          </p:nvPr>
        </p:nvSpPr>
        <p:spPr/>
        <p:txBody>
          <a:bodyPr/>
          <a:lstStyle/>
          <a:p>
            <a:endParaRPr lang="en-SG"/>
          </a:p>
        </p:txBody>
      </p:sp>
    </p:spTree>
    <p:extLst>
      <p:ext uri="{BB962C8B-B14F-4D97-AF65-F5344CB8AC3E}">
        <p14:creationId xmlns:p14="http://schemas.microsoft.com/office/powerpoint/2010/main" val="123276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Functional </a:t>
            </a:r>
            <a:r>
              <a:rPr lang="en-US" dirty="0" smtClean="0"/>
              <a:t>Requirements</a:t>
            </a:r>
            <a:endParaRPr lang="en-US" dirty="0"/>
          </a:p>
        </p:txBody>
      </p:sp>
      <p:sp>
        <p:nvSpPr>
          <p:cNvPr id="5" name="Content Placeholder 4"/>
          <p:cNvSpPr>
            <a:spLocks noGrp="1"/>
          </p:cNvSpPr>
          <p:nvPr>
            <p:ph idx="1"/>
          </p:nvPr>
        </p:nvSpPr>
        <p:spPr/>
        <p:txBody>
          <a:bodyPr>
            <a:normAutofit/>
          </a:bodyPr>
          <a:lstStyle/>
          <a:p>
            <a:r>
              <a:rPr lang="en-US" dirty="0"/>
              <a:t>Login and Logout</a:t>
            </a:r>
          </a:p>
          <a:p>
            <a:r>
              <a:rPr lang="en-US" dirty="0"/>
              <a:t>Room Availability and Booking Module</a:t>
            </a:r>
          </a:p>
          <a:p>
            <a:r>
              <a:rPr lang="en-US" dirty="0"/>
              <a:t>Housekeeping and Staff Management Module</a:t>
            </a:r>
          </a:p>
          <a:p>
            <a:r>
              <a:rPr lang="en-US" dirty="0"/>
              <a:t>Reporting Module</a:t>
            </a:r>
          </a:p>
          <a:p>
            <a:r>
              <a:rPr lang="en-US" dirty="0"/>
              <a:t>Guest profile and history </a:t>
            </a:r>
            <a:r>
              <a:rPr lang="en-US" dirty="0" smtClean="0"/>
              <a:t>module</a:t>
            </a:r>
          </a:p>
          <a:p>
            <a:r>
              <a:rPr lang="en-US" dirty="0" smtClean="0"/>
              <a:t>User </a:t>
            </a:r>
            <a:r>
              <a:rPr lang="en-US" dirty="0"/>
              <a:t>account and login creation Module</a:t>
            </a:r>
          </a:p>
          <a:p>
            <a:r>
              <a:rPr lang="en-US" dirty="0"/>
              <a:t>Searching </a:t>
            </a:r>
            <a:r>
              <a:rPr lang="en-US" dirty="0" smtClean="0"/>
              <a:t>Rooms</a:t>
            </a:r>
            <a:endParaRPr lang="en-US" dirty="0"/>
          </a:p>
          <a:p>
            <a:r>
              <a:rPr lang="en-US" dirty="0"/>
              <a:t>FAQ</a:t>
            </a:r>
          </a:p>
          <a:p>
            <a:endParaRPr lang="en-US" dirty="0"/>
          </a:p>
        </p:txBody>
      </p:sp>
    </p:spTree>
    <p:extLst>
      <p:ext uri="{BB962C8B-B14F-4D97-AF65-F5344CB8AC3E}">
        <p14:creationId xmlns:p14="http://schemas.microsoft.com/office/powerpoint/2010/main" val="15184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User Interface Requirements</a:t>
            </a:r>
            <a:endParaRPr lang="en-SG" dirty="0"/>
          </a:p>
        </p:txBody>
      </p:sp>
      <p:sp>
        <p:nvSpPr>
          <p:cNvPr id="3" name="Content Placeholder 2"/>
          <p:cNvSpPr>
            <a:spLocks noGrp="1"/>
          </p:cNvSpPr>
          <p:nvPr>
            <p:ph idx="1"/>
          </p:nvPr>
        </p:nvSpPr>
        <p:spPr/>
        <p:txBody>
          <a:bodyPr/>
          <a:lstStyle/>
          <a:p>
            <a:pPr lvl="1">
              <a:lnSpc>
                <a:spcPct val="150000"/>
              </a:lnSpc>
              <a:buFont typeface="Courier New" panose="02070309020205020404" pitchFamily="49" charset="0"/>
              <a:buChar char="o"/>
            </a:pPr>
            <a:r>
              <a:rPr lang="en-SG" dirty="0" smtClean="0"/>
              <a:t>Log in</a:t>
            </a:r>
          </a:p>
          <a:p>
            <a:pPr lvl="1">
              <a:lnSpc>
                <a:spcPct val="150000"/>
              </a:lnSpc>
              <a:buFont typeface="Courier New" panose="02070309020205020404" pitchFamily="49" charset="0"/>
              <a:buChar char="o"/>
            </a:pPr>
            <a:r>
              <a:rPr lang="en-SG" dirty="0" smtClean="0"/>
              <a:t>Reservation</a:t>
            </a:r>
          </a:p>
          <a:p>
            <a:pPr lvl="1">
              <a:lnSpc>
                <a:spcPct val="150000"/>
              </a:lnSpc>
              <a:buFont typeface="Courier New" panose="02070309020205020404" pitchFamily="49" charset="0"/>
              <a:buChar char="o"/>
            </a:pPr>
            <a:r>
              <a:rPr lang="en-SG" dirty="0" smtClean="0"/>
              <a:t>Check-in</a:t>
            </a:r>
          </a:p>
          <a:p>
            <a:pPr lvl="1">
              <a:lnSpc>
                <a:spcPct val="150000"/>
              </a:lnSpc>
              <a:buFont typeface="Courier New" panose="02070309020205020404" pitchFamily="49" charset="0"/>
              <a:buChar char="o"/>
            </a:pPr>
            <a:r>
              <a:rPr lang="en-SG" dirty="0" smtClean="0"/>
              <a:t>Check-out</a:t>
            </a:r>
          </a:p>
          <a:p>
            <a:pPr lvl="1">
              <a:lnSpc>
                <a:spcPct val="150000"/>
              </a:lnSpc>
              <a:buFont typeface="Courier New" panose="02070309020205020404" pitchFamily="49" charset="0"/>
              <a:buChar char="o"/>
            </a:pPr>
            <a:r>
              <a:rPr lang="en-SG" dirty="0" smtClean="0"/>
              <a:t>Room Service</a:t>
            </a:r>
            <a:endParaRPr lang="en-SG" dirty="0"/>
          </a:p>
        </p:txBody>
      </p:sp>
    </p:spTree>
    <p:extLst>
      <p:ext uri="{BB962C8B-B14F-4D97-AF65-F5344CB8AC3E}">
        <p14:creationId xmlns:p14="http://schemas.microsoft.com/office/powerpoint/2010/main" val="737479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Log in</a:t>
            </a:r>
            <a:endParaRPr lang="en-S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2494" y="2011363"/>
            <a:ext cx="6201287" cy="3767137"/>
          </a:xfrm>
        </p:spPr>
      </p:pic>
    </p:spTree>
    <p:extLst>
      <p:ext uri="{BB962C8B-B14F-4D97-AF65-F5344CB8AC3E}">
        <p14:creationId xmlns:p14="http://schemas.microsoft.com/office/powerpoint/2010/main" val="1932149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Reservation</a:t>
            </a:r>
            <a:endParaRPr lang="en-S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5860" y="1933252"/>
            <a:ext cx="8171694" cy="4767731"/>
          </a:xfrm>
        </p:spPr>
      </p:pic>
    </p:spTree>
    <p:extLst>
      <p:ext uri="{BB962C8B-B14F-4D97-AF65-F5344CB8AC3E}">
        <p14:creationId xmlns:p14="http://schemas.microsoft.com/office/powerpoint/2010/main" val="372519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Reservation</a:t>
            </a:r>
            <a:endParaRPr lang="en-S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212" y="1703996"/>
            <a:ext cx="8952798" cy="4851350"/>
          </a:xfrm>
        </p:spPr>
      </p:pic>
    </p:spTree>
    <p:extLst>
      <p:ext uri="{BB962C8B-B14F-4D97-AF65-F5344CB8AC3E}">
        <p14:creationId xmlns:p14="http://schemas.microsoft.com/office/powerpoint/2010/main" val="1967888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94</TotalTime>
  <Words>1756</Words>
  <Application>Microsoft Office PowerPoint</Application>
  <PresentationFormat>Widescreen</PresentationFormat>
  <Paragraphs>358</Paragraphs>
  <Slides>42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Courier New</vt:lpstr>
      <vt:lpstr>Metropolitan</vt:lpstr>
      <vt:lpstr>Software Engineering (CGE2C09) </vt:lpstr>
      <vt:lpstr>Software Requirement Specification</vt:lpstr>
      <vt:lpstr>System Functions</vt:lpstr>
      <vt:lpstr>User Characteristics</vt:lpstr>
      <vt:lpstr>Functional Requirements</vt:lpstr>
      <vt:lpstr>User Interface Requirements</vt:lpstr>
      <vt:lpstr>Log in</vt:lpstr>
      <vt:lpstr>Reservation</vt:lpstr>
      <vt:lpstr>Reservation</vt:lpstr>
      <vt:lpstr>Reservation</vt:lpstr>
      <vt:lpstr>Check-in</vt:lpstr>
      <vt:lpstr>Check-in</vt:lpstr>
      <vt:lpstr>Check-in</vt:lpstr>
      <vt:lpstr>Check-out</vt:lpstr>
      <vt:lpstr>Check-out</vt:lpstr>
      <vt:lpstr>Room Service</vt:lpstr>
      <vt:lpstr>Room Service</vt:lpstr>
      <vt:lpstr>Room Service</vt:lpstr>
      <vt:lpstr>Interface with Other Systems</vt:lpstr>
      <vt:lpstr>Operating Environment</vt:lpstr>
      <vt:lpstr>Operating Environment</vt:lpstr>
      <vt:lpstr>Operating Environment</vt:lpstr>
      <vt:lpstr>Development Constraint</vt:lpstr>
      <vt:lpstr>Performance</vt:lpstr>
      <vt:lpstr>Performance</vt:lpstr>
      <vt:lpstr>Availability</vt:lpstr>
      <vt:lpstr>Security and Access Control Requirements</vt:lpstr>
      <vt:lpstr>Security and Access Control Requirements</vt:lpstr>
      <vt:lpstr>Security and Access Control Requirements</vt:lpstr>
      <vt:lpstr>Security and Access Control Requirements</vt:lpstr>
      <vt:lpstr>Security and Access Control Requirements</vt:lpstr>
      <vt:lpstr>Security and Access Control Requirements</vt:lpstr>
      <vt:lpstr>Software Design Specification</vt:lpstr>
      <vt:lpstr>Architecture Design</vt:lpstr>
      <vt:lpstr>Architecture Design</vt:lpstr>
      <vt:lpstr>Advantages of 3-Tier Architecture</vt:lpstr>
      <vt:lpstr>Disadvantages of 3-Tier Architecture</vt:lpstr>
      <vt:lpstr>USER INTERFACE (UI) DESIGN </vt:lpstr>
      <vt:lpstr>Use Case</vt:lpstr>
      <vt:lpstr>Database Schema</vt:lpstr>
      <vt:lpstr>Limitations</vt:lpstr>
      <vt:lpstr>End of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oOtiAnYuOo en</dc:creator>
  <cp:lastModifiedBy>Jaelyn Lim</cp:lastModifiedBy>
  <cp:revision>15</cp:revision>
  <dcterms:created xsi:type="dcterms:W3CDTF">2015-05-17T20:38:53Z</dcterms:created>
  <dcterms:modified xsi:type="dcterms:W3CDTF">2015-05-18T03:13:30Z</dcterms:modified>
</cp:coreProperties>
</file>