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0" r:id="rId3"/>
    <p:sldId id="261" r:id="rId4"/>
    <p:sldId id="262"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993" autoAdjust="0"/>
  </p:normalViewPr>
  <p:slideViewPr>
    <p:cSldViewPr snapToGrid="0">
      <p:cViewPr varScale="1">
        <p:scale>
          <a:sx n="42" d="100"/>
          <a:sy n="42" d="100"/>
        </p:scale>
        <p:origin x="72"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99921-98CE-445F-ABCF-15EDC9273881}" type="datetimeFigureOut">
              <a:rPr lang="en-US" smtClean="0"/>
              <a:t>6/3/2015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91BE1-80E0-4DCE-9102-038343DDEE2B}" type="slidenum">
              <a:rPr lang="en-US" smtClean="0"/>
              <a:t>‹#›</a:t>
            </a:fld>
            <a:endParaRPr lang="en-US"/>
          </a:p>
        </p:txBody>
      </p:sp>
    </p:spTree>
    <p:extLst>
      <p:ext uri="{BB962C8B-B14F-4D97-AF65-F5344CB8AC3E}">
        <p14:creationId xmlns:p14="http://schemas.microsoft.com/office/powerpoint/2010/main" val="363768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User ranges from receptionist, management and administrator</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F491BE1-80E0-4DCE-9102-038343DDEE2B}" type="slidenum">
              <a:rPr lang="en-US" smtClean="0"/>
              <a:t>5</a:t>
            </a:fld>
            <a:endParaRPr lang="en-US"/>
          </a:p>
        </p:txBody>
      </p:sp>
    </p:spTree>
    <p:extLst>
      <p:ext uri="{BB962C8B-B14F-4D97-AF65-F5344CB8AC3E}">
        <p14:creationId xmlns:p14="http://schemas.microsoft.com/office/powerpoint/2010/main" val="218169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1B6128-0A2F-42B8-B22C-1CB21B575655}" type="datetimeFigureOut">
              <a:rPr lang="en-SG" smtClean="0"/>
              <a:t>3/6/2015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428237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B6128-0A2F-42B8-B22C-1CB21B575655}" type="datetimeFigureOut">
              <a:rPr lang="en-SG" smtClean="0"/>
              <a:t>3/6/2015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417371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6128-0A2F-42B8-B22C-1CB21B575655}" type="datetimeFigureOut">
              <a:rPr lang="en-SG" smtClean="0"/>
              <a:t>3/6/2015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004164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6128-0A2F-42B8-B22C-1CB21B575655}" type="datetimeFigureOut">
              <a:rPr lang="en-SG" smtClean="0"/>
              <a:t>3/6/2015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63960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6128-0A2F-42B8-B22C-1CB21B575655}" type="datetimeFigureOut">
              <a:rPr lang="en-SG" smtClean="0"/>
              <a:t>3/6/2015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314929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1B6128-0A2F-42B8-B22C-1CB21B575655}" type="datetimeFigureOut">
              <a:rPr lang="en-SG" smtClean="0"/>
              <a:t>3/6/2015</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741290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1B6128-0A2F-42B8-B22C-1CB21B575655}" type="datetimeFigureOut">
              <a:rPr lang="en-SG" smtClean="0"/>
              <a:t>3/6/2015</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3974135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B6128-0A2F-42B8-B22C-1CB21B575655}" type="datetimeFigureOut">
              <a:rPr lang="en-SG" smtClean="0"/>
              <a:t>3/6/2015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409853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B6128-0A2F-42B8-B22C-1CB21B575655}" type="datetimeFigureOut">
              <a:rPr lang="en-SG" smtClean="0"/>
              <a:t>3/6/2015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33290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A1B6128-0A2F-42B8-B22C-1CB21B575655}" type="datetimeFigureOut">
              <a:rPr lang="en-SG" smtClean="0"/>
              <a:t>3/6/2015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238685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6128-0A2F-42B8-B22C-1CB21B575655}" type="datetimeFigureOut">
              <a:rPr lang="en-SG" smtClean="0"/>
              <a:t>3/6/2015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255512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1B6128-0A2F-42B8-B22C-1CB21B575655}" type="datetimeFigureOut">
              <a:rPr lang="en-SG" smtClean="0"/>
              <a:t>3/6/2015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394802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1B6128-0A2F-42B8-B22C-1CB21B575655}" type="datetimeFigureOut">
              <a:rPr lang="en-SG" smtClean="0"/>
              <a:t>3/6/2015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88516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A1B6128-0A2F-42B8-B22C-1CB21B575655}" type="datetimeFigureOut">
              <a:rPr lang="en-SG" smtClean="0"/>
              <a:t>3/6/2015</a:t>
            </a:fld>
            <a:endParaRPr lang="en-SG"/>
          </a:p>
        </p:txBody>
      </p:sp>
      <p:sp>
        <p:nvSpPr>
          <p:cNvPr id="5" name="Footer Placeholder 3"/>
          <p:cNvSpPr>
            <a:spLocks noGrp="1"/>
          </p:cNvSpPr>
          <p:nvPr>
            <p:ph type="ftr" sz="quarter" idx="11"/>
          </p:nvPr>
        </p:nvSpPr>
        <p:spPr/>
        <p:txBody>
          <a:bodyPr/>
          <a:lstStyle/>
          <a:p>
            <a:endParaRPr lang="en-SG"/>
          </a:p>
        </p:txBody>
      </p:sp>
      <p:sp>
        <p:nvSpPr>
          <p:cNvPr id="6" name="Slide Number Placeholder 4"/>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211379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1B6128-0A2F-42B8-B22C-1CB21B575655}" type="datetimeFigureOut">
              <a:rPr lang="en-SG" smtClean="0"/>
              <a:t>3/6/2015</a:t>
            </a:fld>
            <a:endParaRPr lang="en-SG"/>
          </a:p>
        </p:txBody>
      </p:sp>
      <p:sp>
        <p:nvSpPr>
          <p:cNvPr id="5" name="Footer Placeholder 2"/>
          <p:cNvSpPr>
            <a:spLocks noGrp="1"/>
          </p:cNvSpPr>
          <p:nvPr>
            <p:ph type="ftr" sz="quarter" idx="11"/>
          </p:nvPr>
        </p:nvSpPr>
        <p:spPr/>
        <p:txBody>
          <a:bodyPr/>
          <a:lstStyle/>
          <a:p>
            <a:endParaRPr lang="en-SG"/>
          </a:p>
        </p:txBody>
      </p:sp>
      <p:sp>
        <p:nvSpPr>
          <p:cNvPr id="6" name="Slide Number Placeholder 3"/>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217409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A1B6128-0A2F-42B8-B22C-1CB21B575655}" type="datetimeFigureOut">
              <a:rPr lang="en-SG" smtClean="0"/>
              <a:t>3/6/2015</a:t>
            </a:fld>
            <a:endParaRPr lang="en-SG"/>
          </a:p>
        </p:txBody>
      </p:sp>
      <p:sp>
        <p:nvSpPr>
          <p:cNvPr id="5" name="Footer Placeholder 5"/>
          <p:cNvSpPr>
            <a:spLocks noGrp="1"/>
          </p:cNvSpPr>
          <p:nvPr>
            <p:ph type="ftr" sz="quarter" idx="11"/>
          </p:nvPr>
        </p:nvSpPr>
        <p:spPr/>
        <p:txBody>
          <a:bodyPr/>
          <a:lstStyle/>
          <a:p>
            <a:endParaRPr lang="en-SG"/>
          </a:p>
        </p:txBody>
      </p:sp>
      <p:sp>
        <p:nvSpPr>
          <p:cNvPr id="6" name="Slide Number Placeholder 6"/>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05348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B6128-0A2F-42B8-B22C-1CB21B575655}" type="datetimeFigureOut">
              <a:rPr lang="en-SG" smtClean="0"/>
              <a:t>3/6/2015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95000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1B6128-0A2F-42B8-B22C-1CB21B575655}" type="datetimeFigureOut">
              <a:rPr lang="en-SG" smtClean="0"/>
              <a:t>3/6/2015</a:t>
            </a:fld>
            <a:endParaRPr lang="en-S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S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B1EFFD-9CCC-406E-B60B-4B87803F48E6}" type="slidenum">
              <a:rPr lang="en-SG" smtClean="0"/>
              <a:t>‹#›</a:t>
            </a:fld>
            <a:endParaRPr lang="en-SG"/>
          </a:p>
        </p:txBody>
      </p:sp>
    </p:spTree>
    <p:extLst>
      <p:ext uri="{BB962C8B-B14F-4D97-AF65-F5344CB8AC3E}">
        <p14:creationId xmlns:p14="http://schemas.microsoft.com/office/powerpoint/2010/main" val="42054522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Software Engineering (CGE2C09) </a:t>
            </a:r>
            <a:endParaRPr lang="en-SG" dirty="0"/>
          </a:p>
        </p:txBody>
      </p:sp>
      <p:sp>
        <p:nvSpPr>
          <p:cNvPr id="3" name="Subtitle 2"/>
          <p:cNvSpPr>
            <a:spLocks noGrp="1"/>
          </p:cNvSpPr>
          <p:nvPr>
            <p:ph type="subTitle" idx="1"/>
          </p:nvPr>
        </p:nvSpPr>
        <p:spPr/>
        <p:txBody>
          <a:bodyPr/>
          <a:lstStyle/>
          <a:p>
            <a:r>
              <a:rPr lang="en-SG" dirty="0" smtClean="0"/>
              <a:t>By Jaelyn Lim Hui Wen, Leong Min </a:t>
            </a:r>
            <a:r>
              <a:rPr lang="en-SG" dirty="0" err="1" smtClean="0"/>
              <a:t>En</a:t>
            </a:r>
            <a:r>
              <a:rPr lang="en-SG" dirty="0" smtClean="0"/>
              <a:t>, </a:t>
            </a:r>
            <a:r>
              <a:rPr lang="en-SG" dirty="0" err="1" smtClean="0"/>
              <a:t>Loh</a:t>
            </a:r>
            <a:r>
              <a:rPr lang="en-SG" dirty="0" smtClean="0"/>
              <a:t> Shi </a:t>
            </a:r>
            <a:r>
              <a:rPr lang="en-SG" dirty="0" err="1" smtClean="0"/>
              <a:t>Jia</a:t>
            </a:r>
            <a:r>
              <a:rPr lang="en-SG" dirty="0" smtClean="0"/>
              <a:t>, Serene, </a:t>
            </a:r>
            <a:r>
              <a:rPr lang="en-SG" dirty="0" err="1" smtClean="0"/>
              <a:t>Reyner</a:t>
            </a:r>
            <a:r>
              <a:rPr lang="en-SG" smtClean="0"/>
              <a:t> Leong</a:t>
            </a:r>
            <a:endParaRPr lang="en-SG" dirty="0" smtClean="0"/>
          </a:p>
        </p:txBody>
      </p:sp>
    </p:spTree>
    <p:extLst>
      <p:ext uri="{BB962C8B-B14F-4D97-AF65-F5344CB8AC3E}">
        <p14:creationId xmlns:p14="http://schemas.microsoft.com/office/powerpoint/2010/main" val="342790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t>SYSTEM INTEGATION</a:t>
            </a:r>
            <a:r>
              <a:rPr lang="en-SG" b="1" dirty="0"/>
              <a:t/>
            </a:r>
            <a:br>
              <a:rPr lang="en-SG" b="1" dirty="0"/>
            </a:br>
            <a:endParaRPr lang="en-SG" dirty="0"/>
          </a:p>
        </p:txBody>
      </p:sp>
      <p:sp>
        <p:nvSpPr>
          <p:cNvPr id="3" name="Content Placeholder 2"/>
          <p:cNvSpPr>
            <a:spLocks noGrp="1"/>
          </p:cNvSpPr>
          <p:nvPr>
            <p:ph idx="1"/>
          </p:nvPr>
        </p:nvSpPr>
        <p:spPr/>
        <p:txBody>
          <a:bodyPr/>
          <a:lstStyle/>
          <a:p>
            <a:r>
              <a:rPr lang="en-US" sz="3600" dirty="0">
                <a:latin typeface="Times New Roman" panose="02020603050405020304" pitchFamily="18" charset="0"/>
                <a:ea typeface="Times New Roman" panose="02020603050405020304" pitchFamily="18" charset="0"/>
              </a:rPr>
              <a:t>There are two parts that will be needed to be integrated which are front-end module and back-end module. This two component will form the system. We will be employing an incremental testing strategy to complete the integration.</a:t>
            </a:r>
            <a:endParaRPr lang="en-SG" sz="3600" dirty="0">
              <a:latin typeface="Times New Roman" panose="02020603050405020304" pitchFamily="18" charset="0"/>
              <a:ea typeface="Times New Roman" panose="02020603050405020304" pitchFamily="18" charset="0"/>
            </a:endParaRPr>
          </a:p>
          <a:p>
            <a:endParaRPr lang="en-SG" dirty="0"/>
          </a:p>
        </p:txBody>
      </p:sp>
    </p:spTree>
    <p:extLst>
      <p:ext uri="{BB962C8B-B14F-4D97-AF65-F5344CB8AC3E}">
        <p14:creationId xmlns:p14="http://schemas.microsoft.com/office/powerpoint/2010/main" val="3296096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latin typeface="Times New Roman" panose="02020603050405020304" pitchFamily="18" charset="0"/>
                <a:ea typeface="Times New Roman" panose="02020603050405020304" pitchFamily="18" charset="0"/>
              </a:rPr>
              <a:t>Front-end module</a:t>
            </a:r>
            <a:r>
              <a:rPr lang="en-SG" dirty="0">
                <a:latin typeface="Times New Roman" panose="02020603050405020304" pitchFamily="18" charset="0"/>
                <a:ea typeface="Times New Roman" panose="02020603050405020304" pitchFamily="18" charset="0"/>
              </a:rPr>
              <a:t/>
            </a:r>
            <a:br>
              <a:rPr lang="en-SG" dirty="0">
                <a:latin typeface="Times New Roman" panose="02020603050405020304" pitchFamily="18" charset="0"/>
                <a:ea typeface="Times New Roman" panose="02020603050405020304" pitchFamily="18" charset="0"/>
              </a:rPr>
            </a:br>
            <a:endParaRPr lang="en-SG" dirty="0"/>
          </a:p>
        </p:txBody>
      </p:sp>
      <p:sp>
        <p:nvSpPr>
          <p:cNvPr id="3" name="Content Placeholder 2"/>
          <p:cNvSpPr>
            <a:spLocks noGrp="1"/>
          </p:cNvSpPr>
          <p:nvPr>
            <p:ph idx="1"/>
          </p:nvPr>
        </p:nvSpPr>
        <p:spPr/>
        <p:txBody>
          <a:bodyPr/>
          <a:lstStyle/>
          <a:p>
            <a:r>
              <a:rPr lang="en-US" sz="3200" dirty="0"/>
              <a:t>This module give a simple interface where the user is able to perform different functions. This module will check if each interface such as buttons is working properly. The testing will be performed by writing stub for the interface.</a:t>
            </a:r>
            <a:endParaRPr lang="en-SG" sz="3200" dirty="0"/>
          </a:p>
          <a:p>
            <a:endParaRPr lang="en-SG" dirty="0"/>
          </a:p>
        </p:txBody>
      </p:sp>
    </p:spTree>
    <p:extLst>
      <p:ext uri="{BB962C8B-B14F-4D97-AF65-F5344CB8AC3E}">
        <p14:creationId xmlns:p14="http://schemas.microsoft.com/office/powerpoint/2010/main" val="2216133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t>Back-end module</a:t>
            </a:r>
            <a:endParaRPr lang="en-SG" dirty="0"/>
          </a:p>
        </p:txBody>
      </p:sp>
      <p:sp>
        <p:nvSpPr>
          <p:cNvPr id="3" name="Content Placeholder 2"/>
          <p:cNvSpPr>
            <a:spLocks noGrp="1"/>
          </p:cNvSpPr>
          <p:nvPr>
            <p:ph idx="1"/>
          </p:nvPr>
        </p:nvSpPr>
        <p:spPr/>
        <p:txBody>
          <a:bodyPr/>
          <a:lstStyle/>
          <a:p>
            <a:r>
              <a:rPr lang="en-US" sz="3200" dirty="0"/>
              <a:t>The back-end module will provide storage for the data and implement related function in the system. This module will run the program and print out the results to the output.</a:t>
            </a:r>
            <a:endParaRPr lang="en-SG" sz="3200" dirty="0"/>
          </a:p>
          <a:p>
            <a:endParaRPr lang="en-SG" dirty="0"/>
          </a:p>
        </p:txBody>
      </p:sp>
    </p:spTree>
    <p:extLst>
      <p:ext uri="{BB962C8B-B14F-4D97-AF65-F5344CB8AC3E}">
        <p14:creationId xmlns:p14="http://schemas.microsoft.com/office/powerpoint/2010/main" val="4074167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Log (</a:t>
            </a:r>
            <a:r>
              <a:rPr lang="en-US" dirty="0"/>
              <a:t>Room Availability and Booking</a:t>
            </a:r>
            <a:r>
              <a:rPr lang="en-US" dirty="0" smtClean="0"/>
              <a: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8744618"/>
              </p:ext>
            </p:extLst>
          </p:nvPr>
        </p:nvGraphicFramePr>
        <p:xfrm>
          <a:off x="809437" y="1853248"/>
          <a:ext cx="10712004" cy="4769194"/>
        </p:xfrm>
        <a:graphic>
          <a:graphicData uri="http://schemas.openxmlformats.org/drawingml/2006/table">
            <a:tbl>
              <a:tblPr firstRow="1" firstCol="1" bandRow="1">
                <a:tableStyleId>{93296810-A885-4BE3-A3E7-6D5BEEA58F35}</a:tableStyleId>
              </a:tblPr>
              <a:tblGrid>
                <a:gridCol w="1022371"/>
                <a:gridCol w="1527198"/>
                <a:gridCol w="2374086"/>
                <a:gridCol w="2107051"/>
                <a:gridCol w="1944284"/>
                <a:gridCol w="1737014"/>
              </a:tblGrid>
              <a:tr h="276110">
                <a:tc>
                  <a:txBody>
                    <a:bodyPr/>
                    <a:lstStyle/>
                    <a:p>
                      <a:pPr marL="0" marR="0">
                        <a:spcBef>
                          <a:spcPts val="0"/>
                        </a:spcBef>
                        <a:spcAft>
                          <a:spcPts val="0"/>
                        </a:spcAft>
                      </a:pPr>
                      <a:r>
                        <a:rPr lang="en-US" sz="1400">
                          <a:effectLst/>
                        </a:rPr>
                        <a:t>S/No</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Steps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Test Data</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Expected Results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Actual Results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Remarks</a:t>
                      </a:r>
                      <a:endParaRPr lang="en-US" sz="1400">
                        <a:effectLst/>
                        <a:latin typeface="Times New Roman" panose="02020603050405020304" pitchFamily="18" charset="0"/>
                        <a:ea typeface="Times New Roman" panose="02020603050405020304" pitchFamily="18" charset="0"/>
                      </a:endParaRPr>
                    </a:p>
                  </a:txBody>
                  <a:tcPr marL="46277" marR="46277" marT="0" marB="0"/>
                </a:tc>
              </a:tr>
              <a:tr h="1242491">
                <a:tc>
                  <a:txBody>
                    <a:bodyPr/>
                    <a:lstStyle/>
                    <a:p>
                      <a:pPr marL="0" marR="0">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Select booking details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User inputs check in, check out dates and room Type and clicks Retrieve.</a:t>
                      </a:r>
                    </a:p>
                    <a:p>
                      <a:pPr marL="0" marR="0">
                        <a:spcBef>
                          <a:spcPts val="0"/>
                        </a:spcBef>
                        <a:spcAft>
                          <a:spcPts val="0"/>
                        </a:spcAft>
                      </a:pPr>
                      <a:r>
                        <a:rPr lang="en-US" sz="1400">
                          <a:effectLst/>
                        </a:rPr>
                        <a:t>Normal data</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Information will be displayed according to date range availability and room type</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Information is displayed according to date range availability and room type</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Guest may or may not have a specified room type, so every room is available accordingly</a:t>
                      </a:r>
                      <a:endParaRPr lang="en-US" sz="1400">
                        <a:effectLst/>
                        <a:latin typeface="Times New Roman" panose="02020603050405020304" pitchFamily="18" charset="0"/>
                        <a:ea typeface="Times New Roman" panose="02020603050405020304" pitchFamily="18" charset="0"/>
                      </a:endParaRPr>
                    </a:p>
                  </a:txBody>
                  <a:tcPr marL="46277" marR="46277" marT="0" marB="0"/>
                </a:tc>
              </a:tr>
              <a:tr h="1242491">
                <a:tc>
                  <a:txBody>
                    <a:bodyPr/>
                    <a:lstStyle/>
                    <a:p>
                      <a:pPr marL="0" marR="0">
                        <a:spcBef>
                          <a:spcPts val="0"/>
                        </a:spcBef>
                        <a:spcAft>
                          <a:spcPts val="0"/>
                        </a:spcAft>
                      </a:pPr>
                      <a:r>
                        <a:rPr lang="en-US" sz="1400">
                          <a:effectLst/>
                        </a:rPr>
                        <a:t>2</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Book according to booking details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User selects a checkbox corresponding to a certain room.</a:t>
                      </a:r>
                    </a:p>
                    <a:p>
                      <a:pPr marL="0" marR="0">
                        <a:spcBef>
                          <a:spcPts val="0"/>
                        </a:spcBef>
                        <a:spcAft>
                          <a:spcPts val="0"/>
                        </a:spcAft>
                      </a:pPr>
                      <a:r>
                        <a:rPr lang="en-US" sz="1400">
                          <a:effectLst/>
                        </a:rPr>
                        <a:t>Normal Data</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Information will be transferred and user will be redirected to Reservation page with room number label filled.</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Information is transferred and user is redirected to Reservation page with room number label filled.</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46277" marR="46277" marT="0" marB="0"/>
                </a:tc>
              </a:tr>
              <a:tr h="1932764">
                <a:tc>
                  <a:txBody>
                    <a:bodyPr/>
                    <a:lstStyle/>
                    <a:p>
                      <a:pPr marL="0" marR="0">
                        <a:spcBef>
                          <a:spcPts val="0"/>
                        </a:spcBef>
                        <a:spcAft>
                          <a:spcPts val="0"/>
                        </a:spcAft>
                      </a:pPr>
                      <a:r>
                        <a:rPr lang="en-US" sz="1400">
                          <a:effectLst/>
                        </a:rPr>
                        <a:t>3</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Guest Details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User inputs guest details for creation.</a:t>
                      </a:r>
                    </a:p>
                    <a:p>
                      <a:pPr marL="0" marR="0">
                        <a:spcBef>
                          <a:spcPts val="0"/>
                        </a:spcBef>
                        <a:spcAft>
                          <a:spcPts val="0"/>
                        </a:spcAft>
                      </a:pPr>
                      <a:r>
                        <a:rPr lang="en-US" sz="1400">
                          <a:effectLst/>
                        </a:rPr>
                        <a:t>Normal Data</a:t>
                      </a:r>
                    </a:p>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When submit button is clicked, guest information will be created and an entry will be created under booking with the dates and additional requirements.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When submit button is clicked, guest information is created and an entry is created under booking with the dates and additional requirements.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46277" marR="46277" marT="0" marB="0"/>
                </a:tc>
              </a:tr>
            </a:tbl>
          </a:graphicData>
        </a:graphic>
      </p:graphicFrame>
    </p:spTree>
    <p:extLst>
      <p:ext uri="{BB962C8B-B14F-4D97-AF65-F5344CB8AC3E}">
        <p14:creationId xmlns:p14="http://schemas.microsoft.com/office/powerpoint/2010/main" val="3409104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3866632"/>
              </p:ext>
            </p:extLst>
          </p:nvPr>
        </p:nvGraphicFramePr>
        <p:xfrm>
          <a:off x="908876" y="1242726"/>
          <a:ext cx="10246803" cy="476345"/>
        </p:xfrm>
        <a:graphic>
          <a:graphicData uri="http://schemas.openxmlformats.org/drawingml/2006/table">
            <a:tbl>
              <a:tblPr firstRow="1" firstCol="1" bandRow="1">
                <a:tableStyleId>{93296810-A885-4BE3-A3E7-6D5BEEA58F35}</a:tableStyleId>
              </a:tblPr>
              <a:tblGrid>
                <a:gridCol w="977971"/>
                <a:gridCol w="1460875"/>
                <a:gridCol w="2270986"/>
                <a:gridCol w="2015545"/>
                <a:gridCol w="1859848"/>
                <a:gridCol w="1661578"/>
              </a:tblGrid>
              <a:tr h="476345">
                <a:tc>
                  <a:txBody>
                    <a:bodyPr/>
                    <a:lstStyle/>
                    <a:p>
                      <a:pPr marL="0" marR="0">
                        <a:spcBef>
                          <a:spcPts val="0"/>
                        </a:spcBef>
                        <a:spcAft>
                          <a:spcPts val="0"/>
                        </a:spcAft>
                      </a:pPr>
                      <a:r>
                        <a:rPr lang="en-US" sz="1600" dirty="0">
                          <a:effectLst/>
                        </a:rPr>
                        <a:t>S/No</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Steps</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Test Data</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Expected Results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Actual Results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Remarks</a:t>
                      </a:r>
                      <a:endParaRPr lang="en-US" sz="16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52649339"/>
              </p:ext>
            </p:extLst>
          </p:nvPr>
        </p:nvGraphicFramePr>
        <p:xfrm>
          <a:off x="908876" y="1736502"/>
          <a:ext cx="10265093" cy="3732620"/>
        </p:xfrm>
        <a:graphic>
          <a:graphicData uri="http://schemas.openxmlformats.org/drawingml/2006/table">
            <a:tbl>
              <a:tblPr firstRow="1" firstCol="1" bandRow="1">
                <a:tableStyleId>{93296810-A885-4BE3-A3E7-6D5BEEA58F35}</a:tableStyleId>
              </a:tblPr>
              <a:tblGrid>
                <a:gridCol w="979717"/>
                <a:gridCol w="1463482"/>
                <a:gridCol w="2275039"/>
                <a:gridCol w="2019143"/>
                <a:gridCol w="1863168"/>
                <a:gridCol w="1664544"/>
              </a:tblGrid>
              <a:tr h="1035646">
                <a:tc>
                  <a:txBody>
                    <a:bodyPr/>
                    <a:lstStyle/>
                    <a:p>
                      <a:pPr marL="0" marR="0">
                        <a:spcBef>
                          <a:spcPts val="0"/>
                        </a:spcBef>
                        <a:spcAft>
                          <a:spcPts val="0"/>
                        </a:spcAft>
                      </a:pPr>
                      <a:r>
                        <a:rPr lang="en-US" sz="1400" dirty="0">
                          <a:effectLst/>
                        </a:rPr>
                        <a:t>4</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ln>
                            <a:noFill/>
                          </a:ln>
                          <a:solidFill>
                            <a:schemeClr val="bg1"/>
                          </a:solidFill>
                          <a:effectLst/>
                        </a:rPr>
                        <a:t>Search for Guest</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1400" dirty="0">
                          <a:ln>
                            <a:noFill/>
                          </a:ln>
                          <a:solidFill>
                            <a:schemeClr val="bg1"/>
                          </a:solidFill>
                          <a:effectLst/>
                        </a:rPr>
                        <a:t>User inputs any of the four details and clicks Search.</a:t>
                      </a:r>
                    </a:p>
                    <a:p>
                      <a:pPr marL="0" marR="0">
                        <a:spcBef>
                          <a:spcPts val="0"/>
                        </a:spcBef>
                        <a:spcAft>
                          <a:spcPts val="0"/>
                        </a:spcAft>
                      </a:pPr>
                      <a:r>
                        <a:rPr lang="en-US" sz="1400" dirty="0">
                          <a:ln>
                            <a:noFill/>
                          </a:ln>
                          <a:solidFill>
                            <a:schemeClr val="bg1"/>
                          </a:solidFill>
                          <a:effectLst/>
                        </a:rPr>
                        <a:t>Normal Data</a:t>
                      </a:r>
                    </a:p>
                    <a:p>
                      <a:pPr marL="0" marR="0">
                        <a:spcBef>
                          <a:spcPts val="0"/>
                        </a:spcBef>
                        <a:spcAft>
                          <a:spcPts val="0"/>
                        </a:spcAft>
                      </a:pPr>
                      <a:r>
                        <a:rPr lang="en-US" sz="1400" dirty="0">
                          <a:ln>
                            <a:noFill/>
                          </a:ln>
                          <a:solidFill>
                            <a:schemeClr val="bg1"/>
                          </a:solidFill>
                          <a:effectLst/>
                        </a:rPr>
                        <a:t> </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1400" dirty="0">
                          <a:ln>
                            <a:noFill/>
                          </a:ln>
                          <a:solidFill>
                            <a:schemeClr val="bg1"/>
                          </a:solidFill>
                          <a:effectLst/>
                        </a:rPr>
                        <a:t>If there is more than one data it will display in the datagrid, else it will display in a groupbox.</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1400" dirty="0">
                          <a:ln>
                            <a:noFill/>
                          </a:ln>
                          <a:solidFill>
                            <a:schemeClr val="bg1"/>
                          </a:solidFill>
                          <a:effectLst/>
                        </a:rPr>
                        <a:t>If there is more than one data it displays in the datagrid, else it displays in a groupbox.</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1400" dirty="0">
                          <a:ln>
                            <a:noFill/>
                          </a:ln>
                          <a:solidFill>
                            <a:schemeClr val="bg1"/>
                          </a:solidFill>
                          <a:effectLst/>
                        </a:rPr>
                        <a:t> </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r>
              <a:tr h="517823">
                <a:tc>
                  <a:txBody>
                    <a:bodyPr/>
                    <a:lstStyle/>
                    <a:p>
                      <a:pPr marL="0" marR="0">
                        <a:spcBef>
                          <a:spcPts val="0"/>
                        </a:spcBef>
                        <a:spcAft>
                          <a:spcPts val="0"/>
                        </a:spcAft>
                      </a:pPr>
                      <a:r>
                        <a:rPr lang="en-US" sz="1400">
                          <a:effectLst/>
                        </a:rPr>
                        <a:t>5</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Search All Guests</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User clicks on find all button </a:t>
                      </a:r>
                    </a:p>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It will display in a datagrid</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It displays in a datagrid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68580" marR="68580" marT="0" marB="0"/>
                </a:tc>
              </a:tr>
              <a:tr h="1812380">
                <a:tc>
                  <a:txBody>
                    <a:bodyPr/>
                    <a:lstStyle/>
                    <a:p>
                      <a:pPr marL="0" marR="0">
                        <a:spcBef>
                          <a:spcPts val="0"/>
                        </a:spcBef>
                        <a:spcAft>
                          <a:spcPts val="0"/>
                        </a:spcAft>
                      </a:pPr>
                      <a:r>
                        <a:rPr lang="en-US" sz="1400">
                          <a:effectLst/>
                        </a:rPr>
                        <a:t>6</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Check In Guest</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User can enter add requirements or change their check out date.</a:t>
                      </a:r>
                    </a:p>
                    <a:p>
                      <a:pPr marL="0" marR="0">
                        <a:spcBef>
                          <a:spcPts val="0"/>
                        </a:spcBef>
                        <a:spcAft>
                          <a:spcPts val="0"/>
                        </a:spcAft>
                      </a:pPr>
                      <a:r>
                        <a:rPr lang="en-US" sz="1400">
                          <a:effectLst/>
                        </a:rPr>
                        <a:t>Normal Data</a:t>
                      </a:r>
                    </a:p>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User clicks on Check In and the room status changes to ‘Occupied’ and update database if changes are made</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User clicks on Check In and the room status changed to ‘Occupied’ and update database because changes were made</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4124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03542335"/>
              </p:ext>
            </p:extLst>
          </p:nvPr>
        </p:nvGraphicFramePr>
        <p:xfrm>
          <a:off x="872300" y="1158304"/>
          <a:ext cx="10246803" cy="476345"/>
        </p:xfrm>
        <a:graphic>
          <a:graphicData uri="http://schemas.openxmlformats.org/drawingml/2006/table">
            <a:tbl>
              <a:tblPr firstRow="1" firstCol="1" bandRow="1">
                <a:tableStyleId>{93296810-A885-4BE3-A3E7-6D5BEEA58F35}</a:tableStyleId>
              </a:tblPr>
              <a:tblGrid>
                <a:gridCol w="977971"/>
                <a:gridCol w="1460875"/>
                <a:gridCol w="2270986"/>
                <a:gridCol w="2015545"/>
                <a:gridCol w="1859848"/>
                <a:gridCol w="1661578"/>
              </a:tblGrid>
              <a:tr h="476345">
                <a:tc>
                  <a:txBody>
                    <a:bodyPr/>
                    <a:lstStyle/>
                    <a:p>
                      <a:pPr marL="0" marR="0">
                        <a:spcBef>
                          <a:spcPts val="0"/>
                        </a:spcBef>
                        <a:spcAft>
                          <a:spcPts val="0"/>
                        </a:spcAft>
                      </a:pPr>
                      <a:r>
                        <a:rPr lang="en-US" sz="1600" dirty="0">
                          <a:effectLst/>
                        </a:rPr>
                        <a:t>S/No</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Steps</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Test Data</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Expected Results</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Actual Results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Remarks</a:t>
                      </a:r>
                      <a:endParaRPr lang="en-US" sz="16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212859194"/>
              </p:ext>
            </p:extLst>
          </p:nvPr>
        </p:nvGraphicFramePr>
        <p:xfrm>
          <a:off x="877823" y="1627632"/>
          <a:ext cx="10259568" cy="5120640"/>
        </p:xfrm>
        <a:graphic>
          <a:graphicData uri="http://schemas.openxmlformats.org/drawingml/2006/table">
            <a:tbl>
              <a:tblPr firstRow="1" firstCol="1" bandRow="1">
                <a:tableStyleId>{93296810-A885-4BE3-A3E7-6D5BEEA58F35}</a:tableStyleId>
              </a:tblPr>
              <a:tblGrid>
                <a:gridCol w="979190"/>
                <a:gridCol w="1462694"/>
                <a:gridCol w="2273815"/>
                <a:gridCol w="2018055"/>
                <a:gridCol w="1862167"/>
                <a:gridCol w="1663647"/>
              </a:tblGrid>
              <a:tr h="1282038">
                <a:tc>
                  <a:txBody>
                    <a:bodyPr/>
                    <a:lstStyle/>
                    <a:p>
                      <a:pPr marL="0" marR="0">
                        <a:spcBef>
                          <a:spcPts val="0"/>
                        </a:spcBef>
                        <a:spcAft>
                          <a:spcPts val="0"/>
                        </a:spcAft>
                      </a:pPr>
                      <a:r>
                        <a:rPr lang="en-US" sz="1400" dirty="0">
                          <a:effectLst/>
                        </a:rPr>
                        <a:t>7</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solidFill>
                            <a:schemeClr val="bg1"/>
                          </a:solidFill>
                          <a:effectLst/>
                        </a:rPr>
                        <a:t>Update Guest Details</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c>
                  <a:txBody>
                    <a:bodyPr/>
                    <a:lstStyle/>
                    <a:p>
                      <a:pPr marL="0" marR="0">
                        <a:spcBef>
                          <a:spcPts val="0"/>
                        </a:spcBef>
                        <a:spcAft>
                          <a:spcPts val="0"/>
                        </a:spcAft>
                      </a:pPr>
                      <a:r>
                        <a:rPr lang="en-US" sz="1400" dirty="0">
                          <a:solidFill>
                            <a:schemeClr val="bg1"/>
                          </a:solidFill>
                          <a:effectLst/>
                        </a:rPr>
                        <a:t>User clicks on button and redirected to groupbox with details in textbox and click update.</a:t>
                      </a:r>
                    </a:p>
                    <a:p>
                      <a:pPr marL="0" marR="0">
                        <a:spcBef>
                          <a:spcPts val="0"/>
                        </a:spcBef>
                        <a:spcAft>
                          <a:spcPts val="0"/>
                        </a:spcAft>
                      </a:pPr>
                      <a:r>
                        <a:rPr lang="en-US" sz="1400" dirty="0">
                          <a:solidFill>
                            <a:schemeClr val="bg1"/>
                          </a:solidFill>
                          <a:effectLst/>
                        </a:rPr>
                        <a:t> </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c>
                  <a:txBody>
                    <a:bodyPr/>
                    <a:lstStyle/>
                    <a:p>
                      <a:pPr marL="0" marR="0">
                        <a:spcBef>
                          <a:spcPts val="0"/>
                        </a:spcBef>
                        <a:spcAft>
                          <a:spcPts val="0"/>
                        </a:spcAft>
                      </a:pPr>
                      <a:r>
                        <a:rPr lang="en-US" sz="1400" dirty="0">
                          <a:solidFill>
                            <a:schemeClr val="bg1"/>
                          </a:solidFill>
                          <a:effectLst/>
                        </a:rPr>
                        <a:t>The information can be changed and the database will update and redirect back to the datagrid with changed information.</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c>
                  <a:txBody>
                    <a:bodyPr/>
                    <a:lstStyle/>
                    <a:p>
                      <a:pPr marL="0" marR="0">
                        <a:spcBef>
                          <a:spcPts val="0"/>
                        </a:spcBef>
                        <a:spcAft>
                          <a:spcPts val="0"/>
                        </a:spcAft>
                      </a:pPr>
                      <a:r>
                        <a:rPr lang="en-US" sz="1400" dirty="0">
                          <a:solidFill>
                            <a:schemeClr val="bg1"/>
                          </a:solidFill>
                          <a:effectLst/>
                        </a:rPr>
                        <a:t>The information is changed and the database updates and redirects back to the datagrid with changed information.</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c>
                  <a:txBody>
                    <a:bodyPr/>
                    <a:lstStyle/>
                    <a:p>
                      <a:pPr marL="0" marR="0">
                        <a:spcBef>
                          <a:spcPts val="0"/>
                        </a:spcBef>
                        <a:spcAft>
                          <a:spcPts val="0"/>
                        </a:spcAft>
                      </a:pPr>
                      <a:r>
                        <a:rPr lang="en-US" sz="1400" dirty="0">
                          <a:solidFill>
                            <a:schemeClr val="bg1"/>
                          </a:solidFill>
                          <a:effectLst/>
                        </a:rPr>
                        <a:t>Delete can also be done here</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r>
              <a:tr h="1398587">
                <a:tc>
                  <a:txBody>
                    <a:bodyPr/>
                    <a:lstStyle/>
                    <a:p>
                      <a:pPr marL="0" marR="0">
                        <a:spcBef>
                          <a:spcPts val="0"/>
                        </a:spcBef>
                        <a:spcAft>
                          <a:spcPts val="0"/>
                        </a:spcAft>
                      </a:pPr>
                      <a:r>
                        <a:rPr lang="en-US" sz="1400">
                          <a:effectLst/>
                        </a:rPr>
                        <a:t>8</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Delete Guest</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User clicks on delete</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The information will be displayed in a message box and asks for confirmation of deletion.</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The information displayed in a message box and asked for confirmation of deletion and redirected to the updated datagrid.</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The cancelling can be canceled.</a:t>
                      </a:r>
                      <a:endParaRPr lang="en-US" sz="1400">
                        <a:effectLst/>
                        <a:latin typeface="Times New Roman" panose="02020603050405020304" pitchFamily="18" charset="0"/>
                        <a:ea typeface="Times New Roman" panose="02020603050405020304" pitchFamily="18" charset="0"/>
                      </a:endParaRPr>
                    </a:p>
                  </a:txBody>
                  <a:tcPr marL="43706" marR="43706" marT="0" marB="0"/>
                </a:tc>
              </a:tr>
              <a:tr h="116549">
                <a:tc gridSpan="6">
                  <a:txBody>
                    <a:bodyPr/>
                    <a:lstStyle/>
                    <a:p>
                      <a:pPr marL="0" marR="0" algn="ctr">
                        <a:spcBef>
                          <a:spcPts val="0"/>
                        </a:spcBef>
                        <a:spcAft>
                          <a:spcPts val="0"/>
                        </a:spcAft>
                      </a:pPr>
                      <a:r>
                        <a:rPr lang="en-US" sz="1400">
                          <a:effectLst/>
                        </a:rPr>
                        <a:t>Exception Flows</a:t>
                      </a:r>
                      <a:endParaRPr lang="en-US" sz="1400">
                        <a:effectLst/>
                        <a:latin typeface="Times New Roman" panose="02020603050405020304" pitchFamily="18" charset="0"/>
                        <a:ea typeface="Times New Roman" panose="02020603050405020304" pitchFamily="18" charset="0"/>
                      </a:endParaRPr>
                    </a:p>
                  </a:txBody>
                  <a:tcPr marL="43706" marR="4370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99294">
                <a:tc>
                  <a:txBody>
                    <a:bodyPr/>
                    <a:lstStyle/>
                    <a:p>
                      <a:pPr marL="0" marR="0">
                        <a:spcBef>
                          <a:spcPts val="0"/>
                        </a:spcBef>
                        <a:spcAft>
                          <a:spcPts val="0"/>
                        </a:spcAft>
                      </a:pPr>
                      <a:r>
                        <a:rPr lang="en-US" sz="1400">
                          <a:effectLst/>
                        </a:rPr>
                        <a:t>9</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Step1’s alternate flow, user click on retrieve</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when user clicks retrieve without entering any information</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A message box will pop up prompting the user to enter information</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A message box pops up prompting the user to enter information</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43706" marR="43706" marT="0" marB="0"/>
                </a:tc>
              </a:tr>
              <a:tr h="699294">
                <a:tc>
                  <a:txBody>
                    <a:bodyPr/>
                    <a:lstStyle/>
                    <a:p>
                      <a:pPr marL="0" marR="0">
                        <a:spcBef>
                          <a:spcPts val="0"/>
                        </a:spcBef>
                        <a:spcAft>
                          <a:spcPts val="0"/>
                        </a:spcAft>
                      </a:pPr>
                      <a:r>
                        <a:rPr lang="en-US" sz="1400">
                          <a:effectLst/>
                        </a:rPr>
                        <a:t>10</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Step 4’s alternate flow,</a:t>
                      </a:r>
                    </a:p>
                    <a:p>
                      <a:pPr marL="0" marR="0">
                        <a:spcBef>
                          <a:spcPts val="0"/>
                        </a:spcBef>
                        <a:spcAft>
                          <a:spcPts val="0"/>
                        </a:spcAft>
                      </a:pPr>
                      <a:r>
                        <a:rPr lang="en-US" sz="1400">
                          <a:effectLst/>
                        </a:rPr>
                        <a:t>User clicks on search</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User clicks on search without entering any information</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A message box will pop up prompting the user to enter information</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A message box pops up prompting the user to enter information</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43706" marR="43706" marT="0" marB="0"/>
                </a:tc>
              </a:tr>
            </a:tbl>
          </a:graphicData>
        </a:graphic>
      </p:graphicFrame>
    </p:spTree>
    <p:extLst>
      <p:ext uri="{BB962C8B-B14F-4D97-AF65-F5344CB8AC3E}">
        <p14:creationId xmlns:p14="http://schemas.microsoft.com/office/powerpoint/2010/main" val="2107612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620</TotalTime>
  <Words>698</Words>
  <Application>Microsoft Office PowerPoint</Application>
  <PresentationFormat>Widescreen</PresentationFormat>
  <Paragraphs>101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Ion</vt:lpstr>
      <vt:lpstr>Software Engineering (CGE2C09) </vt:lpstr>
      <vt:lpstr>SYSTEM INTEGATION </vt:lpstr>
      <vt:lpstr>Front-end module </vt:lpstr>
      <vt:lpstr>Back-end module</vt:lpstr>
      <vt:lpstr>Test Log (Room Availability and Booking)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(CGE2C09) </dc:title>
  <dc:creator>Jaelyn Lim</dc:creator>
  <cp:lastModifiedBy>oOtiAnYuOo en</cp:lastModifiedBy>
  <cp:revision>6</cp:revision>
  <dcterms:created xsi:type="dcterms:W3CDTF">2015-06-02T02:52:18Z</dcterms:created>
  <dcterms:modified xsi:type="dcterms:W3CDTF">2015-06-03T14:57:43Z</dcterms:modified>
</cp:coreProperties>
</file>