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4" r:id="rId3"/>
    <p:sldId id="266" r:id="rId4"/>
    <p:sldId id="265" r:id="rId5"/>
    <p:sldId id="260" r:id="rId6"/>
    <p:sldId id="261" r:id="rId7"/>
    <p:sldId id="262" r:id="rId8"/>
    <p:sldId id="257" r:id="rId9"/>
    <p:sldId id="258" r:id="rId10"/>
    <p:sldId id="25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68223" autoAdjust="0"/>
  </p:normalViewPr>
  <p:slideViewPr>
    <p:cSldViewPr snapToGrid="0">
      <p:cViewPr varScale="1">
        <p:scale>
          <a:sx n="51" d="100"/>
          <a:sy n="51" d="100"/>
        </p:scale>
        <p:origin x="1494" y="60"/>
      </p:cViewPr>
      <p:guideLst/>
    </p:cSldViewPr>
  </p:slideViewPr>
  <p:notesTextViewPr>
    <p:cViewPr>
      <p:scale>
        <a:sx n="1" d="1"/>
        <a:sy n="1" d="1"/>
      </p:scale>
      <p:origin x="0" y="-9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99921-98CE-445F-ABCF-15EDC9273881}" type="datetimeFigureOut">
              <a:rPr lang="en-US" smtClean="0"/>
              <a:t>6/4/2015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91BE1-80E0-4DCE-9102-038343DDEE2B}" type="slidenum">
              <a:rPr lang="en-US" smtClean="0"/>
              <a:t>‹#›</a:t>
            </a:fld>
            <a:endParaRPr lang="en-US"/>
          </a:p>
        </p:txBody>
      </p:sp>
    </p:spTree>
    <p:extLst>
      <p:ext uri="{BB962C8B-B14F-4D97-AF65-F5344CB8AC3E}">
        <p14:creationId xmlns:p14="http://schemas.microsoft.com/office/powerpoint/2010/main" val="363768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simplicity implemented into the software to ensure quality and efficiency through Tab Controls. </a:t>
            </a: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module starts at the </a:t>
            </a:r>
            <a:r>
              <a:rPr lang="en-US" sz="1200" kern="1200" dirty="0" smtClean="0">
                <a:solidFill>
                  <a:schemeClr val="tx1"/>
                </a:solidFill>
                <a:effectLst/>
                <a:latin typeface="+mn-lt"/>
                <a:ea typeface="+mn-ea"/>
                <a:cs typeface="+mn-cs"/>
              </a:rPr>
              <a:t>Home Tab: where the user will enter the check in and check out dates and select the preferred room type of the guest.</a:t>
            </a:r>
            <a:r>
              <a:rPr lang="en-US" sz="1200" kern="1200" baseline="0" dirty="0" smtClean="0">
                <a:solidFill>
                  <a:schemeClr val="tx1"/>
                </a:solidFill>
                <a:effectLst/>
                <a:latin typeface="+mn-lt"/>
                <a:ea typeface="+mn-ea"/>
                <a:cs typeface="+mn-cs"/>
              </a:rPr>
              <a:t> Then they will be redirected to the</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Reservation Tab: where the user will enter the details of the guests.</a:t>
            </a:r>
          </a:p>
          <a:p>
            <a:pPr lvl="0"/>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the reservation tab, they will be redirected to the</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Check In Tab: which allows the user to search for any guest details that they require in order to check in or to update and delete</a:t>
            </a:r>
          </a:p>
          <a:p>
            <a:pPr lvl="0"/>
            <a:r>
              <a:rPr lang="en-US" sz="1200" kern="1200" dirty="0" smtClean="0">
                <a:solidFill>
                  <a:schemeClr val="tx1"/>
                </a:solidFill>
                <a:effectLst/>
                <a:latin typeface="+mn-lt"/>
                <a:ea typeface="+mn-ea"/>
                <a:cs typeface="+mn-cs"/>
              </a:rPr>
              <a:t>Parameterized Unit Testing,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Unit Testing limitations &amp; black box are being used to test this module. </a:t>
            </a:r>
          </a:p>
          <a:p>
            <a:pPr lvl="0"/>
            <a:r>
              <a:rPr lang="en-US" sz="1200" kern="1200" dirty="0" smtClean="0">
                <a:solidFill>
                  <a:schemeClr val="tx1"/>
                </a:solidFill>
                <a:effectLst/>
                <a:latin typeface="+mn-lt"/>
                <a:ea typeface="+mn-ea"/>
                <a:cs typeface="+mn-cs"/>
              </a:rPr>
              <a:t>The PUT are tests that take the parameters into account because these parameters could be manually entered but are also sometimes created by the framework. </a:t>
            </a:r>
          </a:p>
          <a:p>
            <a:pPr lvl="0"/>
            <a:r>
              <a:rPr lang="en-US" sz="1200" kern="1200" dirty="0" smtClean="0">
                <a:solidFill>
                  <a:schemeClr val="tx1"/>
                </a:solidFill>
                <a:effectLst/>
                <a:latin typeface="+mn-lt"/>
                <a:ea typeface="+mn-ea"/>
                <a:cs typeface="+mn-cs"/>
              </a:rPr>
              <a:t>While for the Unit Testing limitation, testing does not always trace every error in the program, writing the unit test proved to be difficult but useful. </a:t>
            </a:r>
          </a:p>
          <a:p>
            <a:pPr lvl="0"/>
            <a:r>
              <a:rPr lang="en-US" sz="1200" kern="1200" dirty="0" smtClean="0">
                <a:solidFill>
                  <a:schemeClr val="tx1"/>
                </a:solidFill>
                <a:effectLst/>
                <a:latin typeface="+mn-lt"/>
                <a:ea typeface="+mn-ea"/>
                <a:cs typeface="+mn-cs"/>
              </a:rPr>
              <a:t>Black Box testing is used to see if the values created or updated are followed through to the database.</a:t>
            </a:r>
            <a:endParaRPr lang="en-SG" sz="120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FF491BE1-80E0-4DCE-9102-038343DDEE2B}" type="slidenum">
              <a:rPr lang="en-US" smtClean="0"/>
              <a:t>2</a:t>
            </a:fld>
            <a:endParaRPr lang="en-US"/>
          </a:p>
        </p:txBody>
      </p:sp>
    </p:spTree>
    <p:extLst>
      <p:ext uri="{BB962C8B-B14F-4D97-AF65-F5344CB8AC3E}">
        <p14:creationId xmlns:p14="http://schemas.microsoft.com/office/powerpoint/2010/main" val="17133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Unified Process (UP) model is used as it divides the whole software development cycle into smaller, more easily manageable iterations.</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allow a working version of the software to be produced during the first iteration, so that a working system is available early on during the life cycle. </a:t>
            </a:r>
          </a:p>
          <a:p>
            <a:r>
              <a:rPr lang="en-US" sz="1200" kern="1200" dirty="0" smtClean="0">
                <a:solidFill>
                  <a:schemeClr val="tx1"/>
                </a:solidFill>
                <a:effectLst/>
                <a:latin typeface="+mn-lt"/>
                <a:ea typeface="+mn-ea"/>
                <a:cs typeface="+mn-cs"/>
              </a:rPr>
              <a:t>Subsequent iterations will</a:t>
            </a:r>
            <a:r>
              <a:rPr lang="en-US" sz="1200" kern="1200" baseline="0" dirty="0" smtClean="0">
                <a:solidFill>
                  <a:schemeClr val="tx1"/>
                </a:solidFill>
                <a:effectLst/>
                <a:latin typeface="+mn-lt"/>
                <a:ea typeface="+mn-ea"/>
                <a:cs typeface="+mn-cs"/>
              </a:rPr>
              <a:t> continue to </a:t>
            </a:r>
            <a:r>
              <a:rPr lang="en-US" sz="1200" kern="1200" dirty="0" smtClean="0">
                <a:solidFill>
                  <a:schemeClr val="tx1"/>
                </a:solidFill>
                <a:effectLst/>
                <a:latin typeface="+mn-lt"/>
                <a:ea typeface="+mn-ea"/>
                <a:cs typeface="+mn-cs"/>
              </a:rPr>
              <a:t>build on the initial software produced</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during each iteration the software will be upgraded to meet the requirements stated</a:t>
            </a: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a:t>
            </a:r>
            <a:r>
              <a:rPr lang="en-US" sz="1200" kern="1200" baseline="0" dirty="0" smtClean="0">
                <a:solidFill>
                  <a:schemeClr val="tx1"/>
                </a:solidFill>
                <a:effectLst/>
                <a:latin typeface="+mn-lt"/>
                <a:ea typeface="+mn-ea"/>
                <a:cs typeface="+mn-cs"/>
              </a:rPr>
              <a:t> module </a:t>
            </a:r>
            <a:r>
              <a:rPr lang="en-US" sz="1200" kern="1200" dirty="0" smtClean="0">
                <a:solidFill>
                  <a:schemeClr val="tx1"/>
                </a:solidFill>
                <a:effectLst/>
                <a:latin typeface="+mn-lt"/>
                <a:ea typeface="+mn-ea"/>
                <a:cs typeface="+mn-cs"/>
              </a:rPr>
              <a:t>black box is used</a:t>
            </a:r>
            <a:r>
              <a:rPr lang="en-US" sz="1200" kern="1200" baseline="0" dirty="0" smtClean="0">
                <a:solidFill>
                  <a:schemeClr val="tx1"/>
                </a:solidFill>
                <a:effectLst/>
                <a:latin typeface="+mn-lt"/>
                <a:ea typeface="+mn-ea"/>
                <a:cs typeface="+mn-cs"/>
              </a:rPr>
              <a:t> for testing </a:t>
            </a:r>
            <a:r>
              <a:rPr lang="en-US" sz="1200" kern="1200" dirty="0" smtClean="0">
                <a:solidFill>
                  <a:schemeClr val="tx1"/>
                </a:solidFill>
                <a:effectLst/>
                <a:latin typeface="+mn-lt"/>
                <a:ea typeface="+mn-ea"/>
                <a:cs typeface="+mn-cs"/>
              </a:rPr>
              <a:t>whereby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 the basic functions were tested with data given and all functions were working properly</a:t>
            </a:r>
            <a:endParaRPr lang="en-SG"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F491BE1-80E0-4DCE-9102-038343DDEE2B}" type="slidenum">
              <a:rPr lang="en-US" smtClean="0"/>
              <a:t>3</a:t>
            </a:fld>
            <a:endParaRPr lang="en-US"/>
          </a:p>
        </p:txBody>
      </p:sp>
    </p:spTree>
    <p:extLst>
      <p:ext uri="{BB962C8B-B14F-4D97-AF65-F5344CB8AC3E}">
        <p14:creationId xmlns:p14="http://schemas.microsoft.com/office/powerpoint/2010/main" val="283013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is developed for both the management and the administrator</a:t>
            </a:r>
            <a:r>
              <a:rPr lang="en-SG" sz="1200" kern="1200" dirty="0" smtClean="0">
                <a:solidFill>
                  <a:schemeClr val="tx1"/>
                </a:solidFill>
                <a:effectLst/>
                <a:latin typeface="+mn-lt"/>
                <a:ea typeface="+mn-ea"/>
                <a:cs typeface="+mn-cs"/>
              </a:rPr>
              <a:t>r and it allows them to be </a:t>
            </a:r>
            <a:r>
              <a:rPr lang="en-US" sz="1200" kern="1200" dirty="0" smtClean="0">
                <a:solidFill>
                  <a:schemeClr val="tx1"/>
                </a:solidFill>
                <a:effectLst/>
                <a:latin typeface="+mn-lt"/>
                <a:ea typeface="+mn-ea"/>
                <a:cs typeface="+mn-cs"/>
              </a:rPr>
              <a:t>able to create, retrieve, update and delete a certain duty</a:t>
            </a:r>
          </a:p>
          <a:p>
            <a:r>
              <a:rPr lang="en-US" sz="1200" kern="1200" dirty="0" smtClean="0">
                <a:solidFill>
                  <a:schemeClr val="tx1"/>
                </a:solidFill>
                <a:effectLst/>
                <a:latin typeface="+mn-lt"/>
                <a:ea typeface="+mn-ea"/>
                <a:cs typeface="+mn-cs"/>
              </a:rPr>
              <a:t>‘Waterfall’ methodology</a:t>
            </a:r>
            <a:r>
              <a:rPr lang="en-US" sz="1200" kern="1200" baseline="0" dirty="0" smtClean="0">
                <a:solidFill>
                  <a:schemeClr val="tx1"/>
                </a:solidFill>
                <a:effectLst/>
                <a:latin typeface="+mn-lt"/>
                <a:ea typeface="+mn-ea"/>
                <a:cs typeface="+mn-cs"/>
              </a:rPr>
              <a:t> is used for the development of this module and it</a:t>
            </a:r>
            <a:r>
              <a:rPr lang="en-US" sz="1200" kern="1200" dirty="0" smtClean="0">
                <a:solidFill>
                  <a:schemeClr val="tx1"/>
                </a:solidFill>
                <a:effectLst/>
                <a:latin typeface="+mn-lt"/>
                <a:ea typeface="+mn-ea"/>
                <a:cs typeface="+mn-cs"/>
              </a:rPr>
              <a:t> consists various process such as</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Requirements</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Analysis/Design</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Coding</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Testing</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Deployment</a:t>
            </a:r>
          </a:p>
          <a:p>
            <a:pPr lvl="0"/>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Requirements</a:t>
            </a:r>
            <a:endParaRPr lang="en-SG"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During the requirements process,</a:t>
            </a:r>
            <a:r>
              <a:rPr lang="en-US" sz="1200" u="none" strike="noStrike" kern="1200" baseline="0" dirty="0" smtClean="0">
                <a:solidFill>
                  <a:schemeClr val="tx1"/>
                </a:solidFill>
                <a:effectLst/>
                <a:latin typeface="+mn-lt"/>
                <a:ea typeface="+mn-ea"/>
                <a:cs typeface="+mn-cs"/>
              </a:rPr>
              <a:t> the functions needed will be stated and the outcome of this project will have to meet the requirements stated in this </a:t>
            </a:r>
            <a:r>
              <a:rPr lang="en-US" sz="1200" u="none" strike="noStrike" kern="1200" baseline="0" smtClean="0">
                <a:solidFill>
                  <a:schemeClr val="tx1"/>
                </a:solidFill>
                <a:effectLst/>
                <a:latin typeface="+mn-lt"/>
                <a:ea typeface="+mn-ea"/>
                <a:cs typeface="+mn-cs"/>
              </a:rPr>
              <a:t>process.</a:t>
            </a:r>
          </a:p>
          <a:p>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All five functions (Create, Retrieve, Update &amp; Delete) are required</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Both Management users and Administrator are able to retrieve all housekeeping duties from the database</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Both Management users and Administrator are able to create new housekeeping duties</a:t>
            </a:r>
            <a:endParaRPr lang="en-SG"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Both Management users and Administrator are able to update current duties that are in the database</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Both Management users and Administrator are able to delete duties from the database</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Analysis/Design</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For the function design, the ‘easy flow’ of usage of the application was taken into consideration. It was first hand drawn on a piece of paper which would then have additional things if necessary.</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Coding</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Individual function’s codes will be first researched on. Once the research is done, coding will be programmed separately and will then be put together in the sub-section tabs in the system.</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Codes must be taken into consideration as to which user have access to what functions.</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codes will be done in Microsoft Visual Studio 2013 which would then link up to Microsoft </a:t>
            </a:r>
            <a:r>
              <a:rPr lang="en-US" sz="1200" kern="1200" dirty="0" err="1" smtClean="0">
                <a:solidFill>
                  <a:schemeClr val="tx1"/>
                </a:solidFill>
                <a:effectLst/>
                <a:latin typeface="+mn-lt"/>
                <a:ea typeface="+mn-ea"/>
                <a:cs typeface="+mn-cs"/>
              </a:rPr>
              <a:t>Sql</a:t>
            </a:r>
            <a:r>
              <a:rPr lang="en-US" sz="1200" kern="1200" dirty="0" smtClean="0">
                <a:solidFill>
                  <a:schemeClr val="tx1"/>
                </a:solidFill>
                <a:effectLst/>
                <a:latin typeface="+mn-lt"/>
                <a:ea typeface="+mn-ea"/>
                <a:cs typeface="+mn-cs"/>
              </a:rPr>
              <a:t> Server 2012.</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Testing</a:t>
            </a:r>
            <a:endParaRPr lang="en-SG"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the codes are done, testing phase will occur. The testing will be done with reference to the Test Logs.</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Deployment</a:t>
            </a:r>
            <a:endParaRPr lang="en-SG"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SG"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it is tested, it will be then sent for deployment for users to try in order to gather feedbacks.</a:t>
            </a:r>
            <a:endParaRPr lang="en-SG" sz="120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FF491BE1-80E0-4DCE-9102-038343DDEE2B}" type="slidenum">
              <a:rPr lang="en-US" smtClean="0"/>
              <a:t>4</a:t>
            </a:fld>
            <a:endParaRPr lang="en-US"/>
          </a:p>
        </p:txBody>
      </p:sp>
    </p:spTree>
    <p:extLst>
      <p:ext uri="{BB962C8B-B14F-4D97-AF65-F5344CB8AC3E}">
        <p14:creationId xmlns:p14="http://schemas.microsoft.com/office/powerpoint/2010/main" val="36198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User ranges from receptionist, management and administrator</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FF491BE1-80E0-4DCE-9102-038343DDEE2B}" type="slidenum">
              <a:rPr lang="en-US" smtClean="0"/>
              <a:t>8</a:t>
            </a:fld>
            <a:endParaRPr lang="en-US"/>
          </a:p>
        </p:txBody>
      </p:sp>
    </p:spTree>
    <p:extLst>
      <p:ext uri="{BB962C8B-B14F-4D97-AF65-F5344CB8AC3E}">
        <p14:creationId xmlns:p14="http://schemas.microsoft.com/office/powerpoint/2010/main" val="218169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42823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417371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00416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3960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14929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74129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97413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409853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33290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38685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55512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394802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1B6128-0A2F-42B8-B22C-1CB21B575655}" type="datetimeFigureOut">
              <a:rPr lang="en-SG" smtClean="0"/>
              <a:t>4/6/2015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88516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113799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217409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05348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6128-0A2F-42B8-B22C-1CB21B575655}" type="datetimeFigureOut">
              <a:rPr lang="en-SG" smtClean="0"/>
              <a:t>4/6/2015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51B1EFFD-9CCC-406E-B60B-4B87803F48E6}" type="slidenum">
              <a:rPr lang="en-SG" smtClean="0"/>
              <a:t>‹#›</a:t>
            </a:fld>
            <a:endParaRPr lang="en-SG"/>
          </a:p>
        </p:txBody>
      </p:sp>
    </p:spTree>
    <p:extLst>
      <p:ext uri="{BB962C8B-B14F-4D97-AF65-F5344CB8AC3E}">
        <p14:creationId xmlns:p14="http://schemas.microsoft.com/office/powerpoint/2010/main" val="195000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1B6128-0A2F-42B8-B22C-1CB21B575655}" type="datetimeFigureOut">
              <a:rPr lang="en-SG" smtClean="0"/>
              <a:t>4/6/2015</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B1EFFD-9CCC-406E-B60B-4B87803F48E6}" type="slidenum">
              <a:rPr lang="en-SG" smtClean="0"/>
              <a:t>‹#›</a:t>
            </a:fld>
            <a:endParaRPr lang="en-SG"/>
          </a:p>
        </p:txBody>
      </p:sp>
    </p:spTree>
    <p:extLst>
      <p:ext uri="{BB962C8B-B14F-4D97-AF65-F5344CB8AC3E}">
        <p14:creationId xmlns:p14="http://schemas.microsoft.com/office/powerpoint/2010/main" val="4205452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sz="6600" b="1" dirty="0" smtClean="0"/>
              <a:t>Software Engineering (CGE2C09) </a:t>
            </a:r>
            <a:endParaRPr lang="en-SG" sz="6600" b="1" dirty="0"/>
          </a:p>
        </p:txBody>
      </p:sp>
      <p:sp>
        <p:nvSpPr>
          <p:cNvPr id="3" name="Subtitle 2"/>
          <p:cNvSpPr>
            <a:spLocks noGrp="1"/>
          </p:cNvSpPr>
          <p:nvPr>
            <p:ph type="subTitle" idx="1"/>
          </p:nvPr>
        </p:nvSpPr>
        <p:spPr/>
        <p:txBody>
          <a:bodyPr/>
          <a:lstStyle/>
          <a:p>
            <a:r>
              <a:rPr lang="en-SG" dirty="0" smtClean="0"/>
              <a:t>By Jaelyn Lim Hui Wen, Leong Min </a:t>
            </a:r>
            <a:r>
              <a:rPr lang="en-SG" dirty="0" err="1" smtClean="0"/>
              <a:t>En</a:t>
            </a:r>
            <a:r>
              <a:rPr lang="en-SG" dirty="0" smtClean="0"/>
              <a:t>, </a:t>
            </a:r>
            <a:r>
              <a:rPr lang="en-SG" dirty="0" err="1" smtClean="0"/>
              <a:t>Loh</a:t>
            </a:r>
            <a:r>
              <a:rPr lang="en-SG" dirty="0" smtClean="0"/>
              <a:t> Shi </a:t>
            </a:r>
            <a:r>
              <a:rPr lang="en-SG" dirty="0" err="1" smtClean="0"/>
              <a:t>Jia</a:t>
            </a:r>
            <a:r>
              <a:rPr lang="en-SG" dirty="0" smtClean="0"/>
              <a:t>, Serene, </a:t>
            </a:r>
            <a:r>
              <a:rPr lang="en-SG" dirty="0" err="1" smtClean="0"/>
              <a:t>Reyner</a:t>
            </a:r>
            <a:r>
              <a:rPr lang="en-SG" dirty="0" smtClean="0"/>
              <a:t> Leong</a:t>
            </a:r>
          </a:p>
        </p:txBody>
      </p:sp>
    </p:spTree>
    <p:extLst>
      <p:ext uri="{BB962C8B-B14F-4D97-AF65-F5344CB8AC3E}">
        <p14:creationId xmlns:p14="http://schemas.microsoft.com/office/powerpoint/2010/main" val="342790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03542335"/>
              </p:ext>
            </p:extLst>
          </p:nvPr>
        </p:nvGraphicFramePr>
        <p:xfrm>
          <a:off x="872300" y="1158304"/>
          <a:ext cx="10246803" cy="476345"/>
        </p:xfrm>
        <a:graphic>
          <a:graphicData uri="http://schemas.openxmlformats.org/drawingml/2006/table">
            <a:tbl>
              <a:tblPr firstRow="1" firstCol="1" bandRow="1">
                <a:tableStyleId>{93296810-A885-4BE3-A3E7-6D5BEEA58F35}</a:tableStyleId>
              </a:tblPr>
              <a:tblGrid>
                <a:gridCol w="977971"/>
                <a:gridCol w="1460875"/>
                <a:gridCol w="2270986"/>
                <a:gridCol w="2015545"/>
                <a:gridCol w="1859848"/>
                <a:gridCol w="1661578"/>
              </a:tblGrid>
              <a:tr h="476345">
                <a:tc>
                  <a:txBody>
                    <a:bodyPr/>
                    <a:lstStyle/>
                    <a:p>
                      <a:pPr marL="0" marR="0">
                        <a:spcBef>
                          <a:spcPts val="0"/>
                        </a:spcBef>
                        <a:spcAft>
                          <a:spcPts val="0"/>
                        </a:spcAft>
                      </a:pPr>
                      <a:r>
                        <a:rPr lang="en-US" sz="1600" dirty="0">
                          <a:effectLst/>
                        </a:rPr>
                        <a:t>S/No</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Steps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Test Data</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Expected Results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Actual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Remarks</a:t>
                      </a:r>
                      <a:endParaRPr lang="en-US"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12859194"/>
              </p:ext>
            </p:extLst>
          </p:nvPr>
        </p:nvGraphicFramePr>
        <p:xfrm>
          <a:off x="877823" y="1627632"/>
          <a:ext cx="10259568" cy="5120640"/>
        </p:xfrm>
        <a:graphic>
          <a:graphicData uri="http://schemas.openxmlformats.org/drawingml/2006/table">
            <a:tbl>
              <a:tblPr firstRow="1" firstCol="1" bandRow="1">
                <a:tableStyleId>{93296810-A885-4BE3-A3E7-6D5BEEA58F35}</a:tableStyleId>
              </a:tblPr>
              <a:tblGrid>
                <a:gridCol w="979190"/>
                <a:gridCol w="1462694"/>
                <a:gridCol w="2273815"/>
                <a:gridCol w="2018055"/>
                <a:gridCol w="1862167"/>
                <a:gridCol w="1663647"/>
              </a:tblGrid>
              <a:tr h="1282038">
                <a:tc>
                  <a:txBody>
                    <a:bodyPr/>
                    <a:lstStyle/>
                    <a:p>
                      <a:pPr marL="0" marR="0">
                        <a:spcBef>
                          <a:spcPts val="0"/>
                        </a:spcBef>
                        <a:spcAft>
                          <a:spcPts val="0"/>
                        </a:spcAft>
                      </a:pPr>
                      <a:r>
                        <a:rPr lang="en-US" sz="1400" dirty="0">
                          <a:effectLst/>
                        </a:rPr>
                        <a:t>7</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solidFill>
                            <a:schemeClr val="bg1"/>
                          </a:solidFill>
                          <a:effectLst/>
                        </a:rPr>
                        <a:t>Update Guest Details</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User clicks on button and redirected to groupbox with details in textbox and click update.</a:t>
                      </a:r>
                    </a:p>
                    <a:p>
                      <a:pPr marL="0" marR="0">
                        <a:spcBef>
                          <a:spcPts val="0"/>
                        </a:spcBef>
                        <a:spcAft>
                          <a:spcPts val="0"/>
                        </a:spcAft>
                      </a:pPr>
                      <a:r>
                        <a:rPr lang="en-US" sz="1400" dirty="0">
                          <a:solidFill>
                            <a:schemeClr val="bg1"/>
                          </a:solidFill>
                          <a:effectLst/>
                        </a:rPr>
                        <a:t> </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The information can be changed and the database will update and redirect back to the datagrid with changed information.</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The information is changed and the database updates and redirects back to the datagrid with changed information.</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c>
                  <a:txBody>
                    <a:bodyPr/>
                    <a:lstStyle/>
                    <a:p>
                      <a:pPr marL="0" marR="0">
                        <a:spcBef>
                          <a:spcPts val="0"/>
                        </a:spcBef>
                        <a:spcAft>
                          <a:spcPts val="0"/>
                        </a:spcAft>
                      </a:pPr>
                      <a:r>
                        <a:rPr lang="en-US" sz="1400" dirty="0">
                          <a:solidFill>
                            <a:schemeClr val="bg1"/>
                          </a:solidFill>
                          <a:effectLst/>
                        </a:rPr>
                        <a:t>Delete can also be done here</a:t>
                      </a:r>
                      <a:endParaRPr lang="en-US" sz="1400" dirty="0">
                        <a:solidFill>
                          <a:schemeClr val="bg1"/>
                        </a:solidFill>
                        <a:effectLst/>
                        <a:latin typeface="Times New Roman" panose="02020603050405020304" pitchFamily="18" charset="0"/>
                        <a:ea typeface="Times New Roman" panose="02020603050405020304" pitchFamily="18" charset="0"/>
                      </a:endParaRPr>
                    </a:p>
                  </a:txBody>
                  <a:tcPr marL="43706" marR="43706" marT="0" marB="0">
                    <a:solidFill>
                      <a:schemeClr val="accent2">
                        <a:lumMod val="20000"/>
                        <a:lumOff val="80000"/>
                      </a:schemeClr>
                    </a:solidFill>
                  </a:tcPr>
                </a:tc>
              </a:tr>
              <a:tr h="1398587">
                <a:tc>
                  <a:txBody>
                    <a:bodyPr/>
                    <a:lstStyle/>
                    <a:p>
                      <a:pPr marL="0" marR="0">
                        <a:spcBef>
                          <a:spcPts val="0"/>
                        </a:spcBef>
                        <a:spcAft>
                          <a:spcPts val="0"/>
                        </a:spcAft>
                      </a:pPr>
                      <a:r>
                        <a:rPr lang="en-US" sz="1400">
                          <a:effectLst/>
                        </a:rPr>
                        <a:t>8</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Delete Guest</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User clicks on delete</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The information will be displayed in a message box and asks for confirmation of deletion.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The information displayed in a message box and asked for confirmation of deletion and redirected to the updated datagrid.</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The cancelling can be canceled.</a:t>
                      </a:r>
                      <a:endParaRPr lang="en-US" sz="1400">
                        <a:effectLst/>
                        <a:latin typeface="Times New Roman" panose="02020603050405020304" pitchFamily="18" charset="0"/>
                        <a:ea typeface="Times New Roman" panose="02020603050405020304" pitchFamily="18" charset="0"/>
                      </a:endParaRPr>
                    </a:p>
                  </a:txBody>
                  <a:tcPr marL="43706" marR="43706" marT="0" marB="0"/>
                </a:tc>
              </a:tr>
              <a:tr h="116549">
                <a:tc gridSpan="6">
                  <a:txBody>
                    <a:bodyPr/>
                    <a:lstStyle/>
                    <a:p>
                      <a:pPr marL="0" marR="0" algn="ctr">
                        <a:spcBef>
                          <a:spcPts val="0"/>
                        </a:spcBef>
                        <a:spcAft>
                          <a:spcPts val="0"/>
                        </a:spcAft>
                      </a:pPr>
                      <a:r>
                        <a:rPr lang="en-US" sz="1400">
                          <a:effectLst/>
                        </a:rPr>
                        <a:t>Exception Flows</a:t>
                      </a:r>
                      <a:endParaRPr lang="en-US" sz="1400">
                        <a:effectLst/>
                        <a:latin typeface="Times New Roman" panose="02020603050405020304" pitchFamily="18" charset="0"/>
                        <a:ea typeface="Times New Roman" panose="02020603050405020304" pitchFamily="18" charset="0"/>
                      </a:endParaRPr>
                    </a:p>
                  </a:txBody>
                  <a:tcPr marL="43706" marR="4370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99294">
                <a:tc>
                  <a:txBody>
                    <a:bodyPr/>
                    <a:lstStyle/>
                    <a:p>
                      <a:pPr marL="0" marR="0">
                        <a:spcBef>
                          <a:spcPts val="0"/>
                        </a:spcBef>
                        <a:spcAft>
                          <a:spcPts val="0"/>
                        </a:spcAft>
                      </a:pPr>
                      <a:r>
                        <a:rPr lang="en-US" sz="1400">
                          <a:effectLst/>
                        </a:rPr>
                        <a:t>9</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Step1’s alternate flow, user click on retrieve</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when user clicks retrieve without entering any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will pop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A message box pops up prompting the user to enter information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3706" marR="43706" marT="0" marB="0"/>
                </a:tc>
              </a:tr>
              <a:tr h="699294">
                <a:tc>
                  <a:txBody>
                    <a:bodyPr/>
                    <a:lstStyle/>
                    <a:p>
                      <a:pPr marL="0" marR="0">
                        <a:spcBef>
                          <a:spcPts val="0"/>
                        </a:spcBef>
                        <a:spcAft>
                          <a:spcPts val="0"/>
                        </a:spcAft>
                      </a:pPr>
                      <a:r>
                        <a:rPr lang="en-US" sz="1400">
                          <a:effectLst/>
                        </a:rPr>
                        <a:t>10</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Step 4’s alternate flow,</a:t>
                      </a:r>
                    </a:p>
                    <a:p>
                      <a:pPr marL="0" marR="0">
                        <a:spcBef>
                          <a:spcPts val="0"/>
                        </a:spcBef>
                        <a:spcAft>
                          <a:spcPts val="0"/>
                        </a:spcAft>
                      </a:pPr>
                      <a:r>
                        <a:rPr lang="en-US" sz="1400">
                          <a:effectLst/>
                        </a:rPr>
                        <a:t>User clicks on search</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User clicks on search without entering any information</a:t>
                      </a:r>
                      <a:endParaRPr lang="en-US" sz="1400" dirty="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will pop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a:effectLst/>
                        </a:rPr>
                        <a:t>A message box pops up prompting the user to enter information</a:t>
                      </a:r>
                      <a:endParaRPr lang="en-US" sz="1400">
                        <a:effectLst/>
                        <a:latin typeface="Times New Roman" panose="02020603050405020304" pitchFamily="18" charset="0"/>
                        <a:ea typeface="Times New Roman" panose="02020603050405020304" pitchFamily="18" charset="0"/>
                      </a:endParaRPr>
                    </a:p>
                  </a:txBody>
                  <a:tcPr marL="43706" marR="43706"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3706" marR="43706" marT="0" marB="0"/>
                </a:tc>
              </a:tr>
            </a:tbl>
          </a:graphicData>
        </a:graphic>
      </p:graphicFrame>
    </p:spTree>
    <p:extLst>
      <p:ext uri="{BB962C8B-B14F-4D97-AF65-F5344CB8AC3E}">
        <p14:creationId xmlns:p14="http://schemas.microsoft.com/office/powerpoint/2010/main" val="2107612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1612" y="1801029"/>
            <a:ext cx="8825657" cy="1915647"/>
          </a:xfrm>
        </p:spPr>
        <p:txBody>
          <a:bodyPr/>
          <a:lstStyle/>
          <a:p>
            <a:pPr algn="ctr"/>
            <a:r>
              <a:rPr lang="en-SG" sz="4800" b="1" dirty="0" smtClean="0"/>
              <a:t>END OF PRESENTATION</a:t>
            </a:r>
            <a:endParaRPr lang="en-SG" sz="4800" b="1" dirty="0"/>
          </a:p>
        </p:txBody>
      </p:sp>
      <p:sp>
        <p:nvSpPr>
          <p:cNvPr id="5" name="Text Placeholder 4"/>
          <p:cNvSpPr>
            <a:spLocks noGrp="1"/>
          </p:cNvSpPr>
          <p:nvPr>
            <p:ph type="body" idx="1"/>
          </p:nvPr>
        </p:nvSpPr>
        <p:spPr>
          <a:xfrm>
            <a:off x="1831611" y="3716677"/>
            <a:ext cx="8825658" cy="860400"/>
          </a:xfrm>
        </p:spPr>
        <p:txBody>
          <a:bodyPr>
            <a:normAutofit/>
          </a:bodyPr>
          <a:lstStyle/>
          <a:p>
            <a:pPr algn="ctr"/>
            <a:r>
              <a:rPr lang="en-SG" sz="2400" b="1" dirty="0" smtClean="0"/>
              <a:t>Thank you for your attention!</a:t>
            </a:r>
            <a:endParaRPr lang="en-SG" sz="2400" b="1" dirty="0"/>
          </a:p>
        </p:txBody>
      </p:sp>
    </p:spTree>
    <p:extLst>
      <p:ext uri="{BB962C8B-B14F-4D97-AF65-F5344CB8AC3E}">
        <p14:creationId xmlns:p14="http://schemas.microsoft.com/office/powerpoint/2010/main" val="852677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MODULE DEVELOPMENT AND UNIT TESTING</a:t>
            </a:r>
            <a:r>
              <a:rPr lang="en-SG" b="1" dirty="0"/>
              <a:t/>
            </a:r>
            <a:br>
              <a:rPr lang="en-SG" b="1" dirty="0"/>
            </a:br>
            <a:endParaRPr lang="en-SG" dirty="0"/>
          </a:p>
        </p:txBody>
      </p:sp>
      <p:sp>
        <p:nvSpPr>
          <p:cNvPr id="3" name="Content Placeholder 2"/>
          <p:cNvSpPr>
            <a:spLocks noGrp="1"/>
          </p:cNvSpPr>
          <p:nvPr>
            <p:ph idx="1"/>
          </p:nvPr>
        </p:nvSpPr>
        <p:spPr/>
        <p:txBody>
          <a:bodyPr>
            <a:normAutofit/>
          </a:bodyPr>
          <a:lstStyle/>
          <a:p>
            <a:pPr marL="457200" indent="-457200">
              <a:buAutoNum type="arabicPeriod"/>
            </a:pPr>
            <a:r>
              <a:rPr lang="en-US" sz="2400" dirty="0" smtClean="0"/>
              <a:t>Room </a:t>
            </a:r>
            <a:r>
              <a:rPr lang="en-US" sz="2400" dirty="0"/>
              <a:t>Availability and Booking </a:t>
            </a:r>
            <a:r>
              <a:rPr lang="en-US" sz="2400" dirty="0" smtClean="0"/>
              <a:t>Module</a:t>
            </a:r>
          </a:p>
          <a:p>
            <a:pPr marL="857250" lvl="1" indent="-457200"/>
            <a:r>
              <a:rPr lang="en-US" sz="2400" dirty="0" smtClean="0"/>
              <a:t>Tab Controls: ensure </a:t>
            </a:r>
            <a:r>
              <a:rPr lang="en-US" sz="2400" dirty="0"/>
              <a:t>quality and </a:t>
            </a:r>
            <a:r>
              <a:rPr lang="en-US" sz="2400" dirty="0" smtClean="0"/>
              <a:t>efficiency</a:t>
            </a:r>
          </a:p>
          <a:p>
            <a:pPr marL="857250" lvl="1" indent="-457200"/>
            <a:r>
              <a:rPr lang="en-US" sz="2400" dirty="0"/>
              <a:t>P</a:t>
            </a:r>
            <a:r>
              <a:rPr lang="en-US" sz="2400" dirty="0" smtClean="0"/>
              <a:t>rocess </a:t>
            </a:r>
            <a:r>
              <a:rPr lang="en-US" sz="2400" dirty="0"/>
              <a:t>of the room </a:t>
            </a:r>
            <a:r>
              <a:rPr lang="en-US" sz="2400" dirty="0" smtClean="0"/>
              <a:t>booking: Home Tab </a:t>
            </a:r>
            <a:r>
              <a:rPr lang="en-US" sz="2400" dirty="0" smtClean="0">
                <a:sym typeface="Wingdings" panose="05000000000000000000" pitchFamily="2" charset="2"/>
              </a:rPr>
              <a:t> Reservation Tab  Check In Tab</a:t>
            </a:r>
          </a:p>
          <a:p>
            <a:pPr marL="857250" lvl="1" indent="-457200"/>
            <a:r>
              <a:rPr lang="en-US" sz="2400" dirty="0" smtClean="0">
                <a:sym typeface="Wingdings" panose="05000000000000000000" pitchFamily="2" charset="2"/>
              </a:rPr>
              <a:t>Testing Methods Used: Parameterized Unit Testing (PUT), Unit Testing limitations &amp; Black Box</a:t>
            </a:r>
            <a:endParaRPr lang="en-US" sz="2400" dirty="0" smtClean="0"/>
          </a:p>
        </p:txBody>
      </p:sp>
    </p:spTree>
    <p:extLst>
      <p:ext uri="{BB962C8B-B14F-4D97-AF65-F5344CB8AC3E}">
        <p14:creationId xmlns:p14="http://schemas.microsoft.com/office/powerpoint/2010/main" val="2208859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DEVELOPMENT AND UNIT TESTING</a:t>
            </a:r>
            <a:endParaRPr lang="en-SG" dirty="0"/>
          </a:p>
        </p:txBody>
      </p:sp>
      <p:sp>
        <p:nvSpPr>
          <p:cNvPr id="3" name="Content Placeholder 2"/>
          <p:cNvSpPr>
            <a:spLocks noGrp="1"/>
          </p:cNvSpPr>
          <p:nvPr>
            <p:ph idx="1"/>
          </p:nvPr>
        </p:nvSpPr>
        <p:spPr/>
        <p:txBody>
          <a:bodyPr/>
          <a:lstStyle/>
          <a:p>
            <a:pPr marL="457200" indent="-457200">
              <a:buFont typeface="+mj-lt"/>
              <a:buAutoNum type="arabicPeriod" startAt="2"/>
            </a:pPr>
            <a:r>
              <a:rPr lang="en-US" sz="2400" dirty="0"/>
              <a:t>Reporting Module and </a:t>
            </a:r>
            <a:r>
              <a:rPr lang="en-US" sz="2400" dirty="0" err="1" smtClean="0"/>
              <a:t>CheckOut</a:t>
            </a:r>
            <a:endParaRPr lang="en-US" sz="2400" dirty="0"/>
          </a:p>
          <a:p>
            <a:pPr marL="857250" lvl="1" indent="-457200"/>
            <a:r>
              <a:rPr lang="en-US" sz="2400" dirty="0" smtClean="0"/>
              <a:t>Developed using Unified Process(UP) aka iterative model</a:t>
            </a:r>
          </a:p>
          <a:p>
            <a:pPr marL="857250" lvl="1" indent="-457200"/>
            <a:r>
              <a:rPr lang="en-US" sz="2400" dirty="0" smtClean="0"/>
              <a:t>Produced a working version at the early stage of the software lifecycle</a:t>
            </a:r>
          </a:p>
          <a:p>
            <a:pPr marL="857250" lvl="1" indent="-457200"/>
            <a:r>
              <a:rPr lang="en-US" sz="2400" dirty="0" smtClean="0"/>
              <a:t>Subsequent iterations will continue to build on the initial software produced and it is ensured that the software meets the requirements</a:t>
            </a:r>
          </a:p>
          <a:p>
            <a:pPr marL="857250" lvl="1" indent="-457200"/>
            <a:r>
              <a:rPr lang="en-US" sz="2400" dirty="0" smtClean="0"/>
              <a:t>Testing Methods Used: Black Box</a:t>
            </a:r>
          </a:p>
          <a:p>
            <a:pPr marL="857250" lvl="1" indent="-457200"/>
            <a:endParaRPr lang="en-US" dirty="0"/>
          </a:p>
          <a:p>
            <a:endParaRPr lang="en-SG" dirty="0"/>
          </a:p>
        </p:txBody>
      </p:sp>
    </p:spTree>
    <p:extLst>
      <p:ext uri="{BB962C8B-B14F-4D97-AF65-F5344CB8AC3E}">
        <p14:creationId xmlns:p14="http://schemas.microsoft.com/office/powerpoint/2010/main" val="3519932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 DEVELOPMENT AND UNIT TESTING</a:t>
            </a:r>
            <a:endParaRPr lang="en-SG"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3"/>
            </a:pPr>
            <a:r>
              <a:rPr lang="en-US" sz="2400" dirty="0" err="1"/>
              <a:t>HouseKeeping</a:t>
            </a:r>
            <a:r>
              <a:rPr lang="en-US" sz="2400" dirty="0"/>
              <a:t> </a:t>
            </a:r>
            <a:r>
              <a:rPr lang="en-US" sz="2400" dirty="0" smtClean="0"/>
              <a:t>Module</a:t>
            </a:r>
          </a:p>
          <a:p>
            <a:pPr marL="857250" lvl="1" indent="-457200"/>
            <a:r>
              <a:rPr lang="en-US" sz="2400" dirty="0"/>
              <a:t>D</a:t>
            </a:r>
            <a:r>
              <a:rPr lang="en-US" sz="2400" dirty="0" smtClean="0"/>
              <a:t>eveloped </a:t>
            </a:r>
            <a:r>
              <a:rPr lang="en-US" sz="2400" dirty="0"/>
              <a:t>for </a:t>
            </a:r>
            <a:r>
              <a:rPr lang="en-US" sz="2400" dirty="0" smtClean="0"/>
              <a:t>management </a:t>
            </a:r>
            <a:r>
              <a:rPr lang="en-US" sz="2400" dirty="0"/>
              <a:t>and </a:t>
            </a:r>
            <a:r>
              <a:rPr lang="en-US" sz="2400" dirty="0" smtClean="0"/>
              <a:t>administrator</a:t>
            </a:r>
          </a:p>
          <a:p>
            <a:pPr marL="857250" lvl="1" indent="-457200"/>
            <a:r>
              <a:rPr lang="en-US" sz="2400" dirty="0" smtClean="0"/>
              <a:t>Create</a:t>
            </a:r>
            <a:r>
              <a:rPr lang="en-US" sz="2400" dirty="0"/>
              <a:t>, retrieve, update and delete a certain </a:t>
            </a:r>
            <a:r>
              <a:rPr lang="en-US" sz="2400" dirty="0" smtClean="0"/>
              <a:t>duty</a:t>
            </a:r>
          </a:p>
          <a:p>
            <a:pPr marL="857250" lvl="1" indent="-457200"/>
            <a:r>
              <a:rPr lang="en-US" sz="2400" dirty="0"/>
              <a:t>Developed using Waterfall methodology which consists </a:t>
            </a:r>
            <a:r>
              <a:rPr lang="en-US" sz="2400" dirty="0" smtClean="0"/>
              <a:t>of</a:t>
            </a:r>
          </a:p>
          <a:p>
            <a:pPr marL="1257300" lvl="2" indent="-457200">
              <a:buFont typeface="Arial" panose="020B0604020202020204" pitchFamily="34" charset="0"/>
              <a:buChar char="•"/>
            </a:pPr>
            <a:r>
              <a:rPr lang="en-US" sz="2400" dirty="0" smtClean="0"/>
              <a:t>Requirements</a:t>
            </a:r>
          </a:p>
          <a:p>
            <a:pPr marL="1257300" lvl="2" indent="-457200">
              <a:buFont typeface="Arial" panose="020B0604020202020204" pitchFamily="34" charset="0"/>
              <a:buChar char="•"/>
            </a:pPr>
            <a:r>
              <a:rPr lang="en-US" sz="2400" dirty="0" smtClean="0"/>
              <a:t>Analysis/Design</a:t>
            </a:r>
          </a:p>
          <a:p>
            <a:pPr marL="1257300" lvl="2" indent="-457200">
              <a:buFont typeface="Arial" panose="020B0604020202020204" pitchFamily="34" charset="0"/>
              <a:buChar char="•"/>
            </a:pPr>
            <a:r>
              <a:rPr lang="en-US" sz="2400" dirty="0" smtClean="0"/>
              <a:t>Coding</a:t>
            </a:r>
          </a:p>
          <a:p>
            <a:pPr marL="1257300" lvl="2" indent="-457200">
              <a:buFont typeface="Arial" panose="020B0604020202020204" pitchFamily="34" charset="0"/>
              <a:buChar char="•"/>
            </a:pPr>
            <a:r>
              <a:rPr lang="en-US" sz="2400" dirty="0" smtClean="0"/>
              <a:t>Testing</a:t>
            </a:r>
          </a:p>
          <a:p>
            <a:pPr marL="1257300" lvl="2" indent="-457200">
              <a:buFont typeface="Arial" panose="020B0604020202020204" pitchFamily="34" charset="0"/>
              <a:buChar char="•"/>
            </a:pPr>
            <a:r>
              <a:rPr lang="en-US" sz="2400" dirty="0" smtClean="0"/>
              <a:t>Deployment</a:t>
            </a:r>
            <a:endParaRPr lang="en-US" sz="2400" dirty="0"/>
          </a:p>
          <a:p>
            <a:pPr marL="857250" lvl="1" indent="-457200"/>
            <a:endParaRPr lang="en-SG" dirty="0"/>
          </a:p>
        </p:txBody>
      </p:sp>
    </p:spTree>
    <p:extLst>
      <p:ext uri="{BB962C8B-B14F-4D97-AF65-F5344CB8AC3E}">
        <p14:creationId xmlns:p14="http://schemas.microsoft.com/office/powerpoint/2010/main" val="270372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t>SYSTEM INTEGATION</a:t>
            </a:r>
            <a:r>
              <a:rPr lang="en-SG" b="1" dirty="0"/>
              <a:t/>
            </a:r>
            <a:br>
              <a:rPr lang="en-SG" b="1" dirty="0"/>
            </a:br>
            <a:endParaRPr lang="en-SG" dirty="0"/>
          </a:p>
        </p:txBody>
      </p:sp>
      <p:sp>
        <p:nvSpPr>
          <p:cNvPr id="3" name="Content Placeholder 2"/>
          <p:cNvSpPr>
            <a:spLocks noGrp="1"/>
          </p:cNvSpPr>
          <p:nvPr>
            <p:ph idx="1"/>
          </p:nvPr>
        </p:nvSpPr>
        <p:spPr/>
        <p:txBody>
          <a:bodyPr/>
          <a:lstStyle/>
          <a:p>
            <a:r>
              <a:rPr lang="en-US" sz="3600" dirty="0">
                <a:latin typeface="Times New Roman" panose="02020603050405020304" pitchFamily="18" charset="0"/>
                <a:ea typeface="Times New Roman" panose="02020603050405020304" pitchFamily="18" charset="0"/>
              </a:rPr>
              <a:t>There are two parts that will be needed to be integrated which are front-end module and back-end module. This two component will form the system. We will be employing an incremental testing strategy to complete the integration.</a:t>
            </a:r>
            <a:endParaRPr lang="en-SG" sz="3600" dirty="0">
              <a:latin typeface="Times New Roman" panose="02020603050405020304" pitchFamily="18" charset="0"/>
              <a:ea typeface="Times New Roman" panose="02020603050405020304" pitchFamily="18" charset="0"/>
            </a:endParaRPr>
          </a:p>
          <a:p>
            <a:endParaRPr lang="en-SG" dirty="0"/>
          </a:p>
        </p:txBody>
      </p:sp>
    </p:spTree>
    <p:extLst>
      <p:ext uri="{BB962C8B-B14F-4D97-AF65-F5344CB8AC3E}">
        <p14:creationId xmlns:p14="http://schemas.microsoft.com/office/powerpoint/2010/main" val="3296096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latin typeface="Times New Roman" panose="02020603050405020304" pitchFamily="18" charset="0"/>
                <a:ea typeface="Times New Roman" panose="02020603050405020304" pitchFamily="18" charset="0"/>
              </a:rPr>
              <a:t>Front-end module</a:t>
            </a:r>
            <a:r>
              <a:rPr lang="en-SG" dirty="0">
                <a:latin typeface="Times New Roman" panose="02020603050405020304" pitchFamily="18" charset="0"/>
                <a:ea typeface="Times New Roman" panose="02020603050405020304" pitchFamily="18" charset="0"/>
              </a:rPr>
              <a:t/>
            </a:r>
            <a:br>
              <a:rPr lang="en-SG" dirty="0">
                <a:latin typeface="Times New Roman" panose="02020603050405020304" pitchFamily="18" charset="0"/>
                <a:ea typeface="Times New Roman" panose="02020603050405020304" pitchFamily="18" charset="0"/>
              </a:rPr>
            </a:br>
            <a:endParaRPr lang="en-SG" dirty="0"/>
          </a:p>
        </p:txBody>
      </p:sp>
      <p:sp>
        <p:nvSpPr>
          <p:cNvPr id="3" name="Content Placeholder 2"/>
          <p:cNvSpPr>
            <a:spLocks noGrp="1"/>
          </p:cNvSpPr>
          <p:nvPr>
            <p:ph idx="1"/>
          </p:nvPr>
        </p:nvSpPr>
        <p:spPr/>
        <p:txBody>
          <a:bodyPr/>
          <a:lstStyle/>
          <a:p>
            <a:r>
              <a:rPr lang="en-US" sz="3200" dirty="0"/>
              <a:t>This module give a simple interface where the user is able to perform different functions. This module will check if each interface such as buttons is working properly. The testing will be performed by writing stub for the interface.</a:t>
            </a:r>
            <a:endParaRPr lang="en-SG" sz="3200" dirty="0"/>
          </a:p>
          <a:p>
            <a:endParaRPr lang="en-SG" dirty="0"/>
          </a:p>
        </p:txBody>
      </p:sp>
    </p:spTree>
    <p:extLst>
      <p:ext uri="{BB962C8B-B14F-4D97-AF65-F5344CB8AC3E}">
        <p14:creationId xmlns:p14="http://schemas.microsoft.com/office/powerpoint/2010/main" val="2216133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a:t>Back-end module</a:t>
            </a:r>
            <a:endParaRPr lang="en-SG" dirty="0"/>
          </a:p>
        </p:txBody>
      </p:sp>
      <p:sp>
        <p:nvSpPr>
          <p:cNvPr id="3" name="Content Placeholder 2"/>
          <p:cNvSpPr>
            <a:spLocks noGrp="1"/>
          </p:cNvSpPr>
          <p:nvPr>
            <p:ph idx="1"/>
          </p:nvPr>
        </p:nvSpPr>
        <p:spPr/>
        <p:txBody>
          <a:bodyPr/>
          <a:lstStyle/>
          <a:p>
            <a:r>
              <a:rPr lang="en-US" sz="3200" dirty="0"/>
              <a:t>The back-end module will provide storage for the data and implement related function in the system. This module will run the program and print out the results to the output.</a:t>
            </a:r>
            <a:endParaRPr lang="en-SG" sz="3200" dirty="0"/>
          </a:p>
          <a:p>
            <a:endParaRPr lang="en-SG" dirty="0"/>
          </a:p>
        </p:txBody>
      </p:sp>
    </p:spTree>
    <p:extLst>
      <p:ext uri="{BB962C8B-B14F-4D97-AF65-F5344CB8AC3E}">
        <p14:creationId xmlns:p14="http://schemas.microsoft.com/office/powerpoint/2010/main" val="407416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Log (</a:t>
            </a:r>
            <a:r>
              <a:rPr lang="en-US" dirty="0"/>
              <a:t>Room Availability and Booking</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744618"/>
              </p:ext>
            </p:extLst>
          </p:nvPr>
        </p:nvGraphicFramePr>
        <p:xfrm>
          <a:off x="809437" y="1853248"/>
          <a:ext cx="10712004" cy="4769194"/>
        </p:xfrm>
        <a:graphic>
          <a:graphicData uri="http://schemas.openxmlformats.org/drawingml/2006/table">
            <a:tbl>
              <a:tblPr firstRow="1" firstCol="1" bandRow="1">
                <a:tableStyleId>{93296810-A885-4BE3-A3E7-6D5BEEA58F35}</a:tableStyleId>
              </a:tblPr>
              <a:tblGrid>
                <a:gridCol w="1022371"/>
                <a:gridCol w="1527198"/>
                <a:gridCol w="2374086"/>
                <a:gridCol w="2107051"/>
                <a:gridCol w="1944284"/>
                <a:gridCol w="1737014"/>
              </a:tblGrid>
              <a:tr h="276110">
                <a:tc>
                  <a:txBody>
                    <a:bodyPr/>
                    <a:lstStyle/>
                    <a:p>
                      <a:pPr marL="0" marR="0">
                        <a:spcBef>
                          <a:spcPts val="0"/>
                        </a:spcBef>
                        <a:spcAft>
                          <a:spcPts val="0"/>
                        </a:spcAft>
                      </a:pPr>
                      <a:r>
                        <a:rPr lang="en-US" sz="1400">
                          <a:effectLst/>
                        </a:rPr>
                        <a:t>S/No</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Steps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Test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Expected Results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Actual Results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Remarks</a:t>
                      </a:r>
                      <a:endParaRPr lang="en-US" sz="1400">
                        <a:effectLst/>
                        <a:latin typeface="Times New Roman" panose="02020603050405020304" pitchFamily="18" charset="0"/>
                        <a:ea typeface="Times New Roman" panose="02020603050405020304" pitchFamily="18" charset="0"/>
                      </a:endParaRPr>
                    </a:p>
                  </a:txBody>
                  <a:tcPr marL="46277" marR="46277" marT="0" marB="0"/>
                </a:tc>
              </a:tr>
              <a:tr h="1242491">
                <a:tc>
                  <a:txBody>
                    <a:bodyPr/>
                    <a:lstStyle/>
                    <a:p>
                      <a:pPr marL="0" marR="0">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Select booking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inputs check in, check out dates and room Type and clicks Retrieve.</a:t>
                      </a:r>
                    </a:p>
                    <a:p>
                      <a:pPr marL="0" marR="0">
                        <a:spcBef>
                          <a:spcPts val="0"/>
                        </a:spcBef>
                        <a:spcAft>
                          <a:spcPts val="0"/>
                        </a:spcAft>
                      </a:pPr>
                      <a:r>
                        <a:rPr lang="en-US" sz="1400">
                          <a:effectLst/>
                        </a:rPr>
                        <a:t>Normal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will be displayed according to date range availability and room type</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is displayed according to date range availability and room type</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Guest may or may not have a specified room type, so every room is available accordingly</a:t>
                      </a:r>
                      <a:endParaRPr lang="en-US" sz="1400">
                        <a:effectLst/>
                        <a:latin typeface="Times New Roman" panose="02020603050405020304" pitchFamily="18" charset="0"/>
                        <a:ea typeface="Times New Roman" panose="02020603050405020304" pitchFamily="18" charset="0"/>
                      </a:endParaRPr>
                    </a:p>
                  </a:txBody>
                  <a:tcPr marL="46277" marR="46277" marT="0" marB="0"/>
                </a:tc>
              </a:tr>
              <a:tr h="1242491">
                <a:tc>
                  <a:txBody>
                    <a:bodyPr/>
                    <a:lstStyle/>
                    <a:p>
                      <a:pPr marL="0" marR="0">
                        <a:spcBef>
                          <a:spcPts val="0"/>
                        </a:spcBef>
                        <a:spcAft>
                          <a:spcPts val="0"/>
                        </a:spcAft>
                      </a:pPr>
                      <a:r>
                        <a:rPr lang="en-US" sz="1400">
                          <a:effectLst/>
                        </a:rPr>
                        <a:t>2</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Book according to booking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selects a checkbox corresponding to a certain room.</a:t>
                      </a:r>
                    </a:p>
                    <a:p>
                      <a:pPr marL="0" marR="0">
                        <a:spcBef>
                          <a:spcPts val="0"/>
                        </a:spcBef>
                        <a:spcAft>
                          <a:spcPts val="0"/>
                        </a:spcAft>
                      </a:pPr>
                      <a:r>
                        <a:rPr lang="en-US" sz="1400">
                          <a:effectLst/>
                        </a:rPr>
                        <a:t>Normal Data</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will be transferred and user will be redirected to Reservation page with room number label filled.</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Information is transferred and user is redirected to Reservation page with room number label filled.</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46277" marR="46277" marT="0" marB="0"/>
                </a:tc>
              </a:tr>
              <a:tr h="1932764">
                <a:tc>
                  <a:txBody>
                    <a:bodyPr/>
                    <a:lstStyle/>
                    <a:p>
                      <a:pPr marL="0" marR="0">
                        <a:spcBef>
                          <a:spcPts val="0"/>
                        </a:spcBef>
                        <a:spcAft>
                          <a:spcPts val="0"/>
                        </a:spcAft>
                      </a:pPr>
                      <a:r>
                        <a:rPr lang="en-US" sz="1400">
                          <a:effectLst/>
                        </a:rPr>
                        <a:t>3</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Guest Details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User inputs guest details for creation.</a:t>
                      </a:r>
                    </a:p>
                    <a:p>
                      <a:pPr marL="0" marR="0">
                        <a:spcBef>
                          <a:spcPts val="0"/>
                        </a:spcBef>
                        <a:spcAft>
                          <a:spcPts val="0"/>
                        </a:spcAft>
                      </a:pPr>
                      <a:r>
                        <a:rPr lang="en-US" sz="1400">
                          <a:effectLst/>
                        </a:rPr>
                        <a:t>Normal Data</a:t>
                      </a:r>
                    </a:p>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When submit button is clicked, guest information will be created and an entry will be created under booking with the dates and additional requirements.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a:effectLst/>
                        </a:rPr>
                        <a:t>When submit button is clicked, guest information is created and an entry is created under booking with the dates and additional requirements.</a:t>
                      </a:r>
                      <a:endParaRPr lang="en-US" sz="1400">
                        <a:effectLst/>
                        <a:latin typeface="Times New Roman" panose="02020603050405020304" pitchFamily="18" charset="0"/>
                        <a:ea typeface="Times New Roman" panose="02020603050405020304" pitchFamily="18" charset="0"/>
                      </a:endParaRPr>
                    </a:p>
                  </a:txBody>
                  <a:tcPr marL="46277" marR="46277"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46277" marR="46277" marT="0" marB="0"/>
                </a:tc>
              </a:tr>
            </a:tbl>
          </a:graphicData>
        </a:graphic>
      </p:graphicFrame>
    </p:spTree>
    <p:extLst>
      <p:ext uri="{BB962C8B-B14F-4D97-AF65-F5344CB8AC3E}">
        <p14:creationId xmlns:p14="http://schemas.microsoft.com/office/powerpoint/2010/main" val="340910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866632"/>
              </p:ext>
            </p:extLst>
          </p:nvPr>
        </p:nvGraphicFramePr>
        <p:xfrm>
          <a:off x="908876" y="1242726"/>
          <a:ext cx="10246803" cy="476345"/>
        </p:xfrm>
        <a:graphic>
          <a:graphicData uri="http://schemas.openxmlformats.org/drawingml/2006/table">
            <a:tbl>
              <a:tblPr firstRow="1" firstCol="1" bandRow="1">
                <a:tableStyleId>{93296810-A885-4BE3-A3E7-6D5BEEA58F35}</a:tableStyleId>
              </a:tblPr>
              <a:tblGrid>
                <a:gridCol w="977971"/>
                <a:gridCol w="1460875"/>
                <a:gridCol w="2270986"/>
                <a:gridCol w="2015545"/>
                <a:gridCol w="1859848"/>
                <a:gridCol w="1661578"/>
              </a:tblGrid>
              <a:tr h="476345">
                <a:tc>
                  <a:txBody>
                    <a:bodyPr/>
                    <a:lstStyle/>
                    <a:p>
                      <a:pPr marL="0" marR="0">
                        <a:spcBef>
                          <a:spcPts val="0"/>
                        </a:spcBef>
                        <a:spcAft>
                          <a:spcPts val="0"/>
                        </a:spcAft>
                      </a:pPr>
                      <a:r>
                        <a:rPr lang="en-US" sz="1600" dirty="0">
                          <a:effectLst/>
                        </a:rPr>
                        <a:t>S/No</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Steps</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Test Data</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Expected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Actual Results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Remarks</a:t>
                      </a:r>
                      <a:endParaRPr lang="en-US" sz="16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52649339"/>
              </p:ext>
            </p:extLst>
          </p:nvPr>
        </p:nvGraphicFramePr>
        <p:xfrm>
          <a:off x="908876" y="1736502"/>
          <a:ext cx="10265093" cy="3732620"/>
        </p:xfrm>
        <a:graphic>
          <a:graphicData uri="http://schemas.openxmlformats.org/drawingml/2006/table">
            <a:tbl>
              <a:tblPr firstRow="1" firstCol="1" bandRow="1">
                <a:tableStyleId>{93296810-A885-4BE3-A3E7-6D5BEEA58F35}</a:tableStyleId>
              </a:tblPr>
              <a:tblGrid>
                <a:gridCol w="979717"/>
                <a:gridCol w="1463482"/>
                <a:gridCol w="2275039"/>
                <a:gridCol w="2019143"/>
                <a:gridCol w="1863168"/>
                <a:gridCol w="1664544"/>
              </a:tblGrid>
              <a:tr h="1035646">
                <a:tc>
                  <a:txBody>
                    <a:bodyPr/>
                    <a:lstStyle/>
                    <a:p>
                      <a:pPr marL="0" marR="0">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ln>
                            <a:noFill/>
                          </a:ln>
                          <a:solidFill>
                            <a:schemeClr val="bg1"/>
                          </a:solidFill>
                          <a:effectLst/>
                        </a:rPr>
                        <a:t>Search for Guest</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User inputs any of the four details and clicks Search.</a:t>
                      </a:r>
                    </a:p>
                    <a:p>
                      <a:pPr marL="0" marR="0">
                        <a:spcBef>
                          <a:spcPts val="0"/>
                        </a:spcBef>
                        <a:spcAft>
                          <a:spcPts val="0"/>
                        </a:spcAft>
                      </a:pPr>
                      <a:r>
                        <a:rPr lang="en-US" sz="1400" dirty="0">
                          <a:ln>
                            <a:noFill/>
                          </a:ln>
                          <a:solidFill>
                            <a:schemeClr val="bg1"/>
                          </a:solidFill>
                          <a:effectLst/>
                        </a:rPr>
                        <a:t>Normal Data</a:t>
                      </a:r>
                    </a:p>
                    <a:p>
                      <a:pPr marL="0" marR="0">
                        <a:spcBef>
                          <a:spcPts val="0"/>
                        </a:spcBef>
                        <a:spcAft>
                          <a:spcPts val="0"/>
                        </a:spcAft>
                      </a:pPr>
                      <a:r>
                        <a:rPr lang="en-US" sz="1400" dirty="0">
                          <a:ln>
                            <a:noFill/>
                          </a:ln>
                          <a:solidFill>
                            <a:schemeClr val="bg1"/>
                          </a:solidFill>
                          <a:effectLst/>
                        </a:rPr>
                        <a:t> </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If there is more than one data it will display in the datagrid, else it will display in a groupbox.</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If there is more than one data it displays in the datagrid, else it displays in a groupbox.</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c>
                  <a:txBody>
                    <a:bodyPr/>
                    <a:lstStyle/>
                    <a:p>
                      <a:pPr marL="0" marR="0">
                        <a:spcBef>
                          <a:spcPts val="0"/>
                        </a:spcBef>
                        <a:spcAft>
                          <a:spcPts val="0"/>
                        </a:spcAft>
                      </a:pPr>
                      <a:r>
                        <a:rPr lang="en-US" sz="1400" dirty="0">
                          <a:ln>
                            <a:noFill/>
                          </a:ln>
                          <a:solidFill>
                            <a:schemeClr val="bg1"/>
                          </a:solidFill>
                          <a:effectLst/>
                        </a:rPr>
                        <a:t> </a:t>
                      </a:r>
                      <a:endParaRPr lang="en-US" sz="1400" dirty="0">
                        <a:ln>
                          <a:noFill/>
                        </a:ln>
                        <a:solidFill>
                          <a:schemeClr val="bg1"/>
                        </a:solidFill>
                        <a:effectLst/>
                        <a:latin typeface="Times New Roman" panose="02020603050405020304" pitchFamily="18" charset="0"/>
                        <a:ea typeface="Times New Roman" panose="02020603050405020304" pitchFamily="18" charset="0"/>
                      </a:endParaRPr>
                    </a:p>
                  </a:txBody>
                  <a:tcPr marL="68580" marR="68580" marT="0" marB="0">
                    <a:solidFill>
                      <a:schemeClr val="accent2">
                        <a:lumMod val="20000"/>
                        <a:lumOff val="80000"/>
                      </a:schemeClr>
                    </a:solidFill>
                  </a:tcPr>
                </a:tc>
              </a:tr>
              <a:tr h="517823">
                <a:tc>
                  <a:txBody>
                    <a:bodyPr/>
                    <a:lstStyle/>
                    <a:p>
                      <a:pPr marL="0" marR="0">
                        <a:spcBef>
                          <a:spcPts val="0"/>
                        </a:spcBef>
                        <a:spcAft>
                          <a:spcPts val="0"/>
                        </a:spcAft>
                      </a:pPr>
                      <a:r>
                        <a:rPr lang="en-US" sz="1400">
                          <a:effectLst/>
                        </a:rPr>
                        <a:t>5</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Search All Guests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find all button </a:t>
                      </a:r>
                    </a:p>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It will display in a datagrid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It displays in a datagrid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r>
              <a:tr h="1812380">
                <a:tc>
                  <a:txBody>
                    <a:bodyPr/>
                    <a:lstStyle/>
                    <a:p>
                      <a:pPr marL="0" marR="0">
                        <a:spcBef>
                          <a:spcPts val="0"/>
                        </a:spcBef>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Check In Guest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User can enter add requirements or change their check out date.</a:t>
                      </a:r>
                    </a:p>
                    <a:p>
                      <a:pPr marL="0" marR="0">
                        <a:spcBef>
                          <a:spcPts val="0"/>
                        </a:spcBef>
                        <a:spcAft>
                          <a:spcPts val="0"/>
                        </a:spcAft>
                      </a:pPr>
                      <a:r>
                        <a:rPr lang="en-US" sz="1400">
                          <a:effectLst/>
                        </a:rPr>
                        <a:t>Normal Data</a:t>
                      </a:r>
                    </a:p>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Check In and the room status changes to ‘Occupied’ and update database if changes are made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User clicks on Check In and the room status changed to ‘Occupied’ and update database because changes were made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41242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659</TotalTime>
  <Words>1125</Words>
  <Application>Microsoft Office PowerPoint</Application>
  <PresentationFormat>Widescreen</PresentationFormat>
  <Paragraphs>178</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vt:lpstr>
      <vt:lpstr>Software Engineering (CGE2C09) </vt:lpstr>
      <vt:lpstr>MODULE DEVELOPMENT AND UNIT TESTING </vt:lpstr>
      <vt:lpstr>MODULE DEVELOPMENT AND UNIT TESTING</vt:lpstr>
      <vt:lpstr>MODULE DEVELOPMENT AND UNIT TESTING</vt:lpstr>
      <vt:lpstr>SYSTEM INTEGATION </vt:lpstr>
      <vt:lpstr>Front-end module </vt:lpstr>
      <vt:lpstr>Back-end module</vt:lpstr>
      <vt:lpstr>Test Log (Room Availability and Booking)</vt:lpstr>
      <vt:lpstr>PowerPoint Presentation</vt:lpstr>
      <vt:lpstr>PowerPoint Presentation</vt:lpstr>
      <vt:lpstr>END OF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(CGE2C09) </dc:title>
  <dc:creator>Jaelyn Lim</dc:creator>
  <cp:lastModifiedBy>Jaelyn Lim</cp:lastModifiedBy>
  <cp:revision>11</cp:revision>
  <dcterms:created xsi:type="dcterms:W3CDTF">2015-06-02T02:52:18Z</dcterms:created>
  <dcterms:modified xsi:type="dcterms:W3CDTF">2015-06-03T17:37:00Z</dcterms:modified>
</cp:coreProperties>
</file>