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12/1/2024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7434" y="29736"/>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3388879" y="2470523"/>
            <a:ext cx="5428089"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AQI Prediction Using AI/ML 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Conclusion</a:t>
            </a:r>
            <a:endParaRPr lang="en-IN" sz="18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613838" y="1200411"/>
            <a:ext cx="7916324" cy="3520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600" dirty="0"/>
              <a:t>The development of an AI/ML-based Air Quality Index (AQI) prediction model offers a promising solution to overcome air pollution and its </a:t>
            </a:r>
            <a:r>
              <a:rPr lang="en-IN" sz="1600" dirty="0"/>
              <a:t>disastrous</a:t>
            </a:r>
            <a:r>
              <a:rPr lang="en-US" sz="1600" dirty="0"/>
              <a:t> effects on health and the environment. By leveraging advanced machine learning algorithms and real-time data collection, we can provide accurate, localized AQI forecasts that enables early warnings, informed decision-making, and proactive public health measures. This approach enhances our understanding of air quality trends and also supports sustainable pollution control efforts. The integration of AI-driven tools into environmental management will empower communities and policymakers to take decisive actions towards cleaner, healthier air for all. Regulations and policies related to air pollution can be developed, Industrial and traffic </a:t>
            </a:r>
            <a:r>
              <a:rPr lang="en-IN" sz="1600" dirty="0"/>
              <a:t>management can be optimized, thereby providing a cleaner environment to society, the quality of life can be improved.</a:t>
            </a:r>
            <a:endParaRPr lang="en-US" sz="1600" dirty="0"/>
          </a:p>
          <a:p>
            <a:pPr>
              <a:spcBef>
                <a:spcPts val="200"/>
              </a:spcBef>
              <a:buClr>
                <a:srgbClr val="213163"/>
              </a:buClr>
            </a:pPr>
            <a:endParaRPr lang="en-US" sz="1600"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49058"/>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PAGADALA JAENITH PRATHIK</a:t>
            </a:r>
          </a:p>
          <a:p>
            <a:r>
              <a:rPr lang="en-US" sz="1400" dirty="0">
                <a:cs typeface="Arial"/>
              </a:rPr>
              <a:t>Student ID :  STU671764700eeb21729586288</a:t>
            </a:r>
          </a:p>
          <a:p>
            <a:r>
              <a:rPr lang="en-US" sz="1400" dirty="0">
                <a:cs typeface="Arial"/>
              </a:rPr>
              <a:t>College Name : B V RAJU </a:t>
            </a:r>
            <a:r>
              <a:rPr lang="en-IN" sz="1400" dirty="0">
                <a:cs typeface="Arial"/>
              </a:rPr>
              <a:t>INSTITUTE OF TECHNOLOGY </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Air Quality Index Prediction using AI/ML.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Abstract</a:t>
            </a:r>
            <a:endParaRPr lang="en-IN" sz="18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324227" y="1094386"/>
            <a:ext cx="8485236" cy="37080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600" dirty="0"/>
              <a:t>Air quality significantly impacts human health and the environment, necessitating accurate monitoring and prediction. This presentation explores the development of an Air Quality Index (AQI) prediction model leveraging AI/ML techniques. By analyzing historical AQI data and incorporating meteorological and pollutant concentration variables</a:t>
            </a:r>
            <a:r>
              <a:rPr lang="pt-BR" sz="1600" b="0" dirty="0">
                <a:solidFill>
                  <a:schemeClr val="tx1"/>
                </a:solidFill>
                <a:effectLst/>
                <a:latin typeface="+mn-lt"/>
              </a:rPr>
              <a:t>(PM2.5, PM10, NO, NO2, NOx, NH3, CO, SO2, O3, Benzene, Toluene, Xylene)</a:t>
            </a:r>
            <a:r>
              <a:rPr lang="en-US" sz="1600" dirty="0"/>
              <a:t>, the model provides real-time forecasting and trend analysis. Machine learning algorithms, including regression models and neural networks, are optimized for accuracy and scalability. The project also addresses data preprocessing, feature selection, and model evaluation. This innovative approach aims to empower stakeholders with actionable insights, enabling proactive environmental management and promoting public health awareness.</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312235" y="1546302"/>
            <a:ext cx="7240858" cy="1940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sz="1600" dirty="0">
                <a:solidFill>
                  <a:schemeClr val="tx1"/>
                </a:solidFill>
                <a:latin typeface="+mn-lt"/>
              </a:rPr>
              <a:t>T</a:t>
            </a:r>
            <a:r>
              <a:rPr lang="en-US" sz="1600" b="0" dirty="0">
                <a:solidFill>
                  <a:schemeClr val="tx1"/>
                </a:solidFill>
                <a:effectLst/>
                <a:latin typeface="+mn-lt"/>
              </a:rPr>
              <a:t>o predict future Air Quality Index (AQI) values by analyzing the factors affecting AQI using machine learning algorithms and to identify the impact of various pollutant parameters on AQI and to forecast AQI based on the future values of these parameters.</a:t>
            </a:r>
          </a:p>
          <a:p>
            <a:pPr>
              <a:spcBef>
                <a:spcPts val="200"/>
              </a:spcBef>
              <a:buClr>
                <a:srgbClr val="213163"/>
              </a:buCl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425430" y="1129989"/>
            <a:ext cx="8346863" cy="36874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IN" sz="1600" b="1" dirty="0"/>
              <a:t>Objective</a:t>
            </a:r>
            <a:endParaRPr lang="en-US" sz="1600" b="1" dirty="0"/>
          </a:p>
          <a:p>
            <a:pPr>
              <a:lnSpc>
                <a:spcPct val="150000"/>
              </a:lnSpc>
              <a:spcBef>
                <a:spcPts val="200"/>
              </a:spcBef>
              <a:buClr>
                <a:srgbClr val="213163"/>
              </a:buClr>
            </a:pPr>
            <a:r>
              <a:rPr lang="en-US" dirty="0"/>
              <a:t>The project aims to develop a predictive model for the Air Quality Index (AQI) using machine learning techniques. The goal is to forecast AQI levels accurately, enabling early warnings and proactive measures to mitigate the impact of air pollution on health and the environment.</a:t>
            </a:r>
          </a:p>
          <a:p>
            <a:pPr>
              <a:spcBef>
                <a:spcPts val="200"/>
              </a:spcBef>
              <a:buClr>
                <a:srgbClr val="213163"/>
              </a:buClr>
            </a:pPr>
            <a:r>
              <a:rPr lang="en-IN" sz="1600" b="1" dirty="0"/>
              <a:t>Scope</a:t>
            </a:r>
          </a:p>
          <a:p>
            <a:pPr marL="285750" indent="-285750">
              <a:spcBef>
                <a:spcPts val="200"/>
              </a:spcBef>
              <a:buClr>
                <a:srgbClr val="213163"/>
              </a:buClr>
              <a:buFont typeface="Arial" panose="020B0604020202020204" pitchFamily="34" charset="0"/>
              <a:buChar char="•"/>
            </a:pPr>
            <a:r>
              <a:rPr lang="en-US" dirty="0"/>
              <a:t>Analyze historical AQI data along with contributing factors such as pollutant levels (PM2.5, PM10, CO, SO2, NO2, etc.).</a:t>
            </a:r>
            <a:endParaRPr lang="en-US" b="1" dirty="0"/>
          </a:p>
          <a:p>
            <a:pPr marL="173355" indent="-173355">
              <a:spcBef>
                <a:spcPts val="200"/>
              </a:spcBef>
              <a:buClr>
                <a:srgbClr val="213163"/>
              </a:buClr>
              <a:buFont typeface="Arial" panose="020B0604020202020204" pitchFamily="34" charset="0"/>
              <a:buChar char="•"/>
            </a:pPr>
            <a:r>
              <a:rPr lang="en-US" dirty="0"/>
              <a:t>Build and evaluate machine learning models for AQI prediction.</a:t>
            </a:r>
          </a:p>
          <a:p>
            <a:r>
              <a:rPr lang="en-US" sz="1600" b="1" dirty="0"/>
              <a:t>Impact</a:t>
            </a:r>
          </a:p>
          <a:p>
            <a:pPr>
              <a:lnSpc>
                <a:spcPts val="2550"/>
              </a:lnSpc>
            </a:pPr>
            <a:r>
              <a:rPr lang="en-US" b="0" dirty="0">
                <a:solidFill>
                  <a:schemeClr val="tx1"/>
                </a:solidFill>
                <a:effectLst/>
                <a:latin typeface="+mn-lt"/>
              </a:rPr>
              <a:t>This project supports sustainable development goals by promoting clean air initiatives and empowering communities to adapt to changing environmental conditions. Provides a cleaner environment to society, the quality of life can be improved.</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a:p>
            <a:pPr>
              <a:spcBef>
                <a:spcPts val="200"/>
              </a:spcBef>
              <a:buClr>
                <a:srgbClr val="213163"/>
              </a:buClr>
            </a:pPr>
            <a:endParaRPr lang="en-US" dirty="0"/>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Proposed Solution</a:t>
            </a:r>
            <a:endParaRPr lang="en-IN" sz="1800" dirty="0"/>
          </a:p>
        </p:txBody>
      </p:sp>
      <p:sp>
        <p:nvSpPr>
          <p:cNvPr id="2" name="TextBox 1">
            <a:extLst>
              <a:ext uri="{FF2B5EF4-FFF2-40B4-BE49-F238E27FC236}">
                <a16:creationId xmlns:a16="http://schemas.microsoft.com/office/drawing/2014/main" id="{8D5D5977-393B-F911-4E6E-5241D6C8F8BF}"/>
              </a:ext>
            </a:extLst>
          </p:cNvPr>
          <p:cNvSpPr txBox="1"/>
          <p:nvPr/>
        </p:nvSpPr>
        <p:spPr>
          <a:xfrm>
            <a:off x="334536" y="1071300"/>
            <a:ext cx="8296507" cy="4308872"/>
          </a:xfrm>
          <a:prstGeom prst="rect">
            <a:avLst/>
          </a:prstGeom>
          <a:noFill/>
        </p:spPr>
        <p:txBody>
          <a:bodyPr wrap="square" rtlCol="0">
            <a:spAutoFit/>
          </a:bodyPr>
          <a:lstStyle/>
          <a:p>
            <a:r>
              <a:rPr lang="en-US" sz="1600" b="1" dirty="0"/>
              <a:t>Workflow</a:t>
            </a:r>
          </a:p>
          <a:p>
            <a:pPr marL="285750" indent="-285750">
              <a:buFont typeface="Arial" panose="020B0604020202020204" pitchFamily="34" charset="0"/>
              <a:buChar char="•"/>
            </a:pPr>
            <a:r>
              <a:rPr lang="en-US" dirty="0"/>
              <a:t>Data collection and preprocessing.</a:t>
            </a:r>
          </a:p>
          <a:p>
            <a:pPr marL="285750" indent="-285750">
              <a:buFont typeface="Arial" panose="020B0604020202020204" pitchFamily="34" charset="0"/>
              <a:buChar char="•"/>
            </a:pPr>
            <a:r>
              <a:rPr lang="en-US" dirty="0"/>
              <a:t>Exploratory Data Analysis (EDA) to identify key factors influencing AQI.</a:t>
            </a:r>
          </a:p>
          <a:p>
            <a:pPr marL="285750" indent="-285750">
              <a:buFont typeface="Arial" panose="020B0604020202020204" pitchFamily="34" charset="0"/>
              <a:buChar char="•"/>
            </a:pPr>
            <a:r>
              <a:rPr lang="en-US" dirty="0"/>
              <a:t>Model training and validation using AI/ML techniques.</a:t>
            </a:r>
          </a:p>
          <a:p>
            <a:pPr marL="285750" indent="-285750">
              <a:buFont typeface="Arial" panose="020B0604020202020204" pitchFamily="34" charset="0"/>
              <a:buChar char="•"/>
            </a:pPr>
            <a:r>
              <a:rPr lang="en-US" dirty="0"/>
              <a:t>Model deployment for real-time AQI prediction.</a:t>
            </a:r>
          </a:p>
          <a:p>
            <a:r>
              <a:rPr lang="en-US" sz="1600" b="1" dirty="0"/>
              <a:t>AI/ML-based Predictive Models</a:t>
            </a:r>
            <a:endParaRPr lang="en-US" sz="1600" dirty="0"/>
          </a:p>
          <a:p>
            <a:pPr marL="285750" indent="-285750">
              <a:buFont typeface="Arial" panose="020B0604020202020204" pitchFamily="34" charset="0"/>
              <a:buChar char="•"/>
            </a:pPr>
            <a:r>
              <a:rPr lang="en-US" b="1" dirty="0"/>
              <a:t>Machine Learning Algorithms:</a:t>
            </a:r>
            <a:r>
              <a:rPr lang="en-US" dirty="0"/>
              <a:t> </a:t>
            </a:r>
          </a:p>
          <a:p>
            <a:r>
              <a:rPr lang="en-US" dirty="0"/>
              <a:t>Implement algorithms like Linear Regression, Random Forest, K-</a:t>
            </a:r>
            <a:r>
              <a:rPr lang="en-IN" dirty="0"/>
              <a:t>Nearest </a:t>
            </a:r>
            <a:r>
              <a:rPr lang="en-IN" dirty="0" err="1"/>
              <a:t>Neighbors</a:t>
            </a:r>
            <a:r>
              <a:rPr lang="en-IN" dirty="0"/>
              <a:t>, Decision Tree Regressor</a:t>
            </a:r>
            <a:r>
              <a:rPr lang="en-US" dirty="0"/>
              <a:t> to predict AQI levels based on historical data.</a:t>
            </a:r>
          </a:p>
          <a:p>
            <a:r>
              <a:rPr lang="en-US" sz="1600" b="1" dirty="0"/>
              <a:t>Real-Time AQI Monitoring System</a:t>
            </a:r>
            <a:endParaRPr lang="en-US" sz="1600" dirty="0"/>
          </a:p>
          <a:p>
            <a:pPr marL="285750" indent="-285750">
              <a:buFont typeface="Arial" panose="020B0604020202020204" pitchFamily="34" charset="0"/>
              <a:buChar char="•"/>
            </a:pPr>
            <a:r>
              <a:rPr lang="en-US" b="1" dirty="0"/>
              <a:t>IoT Sensors &amp; Data Collection:</a:t>
            </a:r>
          </a:p>
          <a:p>
            <a:r>
              <a:rPr lang="en-US" dirty="0"/>
              <a:t>Use a network of real-time air quality sensors to collect data on pollutants (</a:t>
            </a:r>
            <a:r>
              <a:rPr lang="pt-BR" b="0" dirty="0">
                <a:solidFill>
                  <a:schemeClr val="tx1"/>
                </a:solidFill>
                <a:effectLst/>
                <a:latin typeface="+mn-lt"/>
              </a:rPr>
              <a:t>PM2.5, PM10, NO, NO2, NOx, NH3, CO, SO2, O3, Benzene, Toluene, Xylene</a:t>
            </a:r>
            <a:r>
              <a:rPr lang="en-US" dirty="0"/>
              <a:t>).</a:t>
            </a:r>
          </a:p>
          <a:p>
            <a:r>
              <a:rPr lang="en-US" sz="1600" b="1" dirty="0"/>
              <a:t>Data </a:t>
            </a:r>
            <a:r>
              <a:rPr lang="en-IN" sz="1600" b="1" dirty="0"/>
              <a:t>Visualizations Technique’s</a:t>
            </a:r>
            <a:r>
              <a:rPr lang="en-IN" dirty="0"/>
              <a:t> </a:t>
            </a:r>
          </a:p>
          <a:p>
            <a:r>
              <a:rPr lang="en-US" b="0" i="0" dirty="0">
                <a:solidFill>
                  <a:schemeClr val="tx1"/>
                </a:solidFill>
                <a:effectLst/>
                <a:latin typeface="+mn-lt"/>
              </a:rPr>
              <a:t>It translates complex, high-volume, or numerical data into a visual representation that is easier to process. Data visualization tools improve and automate the visual communication process for accuracy and detail. Ex: Scatter Plot, </a:t>
            </a:r>
            <a:r>
              <a:rPr lang="en-US" b="0" i="0" dirty="0" err="1">
                <a:solidFill>
                  <a:schemeClr val="tx1"/>
                </a:solidFill>
                <a:effectLst/>
                <a:latin typeface="+mn-lt"/>
              </a:rPr>
              <a:t>Hexbin</a:t>
            </a:r>
            <a:r>
              <a:rPr lang="en-US" b="0" i="0" dirty="0">
                <a:solidFill>
                  <a:schemeClr val="tx1"/>
                </a:solidFill>
                <a:effectLst/>
                <a:latin typeface="+mn-lt"/>
              </a:rPr>
              <a:t> Plots, Line Plots, Bar Graphs, etc.</a:t>
            </a:r>
            <a:endParaRPr lang="en-IN" dirty="0">
              <a:solidFill>
                <a:schemeClr val="tx1"/>
              </a:solidFill>
              <a:latin typeface="+mn-lt"/>
            </a:endParaRPr>
          </a:p>
          <a:p>
            <a:endParaRPr lang="en-US" dirty="0"/>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Technology Used</a:t>
            </a:r>
            <a:endParaRPr lang="en-IN" sz="1800" dirty="0"/>
          </a:p>
        </p:txBody>
      </p:sp>
      <p:sp>
        <p:nvSpPr>
          <p:cNvPr id="2" name="TextBox 1">
            <a:extLst>
              <a:ext uri="{FF2B5EF4-FFF2-40B4-BE49-F238E27FC236}">
                <a16:creationId xmlns:a16="http://schemas.microsoft.com/office/drawing/2014/main" id="{CAD9769E-21F8-D977-7273-7A2DA0424F57}"/>
              </a:ext>
            </a:extLst>
          </p:cNvPr>
          <p:cNvSpPr txBox="1"/>
          <p:nvPr/>
        </p:nvSpPr>
        <p:spPr>
          <a:xfrm>
            <a:off x="401444" y="1182030"/>
            <a:ext cx="8564136" cy="2554545"/>
          </a:xfrm>
          <a:prstGeom prst="rect">
            <a:avLst/>
          </a:prstGeom>
          <a:noFill/>
        </p:spPr>
        <p:txBody>
          <a:bodyPr wrap="square" rtlCol="0">
            <a:spAutoFit/>
          </a:bodyPr>
          <a:lstStyle/>
          <a:p>
            <a:r>
              <a:rPr lang="en-IN" sz="1600" b="1" dirty="0"/>
              <a:t>Programming Languages:</a:t>
            </a:r>
          </a:p>
          <a:p>
            <a:pPr marL="285750" indent="-285750">
              <a:buFont typeface="Arial" panose="020B0604020202020204" pitchFamily="34" charset="0"/>
              <a:buChar char="•"/>
            </a:pPr>
            <a:r>
              <a:rPr lang="en-IN" dirty="0"/>
              <a:t>Python</a:t>
            </a:r>
          </a:p>
          <a:p>
            <a:endParaRPr lang="en-IN" dirty="0"/>
          </a:p>
          <a:p>
            <a:r>
              <a:rPr lang="en-IN" sz="1600" b="1" dirty="0"/>
              <a:t>Libraries/Frameworks:</a:t>
            </a:r>
          </a:p>
          <a:p>
            <a:pPr marL="285750" indent="-285750">
              <a:buFont typeface="Arial" panose="020B0604020202020204" pitchFamily="34" charset="0"/>
              <a:buChar char="•"/>
            </a:pPr>
            <a:r>
              <a:rPr lang="en-IN" dirty="0"/>
              <a:t>Pandas, NumPy for data handling.</a:t>
            </a:r>
          </a:p>
          <a:p>
            <a:pPr marL="285750" indent="-285750">
              <a:buFont typeface="Arial" panose="020B0604020202020204" pitchFamily="34" charset="0"/>
              <a:buChar char="•"/>
            </a:pPr>
            <a:r>
              <a:rPr lang="en-IN" dirty="0"/>
              <a:t>Matplotlib, Seaborn for EDA and visualization.</a:t>
            </a:r>
          </a:p>
          <a:p>
            <a:pPr marL="285750" indent="-285750">
              <a:buFont typeface="Arial" panose="020B0604020202020204" pitchFamily="34" charset="0"/>
              <a:buChar char="•"/>
            </a:pPr>
            <a:r>
              <a:rPr lang="en-IN" dirty="0"/>
              <a:t>Scikit-learn for </a:t>
            </a:r>
            <a:r>
              <a:rPr lang="en-IN" dirty="0" err="1"/>
              <a:t>modeling</a:t>
            </a:r>
            <a:r>
              <a:rPr lang="en-IN" dirty="0"/>
              <a:t>.</a:t>
            </a:r>
          </a:p>
          <a:p>
            <a:endParaRPr lang="en-IN" dirty="0"/>
          </a:p>
          <a:p>
            <a:r>
              <a:rPr lang="en-IN" sz="1600" b="1" dirty="0"/>
              <a:t>Tools:</a:t>
            </a:r>
          </a:p>
          <a:p>
            <a:pPr marL="285750" indent="-285750">
              <a:buFont typeface="Arial" panose="020B0604020202020204" pitchFamily="34" charset="0"/>
              <a:buChar char="•"/>
            </a:pPr>
            <a:r>
              <a:rPr lang="en-IN" dirty="0"/>
              <a:t>Visual Studio Code for development.</a:t>
            </a:r>
          </a:p>
          <a:p>
            <a:endParaRPr lang="en-IN" dirty="0"/>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Modelling &amp; Results</a:t>
            </a:r>
            <a:endParaRPr lang="en-IN" sz="18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499770" y="1103765"/>
            <a:ext cx="7677791" cy="3639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b="1" dirty="0"/>
              <a:t>Data Description:</a:t>
            </a:r>
            <a:r>
              <a:rPr lang="en-IN" dirty="0"/>
              <a:t> </a:t>
            </a:r>
          </a:p>
          <a:p>
            <a:pPr marL="285750" indent="-285750">
              <a:buFont typeface="Arial" panose="020B0604020202020204" pitchFamily="34" charset="0"/>
              <a:buChar char="•"/>
            </a:pPr>
            <a:r>
              <a:rPr lang="en-IN" dirty="0"/>
              <a:t>Overview of the dataset used (rows, columns, features like </a:t>
            </a:r>
            <a:r>
              <a:rPr lang="pt-BR" b="0" dirty="0">
                <a:solidFill>
                  <a:schemeClr val="tx1"/>
                </a:solidFill>
                <a:effectLst/>
                <a:latin typeface="+mn-lt"/>
              </a:rPr>
              <a:t>PM2.5, PM10, NO, NO2, NOx, NH3, CO, SO2, O3, Benzene, Toluene, Xylene</a:t>
            </a:r>
            <a:r>
              <a:rPr lang="en-IN" dirty="0"/>
              <a:t>).</a:t>
            </a:r>
          </a:p>
          <a:p>
            <a:r>
              <a:rPr lang="en-IN" sz="1600" b="1" dirty="0"/>
              <a:t>Models Tried:</a:t>
            </a:r>
          </a:p>
          <a:p>
            <a:pPr marL="285750" indent="-285750">
              <a:buFont typeface="Arial" panose="020B0604020202020204" pitchFamily="34" charset="0"/>
              <a:buChar char="•"/>
            </a:pPr>
            <a:r>
              <a:rPr lang="en-IN" dirty="0"/>
              <a:t>Linear Regression.</a:t>
            </a:r>
          </a:p>
          <a:p>
            <a:pPr marL="285750" indent="-285750">
              <a:buFont typeface="Arial" panose="020B0604020202020204" pitchFamily="34" charset="0"/>
              <a:buChar char="•"/>
            </a:pPr>
            <a:r>
              <a:rPr lang="en-IN" dirty="0"/>
              <a:t>Random Forest.</a:t>
            </a:r>
          </a:p>
          <a:p>
            <a:pPr marL="285750" indent="-285750">
              <a:buFont typeface="Arial" panose="020B0604020202020204" pitchFamily="34" charset="0"/>
              <a:buChar char="•"/>
            </a:pPr>
            <a:r>
              <a:rPr lang="en-IN" dirty="0"/>
              <a:t>Decision Tree.</a:t>
            </a:r>
          </a:p>
          <a:p>
            <a:pPr marL="285750" indent="-285750">
              <a:buFont typeface="Arial" panose="020B0604020202020204" pitchFamily="34" charset="0"/>
              <a:buChar char="•"/>
            </a:pPr>
            <a:r>
              <a:rPr lang="en-IN" dirty="0"/>
              <a:t>K-Nearest </a:t>
            </a:r>
            <a:r>
              <a:rPr lang="en-IN" dirty="0" err="1"/>
              <a:t>Neighbors</a:t>
            </a:r>
            <a:endParaRPr lang="en-IN" dirty="0"/>
          </a:p>
          <a:p>
            <a:r>
              <a:rPr lang="en-IN" sz="1600" b="1" dirty="0"/>
              <a:t>Performance Metrics:</a:t>
            </a:r>
          </a:p>
          <a:p>
            <a:pPr marL="285750" indent="-285750">
              <a:buFont typeface="Arial" panose="020B0604020202020204" pitchFamily="34" charset="0"/>
              <a:buChar char="•"/>
            </a:pPr>
            <a:r>
              <a:rPr lang="en-IN" dirty="0"/>
              <a:t>R^2 Score.</a:t>
            </a:r>
          </a:p>
          <a:p>
            <a:pPr marL="285750" indent="-285750">
              <a:buFont typeface="Arial" panose="020B0604020202020204" pitchFamily="34" charset="0"/>
              <a:buChar char="•"/>
            </a:pPr>
            <a:r>
              <a:rPr lang="en-IN" dirty="0"/>
              <a:t>Mean Absolute Error (MAE).</a:t>
            </a:r>
          </a:p>
          <a:p>
            <a:pPr marL="285750" indent="-285750">
              <a:buFont typeface="Arial" panose="020B0604020202020204" pitchFamily="34" charset="0"/>
              <a:buChar char="•"/>
            </a:pPr>
            <a:r>
              <a:rPr lang="en-IN" dirty="0"/>
              <a:t>Mean Square Error (MSE).</a:t>
            </a:r>
          </a:p>
          <a:p>
            <a:pPr marL="285750" indent="-285750">
              <a:buFont typeface="Arial" panose="020B0604020202020204" pitchFamily="34" charset="0"/>
              <a:buChar char="•"/>
            </a:pPr>
            <a:r>
              <a:rPr lang="en-IN" dirty="0"/>
              <a:t>Accuracy Score.</a:t>
            </a:r>
          </a:p>
          <a:p>
            <a:pPr marL="285750" indent="-285750">
              <a:buFont typeface="Arial" panose="020B0604020202020204" pitchFamily="34" charset="0"/>
              <a:buChar char="•"/>
            </a:pPr>
            <a:r>
              <a:rPr lang="en-IN" dirty="0"/>
              <a:t>Confusion Matrix.</a:t>
            </a:r>
          </a:p>
          <a:p>
            <a:pPr marL="285750" indent="-285750">
              <a:buFont typeface="Arial" panose="020B0604020202020204" pitchFamily="34" charset="0"/>
              <a:buChar char="•"/>
            </a:pPr>
            <a:r>
              <a:rPr lang="en-IN" dirty="0"/>
              <a:t>Visual comparison of predicted vs. actual AQI values.</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Internship</Template>
  <TotalTime>98</TotalTime>
  <Words>829</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Consolas</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Jaenith Prathik</cp:lastModifiedBy>
  <cp:revision>16</cp:revision>
  <dcterms:modified xsi:type="dcterms:W3CDTF">2024-12-01T09:23:57Z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