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6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B975-A397-4189-9AF3-E277ED46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4D8F3-3C45-43B6-A38C-33556E65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D687-A025-4D29-B36A-5428C646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6FBD0-2F2B-4490-BF48-650FD0E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36E35-06EB-4170-8B91-019E81B9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9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4FC6-40D1-4CF5-B96F-10D751B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A68FC-42B7-4C67-9E91-62F087D2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DC020-724D-461F-809C-3A28B40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33162-BBC7-4C60-BA1F-45DE3BFF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B4ADB-76A8-4CCB-9DD3-D3477525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CE4B35-C346-4ED1-9AA8-CAE2FF61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5FA45-A96E-4834-AA7C-BD6C5F2E3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5CF1B-B505-4E5B-864A-93CE495E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C9D57-EAE5-4BEB-954A-B394CB44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27B0B-F5D9-4460-A41E-0FE249B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F1F2-9A1A-4231-AC6D-390F087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11F28-D69D-4BEB-9F3F-C250180F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15FBD-07F5-4A8D-B649-BDFAFFC5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7D4F-9DC6-4C65-B6E6-04C814F6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48C7B-AF0D-4B34-A035-BBE7420C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73B0E-07FE-4FBF-B213-F331CCE2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2BFC7-AFAF-48C6-BF0B-5E982735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0D49E-959C-475D-AAA0-5AB2C754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D7443-8028-41DF-8AA4-297CB067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C5DBC-ABF6-4260-A90A-6BB4E9F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0F712-925F-4A92-A422-65717C1A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4A9A8-55A4-4295-9D9C-382311DC2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0B2F6-2CE3-4A5D-81F2-6C603D1F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9EC07-2099-4418-B181-E9E0D654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06FBC-B56D-4662-A299-C8338827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D1B40-29C1-4961-AD74-FC8CFEF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139B8-6A24-4709-8F78-0ACF7905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3C965-B117-4BFC-A74A-65A4DD74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B6DEC-DC18-41BB-9E50-AA22FE8E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42184-537E-43C1-B3E2-FB0B1AC16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930A6-8CCE-451E-8D1D-F97A84B76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42B3-C933-4415-8E27-0A7E9021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BD68D-2491-4744-9465-8D0E0B6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8BB2C1-8C32-4974-883F-5164D5E3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36F9B-4717-4E06-B1CD-DE8BB4A6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963453-97BF-4CBD-97E2-B51D2DC3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9E73FC-7D36-4E2F-A29D-00F16DF6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CDE12-2FE5-4AD2-A5CC-FA462B8E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C4C52-5784-4403-AD3C-86137696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6FD8A-B608-4113-8658-3E89FA85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D9D07-3F78-4DA8-BE94-C1CA8705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EAF3-B9E4-43A2-802E-87A5A55C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7218A-CB3F-42E5-B76E-DE83DCAE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8B03C-C9DD-4285-9FB5-623237EB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C6684-B902-479F-8A4B-53E3321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AEC0E-E412-4D5C-B17C-72FF6A4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2B504-56C1-4B8F-A8A1-6ACAFDAE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BA9E2-5768-4BBF-AF8E-3F0A1D46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A4356-373A-4170-AD81-ABE5523F3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D020B-6314-4840-A9C3-E269FB84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72217-7180-4680-8820-42FF240D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AD50D-A86B-460A-B247-CAD79AE6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694C-FFD4-4A0C-BAF6-00704642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1D05B-835B-415F-96D0-5C34A99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5730E-FDBB-4A9A-843B-774BE7DA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B47A6-E80C-465A-876C-E28B2560B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B354-7238-47BB-B4EF-D90BD307BE9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B1CDA-B631-441C-BE41-C7FC94F07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124B7-AF8E-436E-8499-F35FF0FC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34116-45AA-4642-A2CB-EC12F0E5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2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m.kr/news/articleView.html?idxno=12006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1CE9-6F0F-420A-8ED8-E2F0D01AC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시각디자인 리서치조사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D7559-982B-4E36-BC9C-1110E176E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정재녕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22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b="0" i="0" u="none" strike="noStrike">
                <a:latin typeface="맑은 고딕"/>
                <a:ea typeface="맑은 고딕"/>
                <a:cs typeface="맑은 고딕"/>
              </a:rPr>
              <a:t>DISNEY</a:t>
            </a:r>
            <a:br>
              <a:rPr lang="en-US" altLang="ko-KR" sz="2000" b="0" i="0" u="none" strike="noStrike">
                <a:latin typeface="맑은 고딕"/>
                <a:ea typeface="맑은 고딕"/>
                <a:cs typeface="맑은 고딕"/>
              </a:rPr>
            </a:br>
            <a:br>
              <a:rPr lang="en-US" altLang="ko-KR" sz="2000" b="0" i="0" u="none" strike="noStrike">
                <a:latin typeface="맑은 고딕"/>
                <a:ea typeface="맑은 고딕"/>
                <a:cs typeface="맑은 고딕"/>
              </a:rPr>
            </a:br>
            <a:br>
              <a:rPr lang="en-US" altLang="ko-KR" sz="2000" b="0" i="0" u="none" strike="noStrike">
                <a:latin typeface="맑은 고딕"/>
                <a:ea typeface="맑은 고딕"/>
                <a:cs typeface="맑은 고딕"/>
              </a:rPr>
            </a:br>
            <a:r>
              <a:rPr sz="2000" b="0" i="0" u="none" strike="noStrike">
                <a:latin typeface="맑은 고딕"/>
                <a:ea typeface="맑은 고딕"/>
                <a:cs typeface="맑은 고딕"/>
              </a:rPr>
              <a:t>콘텐츠 전략 </a:t>
            </a:r>
            <a:r>
              <a:rPr lang="EN-US" sz="2000" b="0" i="0" u="none" strike="noStrike">
                <a:latin typeface="맑은 고딕"/>
                <a:ea typeface="맑은 고딕"/>
                <a:cs typeface="맑은 고딕"/>
              </a:rPr>
              <a:t>: </a:t>
            </a:r>
            <a:r>
              <a:rPr sz="2000" b="0" i="0" u="none" strike="noStrike">
                <a:latin typeface="맑은 고딕"/>
                <a:ea typeface="맑은 고딕"/>
                <a:cs typeface="맑은 고딕"/>
              </a:rPr>
              <a:t>독점과 확장</a:t>
            </a:r>
            <a:br>
              <a:rPr lang="en-US" altLang="ko-KR" sz="2000" b="0" i="0" u="none" strike="noStrike">
                <a:latin typeface="맑은 고딕"/>
                <a:ea typeface="맑은 고딕"/>
                <a:cs typeface="맑은 고딕"/>
              </a:rPr>
            </a:br>
            <a:endParaRPr lang="en-US" altLang="ko-KR" sz="2000" b="0" i="0" u="none" strike="noStrike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660" r="9660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171360" indent="-17136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강력한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IP(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지적재산권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)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기반의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독점콘텐츠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마블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스타워즈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픽사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디즈니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클래식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내셔널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지오그래픽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등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독점적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컨텐츠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제공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marL="171360" indent="-17136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새로운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컨텐츠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제작과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기존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콘텐츠의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활용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과거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히트작의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리메이크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프리퀄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스핀오프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시리즈를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제작하여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기존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팬층과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새로운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구독자들의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유입을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유도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예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 마블의 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로키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1200" b="0" i="0" u="none" strike="noStrike" dirty="0" err="1">
                <a:latin typeface="맑은 고딕"/>
                <a:ea typeface="맑은 고딕"/>
                <a:cs typeface="맑은 고딕"/>
              </a:rPr>
              <a:t>완다비전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1200" b="0" i="0" u="none" strike="noStrike" dirty="0">
                <a:latin typeface="맑은 고딕"/>
                <a:ea typeface="맑은 고딕"/>
                <a:cs typeface="맑은 고딕"/>
              </a:rPr>
              <a:t> 스타워즈의 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1200" b="0" i="0" u="none" strike="noStrike" dirty="0" err="1">
                <a:latin typeface="맑은 고딕"/>
                <a:ea typeface="맑은 고딕"/>
                <a:cs typeface="맑은 고딕"/>
              </a:rPr>
              <a:t>만달로리안</a:t>
            </a: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’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1200" b="0" i="0" u="none" strike="noStrike" dirty="0">
                <a:latin typeface="맑은 고딕"/>
                <a:ea typeface="맑은 고딕"/>
                <a:cs typeface="맑은 고딕"/>
              </a:rPr>
              <a:t>https://03071228.tistory.com/entry/%EB%94%94%EC%A6%88%EB%8B%88%EC%9D%98-%EC%84%B1%EA%B3%B5-%EC%A0%84%EB%9E%B5-%EB%8F%85%EC%A0%90-%EC%BD%98%ED%85%90%EC%B8%A0%EC%99%80-%ED%98%81%EC%8B%A0%EC%A0%81-%ED%94%8C%EB%9E%AB%ED%8F%BC-%EA%B2%B0%ED%95%A9%EC%9D%98-%EB%B9%84%EB%B0%80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사용자 경험 니즈 비교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1400" dirty="0" err="1"/>
              <a:t>넷플릭스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오리지널 컨텐츠</a:t>
            </a:r>
            <a:r>
              <a:rPr lang="en-US" altLang="ko-KR" sz="1400" dirty="0"/>
              <a:t> </a:t>
            </a:r>
            <a:r>
              <a:rPr lang="ko-KR" altLang="en-US" sz="1400" dirty="0"/>
              <a:t>및 추천 알고리즘으로 맞춤형 콘텐츠의 니즈 충족</a:t>
            </a:r>
          </a:p>
          <a:p>
            <a:pPr lvl="0">
              <a:defRPr/>
            </a:pPr>
            <a:r>
              <a:rPr lang="ko-KR" altLang="en-US" sz="1400" dirty="0"/>
              <a:t>웨이브 </a:t>
            </a:r>
            <a:r>
              <a:rPr lang="en-US" altLang="ko-KR" sz="1400" dirty="0"/>
              <a:t>: </a:t>
            </a:r>
            <a:r>
              <a:rPr lang="ko-KR" altLang="en-US" sz="1400" dirty="0"/>
              <a:t>지상파 </a:t>
            </a:r>
            <a:r>
              <a:rPr lang="en-US" altLang="ko-KR" sz="1400" dirty="0"/>
              <a:t>3</a:t>
            </a:r>
            <a:r>
              <a:rPr lang="ko-KR" altLang="en-US" sz="1400" dirty="0"/>
              <a:t>사와 미드를 선호하는 구독자 층의 니즈 충족</a:t>
            </a:r>
          </a:p>
          <a:p>
            <a:pPr lvl="0">
              <a:defRPr/>
            </a:pPr>
            <a:r>
              <a:rPr lang="ko-KR" altLang="en-US" sz="1400" dirty="0"/>
              <a:t>디즈니플러스 </a:t>
            </a:r>
            <a:r>
              <a:rPr lang="en-US" altLang="ko-KR" sz="1400" dirty="0"/>
              <a:t>: IP(</a:t>
            </a:r>
            <a:r>
              <a:rPr lang="ko-KR" altLang="en-US" sz="1400" dirty="0"/>
              <a:t>지적재산권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독점콘텐츠를</a:t>
            </a:r>
            <a:r>
              <a:rPr lang="ko-KR" altLang="en-US" sz="1400" dirty="0"/>
              <a:t> 통한 구독자 층 확보 </a:t>
            </a:r>
          </a:p>
          <a:p>
            <a:pPr lvl="0">
              <a:defRPr/>
            </a:pPr>
            <a:endParaRPr lang="ko-KR" altLang="en-US" sz="1400" dirty="0"/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국제적인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콘텐츠와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다양한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오리지널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시리즈를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즐기고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싶다면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넷플릭스</a:t>
            </a:r>
            <a:r>
              <a:rPr lang="ko-KR" altLang="en-US" sz="1400" b="0" i="0" u="none" strike="noStrike" baseline="0" dirty="0">
                <a:latin typeface="맑은 고딕"/>
                <a:ea typeface="맑은 고딕"/>
                <a:cs typeface="맑은 고딕"/>
              </a:rPr>
              <a:t> 이용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한국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컨텐츠와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TV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채널을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중심으로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한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서비스를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원한다면</a:t>
            </a:r>
            <a:r>
              <a:rPr lang="en-US" sz="1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400" b="0" i="0" u="none" strike="noStrike" baseline="0" dirty="0" err="1">
                <a:latin typeface="맑은 고딕"/>
                <a:ea typeface="맑은 고딕"/>
                <a:cs typeface="맑은 고딕"/>
              </a:rPr>
              <a:t>웨이브</a:t>
            </a:r>
            <a:r>
              <a:rPr lang="ko-KR" altLang="en-US" sz="1400" b="0" i="0" u="none" strike="noStrike" baseline="0" dirty="0">
                <a:latin typeface="맑은 고딕"/>
                <a:ea typeface="맑은 고딕"/>
                <a:cs typeface="맑은 고딕"/>
              </a:rPr>
              <a:t> 이용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000"/>
              <a:t>NETFLIX </a:t>
            </a:r>
            <a:r>
              <a:rPr lang="ko-KR" altLang="en-US" sz="3000"/>
              <a:t>가 가지는 독점 콘텐츠의 차별화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시장규모</a:t>
            </a:r>
          </a:p>
          <a:p>
            <a:pPr lvl="0">
              <a:defRPr/>
            </a:pPr>
            <a:r>
              <a:rPr lang="ko-KR" altLang="en-US" dirty="0"/>
              <a:t>활성이용자수</a:t>
            </a:r>
          </a:p>
          <a:p>
            <a:pPr lvl="0">
              <a:defRPr/>
            </a:pPr>
            <a:r>
              <a:rPr lang="en-US" altLang="ko-KR" dirty="0"/>
              <a:t>OTT </a:t>
            </a:r>
            <a:r>
              <a:rPr lang="ko-KR" altLang="en-US" dirty="0"/>
              <a:t>서비스</a:t>
            </a:r>
            <a:r>
              <a:rPr lang="en-US" altLang="ko-KR" dirty="0"/>
              <a:t>,</a:t>
            </a:r>
            <a:r>
              <a:rPr lang="ko-KR" altLang="en-US" dirty="0"/>
              <a:t> 다각적 변화의 시기</a:t>
            </a:r>
          </a:p>
          <a:p>
            <a:pPr lvl="0">
              <a:defRPr/>
            </a:pPr>
            <a:r>
              <a:rPr lang="en-US" altLang="ko-KR" dirty="0"/>
              <a:t>OTT </a:t>
            </a:r>
            <a:r>
              <a:rPr lang="ko-KR" altLang="en-US" dirty="0"/>
              <a:t>요금제 비교</a:t>
            </a:r>
          </a:p>
          <a:p>
            <a:pPr lvl="0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19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FC1EBD6-AA94-4EAA-951F-7E5A49AB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시장규모 현황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5F3F7F5-A4FA-470C-AF8B-69D20732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09738"/>
            <a:ext cx="6172200" cy="3428999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48A8F2-67A0-40EB-8C0B-808DA876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기준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시장규모는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7,801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억 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조 원 이상으로 추정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년간 연평균성장률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(CAGR)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 무려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+28%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이용률은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66.3%,2021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69.5%, 2022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72.0%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상승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이용자 중 유료결제 비율도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21.7%, 50.1%, 55.9%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높아짐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반대로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국내 사업자는 대규모 손실이 지속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대표 국내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기준 매출액은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조 원 수준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합산 손실은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천억 원 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유일한 흑자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넷플릭스로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이익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88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171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억 원을 달성했다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현 한국의 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OTT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시장규모 및 이용률 증가 추세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FF2C4-BDB6-49BF-BB2D-A450219D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활성이용자수 현황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F4DF749-7F1F-479F-B41F-70DB9BF59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56741"/>
            <a:ext cx="6172200" cy="373499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4902D3-611B-445B-AFC0-C8D79D26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넷플릭스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월 활성이용자 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1,137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만 명으로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사업자와도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두 배 이상 차이가 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2021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매출액은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6,317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억 원으로 최근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년간 매년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84%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씩 성장했다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넷플릭스는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넷플릭스에서만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볼 수 있는 독점 오리지널 콘텐츠를 적극적으로 수급하며 한국 진입을 강화했다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해외와 국내 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OTT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활성이용자 수의 차이 비교</a:t>
            </a:r>
            <a:endParaRPr lang="en-US" altLang="ko-KR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1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4438FF7-A969-437E-9511-1A234832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151618"/>
                </a:solidFill>
                <a:effectLst/>
                <a:latin typeface="Pretendard Variable"/>
              </a:rPr>
              <a:t>OTT </a:t>
            </a:r>
            <a:r>
              <a:rPr lang="ko-KR" altLang="en-US" b="1" i="0" dirty="0">
                <a:solidFill>
                  <a:srgbClr val="151618"/>
                </a:solidFill>
                <a:effectLst/>
                <a:latin typeface="Pretendard Variable"/>
              </a:rPr>
              <a:t>서비스</a:t>
            </a:r>
            <a:r>
              <a:rPr lang="en-US" altLang="ko-KR" b="1" i="0" dirty="0">
                <a:solidFill>
                  <a:srgbClr val="151618"/>
                </a:solidFill>
                <a:effectLst/>
                <a:latin typeface="Pretendard Variable"/>
              </a:rPr>
              <a:t>, </a:t>
            </a:r>
            <a:r>
              <a:rPr lang="ko-KR" altLang="en-US" b="1" i="0" dirty="0">
                <a:solidFill>
                  <a:srgbClr val="151618"/>
                </a:solidFill>
                <a:effectLst/>
                <a:latin typeface="Pretendard Variable"/>
              </a:rPr>
              <a:t>다각적 변화의 시기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  <a:defRPr/>
            </a:pPr>
            <a:r>
              <a:rPr lang="en-US" altLang="ko-KR" i="0">
                <a:effectLst/>
                <a:latin typeface="Pretendard Variable"/>
              </a:rPr>
              <a:t>NETPLIX </a:t>
            </a:r>
            <a:r>
              <a:rPr lang="ko-KR" altLang="en-US" i="0">
                <a:effectLst/>
                <a:latin typeface="Pretendard Variable"/>
              </a:rPr>
              <a:t>네이버 멤버쉽과 연동</a:t>
            </a:r>
          </a:p>
          <a:p>
            <a:pPr lvl="1">
              <a:defRPr/>
            </a:pPr>
            <a:r>
              <a:rPr lang="ko-KR" altLang="en-US" i="0">
                <a:effectLst/>
                <a:latin typeface="Pretendard Variable"/>
              </a:rPr>
              <a:t>기존 멤버쉽 이용자가 콘텐츠 시청을 결합하여 이용할 수 있게 혜택 제공</a:t>
            </a:r>
          </a:p>
          <a:p>
            <a:pPr marL="457200" lvl="1" indent="0">
              <a:buNone/>
              <a:defRPr/>
            </a:pPr>
            <a:r>
              <a:rPr lang="ko-KR" altLang="en-US" i="0">
                <a:effectLst/>
                <a:latin typeface="Pretendard Variable"/>
              </a:rPr>
              <a:t> 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altLang="ko-KR" i="0">
                <a:effectLst/>
                <a:latin typeface="Pretendard Variable"/>
              </a:rPr>
              <a:t> DISNEY +</a:t>
            </a:r>
            <a:r>
              <a:rPr lang="ko-KR" altLang="en-US" i="0">
                <a:effectLst/>
                <a:latin typeface="Pretendard Variable"/>
              </a:rPr>
              <a:t> 할인 프로모션 제공</a:t>
            </a:r>
          </a:p>
          <a:p>
            <a:pPr lvl="1">
              <a:defRPr/>
            </a:pPr>
            <a:r>
              <a:rPr lang="ko-KR" altLang="en-US" i="0">
                <a:effectLst/>
                <a:latin typeface="Pretendard Variable"/>
              </a:rPr>
              <a:t>연간 이용료 </a:t>
            </a:r>
            <a:r>
              <a:rPr lang="en-US" altLang="ko-KR" i="0">
                <a:effectLst/>
                <a:latin typeface="Pretendard Variable"/>
              </a:rPr>
              <a:t>40%</a:t>
            </a:r>
            <a:r>
              <a:rPr lang="ko-KR" altLang="en-US" i="0">
                <a:effectLst/>
                <a:latin typeface="Pretendard Variable"/>
              </a:rPr>
              <a:t> 인하</a:t>
            </a:r>
          </a:p>
          <a:p>
            <a:pPr lvl="1">
              <a:defRPr/>
            </a:pPr>
            <a:r>
              <a:rPr lang="ko-KR" altLang="en-US" i="0">
                <a:effectLst/>
                <a:latin typeface="Pretendard Variable"/>
              </a:rPr>
              <a:t>독점 콘텐츠 제공으로 사용자 유입 효과 기대</a:t>
            </a:r>
          </a:p>
          <a:p>
            <a:pPr lvl="1">
              <a:defRPr/>
            </a:pPr>
            <a:endParaRPr lang="ko-KR" altLang="en-US" i="0">
              <a:effectLst/>
              <a:latin typeface="Pretendard Variable"/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altLang="ko-KR" i="0">
                <a:effectLst/>
                <a:latin typeface="Pretendard Variable"/>
              </a:rPr>
              <a:t>WAVVE</a:t>
            </a:r>
          </a:p>
          <a:p>
            <a:pPr lvl="1">
              <a:defRPr/>
            </a:pPr>
            <a:r>
              <a:rPr lang="ko-KR" altLang="en-US" i="0">
                <a:effectLst/>
                <a:latin typeface="Pretendard Variable"/>
              </a:rPr>
              <a:t>국내 지상파 및 케이블 방송 콘텐츠 다수 보유로 국내 유저에 주력</a:t>
            </a:r>
          </a:p>
          <a:p>
            <a:pPr lvl="1">
              <a:defRPr/>
            </a:pPr>
            <a:r>
              <a:rPr lang="ko-KR" altLang="en-US" i="0">
                <a:effectLst/>
                <a:latin typeface="Pretendard Variable"/>
              </a:rPr>
              <a:t>영화 외 다양한 국적의 드라마나 스포츠 등도 강점</a:t>
            </a:r>
          </a:p>
          <a:p>
            <a:pPr lvl="1">
              <a:defRPr/>
            </a:pPr>
            <a:endParaRPr lang="ko-KR" altLang="en-US" i="0">
              <a:effectLst/>
              <a:latin typeface="Pretendard Variable"/>
            </a:endParaRPr>
          </a:p>
          <a:p>
            <a:pPr marL="0" lvl="0" indent="0">
              <a:buNone/>
              <a:defRPr/>
            </a:pPr>
            <a:r>
              <a:rPr lang="en-US" altLang="ko-KR" i="0">
                <a:effectLst/>
                <a:latin typeface="Pretendard Variable"/>
              </a:rPr>
              <a:t>4.</a:t>
            </a:r>
            <a:r>
              <a:rPr lang="ko-KR" altLang="en-US" i="0">
                <a:effectLst/>
                <a:latin typeface="Pretendard Variable"/>
              </a:rPr>
              <a:t>   </a:t>
            </a:r>
            <a:r>
              <a:rPr lang="en-US" altLang="ko-KR" i="0">
                <a:effectLst/>
                <a:latin typeface="Pretendard Variable"/>
              </a:rPr>
              <a:t>Tving</a:t>
            </a:r>
          </a:p>
          <a:p>
            <a:pPr marL="799920" lvl="1" indent="-342720">
              <a:defRPr/>
            </a:pPr>
            <a:r>
              <a:rPr lang="en-US" altLang="ko-KR" i="0">
                <a:effectLst/>
                <a:latin typeface="Pretendard Variable"/>
              </a:rPr>
              <a:t>‘</a:t>
            </a:r>
            <a:r>
              <a:rPr lang="ko-KR" altLang="en-US" i="0">
                <a:effectLst/>
                <a:latin typeface="Pretendard Variable"/>
              </a:rPr>
              <a:t>선재 업고 튀어</a:t>
            </a:r>
            <a:r>
              <a:rPr lang="en-US" altLang="ko-KR" i="0">
                <a:effectLst/>
                <a:latin typeface="Pretendard Variable"/>
              </a:rPr>
              <a:t>’,</a:t>
            </a:r>
            <a:r>
              <a:rPr lang="ko-KR" altLang="en-US" i="0">
                <a:effectLst/>
                <a:latin typeface="Pretendard Variable"/>
              </a:rPr>
              <a:t> </a:t>
            </a:r>
            <a:r>
              <a:rPr lang="en-US" altLang="ko-KR" i="0">
                <a:effectLst/>
                <a:latin typeface="Pretendard Variable"/>
              </a:rPr>
              <a:t>‘</a:t>
            </a:r>
            <a:r>
              <a:rPr lang="ko-KR" altLang="en-US" i="0">
                <a:effectLst/>
                <a:latin typeface="Pretendard Variable"/>
              </a:rPr>
              <a:t>눈물의 여왕</a:t>
            </a:r>
            <a:r>
              <a:rPr lang="en-US" altLang="ko-KR" i="0">
                <a:effectLst/>
                <a:latin typeface="Pretendard Variable"/>
              </a:rPr>
              <a:t>’</a:t>
            </a:r>
            <a:r>
              <a:rPr lang="ko-KR" altLang="en-US" i="0">
                <a:effectLst/>
                <a:latin typeface="Pretendard Variable"/>
              </a:rPr>
              <a:t> 등 양질의 독점 콘텐츠 공급</a:t>
            </a:r>
          </a:p>
          <a:p>
            <a:pPr marL="799920" lvl="1" indent="-342720">
              <a:defRPr/>
            </a:pPr>
            <a:r>
              <a:rPr lang="en-US" altLang="ko-KR" i="0">
                <a:effectLst/>
                <a:latin typeface="Pretendard Variable"/>
              </a:rPr>
              <a:t>KBO </a:t>
            </a:r>
            <a:r>
              <a:rPr lang="ko-KR" altLang="en-US" i="0">
                <a:effectLst/>
                <a:latin typeface="Pretendard Variable"/>
              </a:rPr>
              <a:t>리그 온라인 독점 중계</a:t>
            </a:r>
          </a:p>
          <a:p>
            <a:pPr marL="799920" lvl="1" indent="-342720">
              <a:defRPr/>
            </a:pPr>
            <a:r>
              <a:rPr lang="ko-KR" altLang="en-US" i="0">
                <a:effectLst/>
                <a:latin typeface="Pretendard Variable"/>
              </a:rPr>
              <a:t>웨이브와 합병 논의 속도 </a:t>
            </a:r>
          </a:p>
          <a:p>
            <a:pPr lvl="1">
              <a:defRPr/>
            </a:pPr>
            <a:endParaRPr lang="en-US" altLang="ko-KR" i="0">
              <a:effectLst/>
              <a:latin typeface="Pretendard Variable"/>
            </a:endParaRPr>
          </a:p>
          <a:p>
            <a:pPr marL="514350" lvl="0" indent="-514350">
              <a:buFont typeface="+mj-lt"/>
              <a:buAutoNum type="arabicPeriod"/>
              <a:defRPr/>
            </a:pPr>
            <a:endParaRPr lang="ko-KR" altLang="en-US" b="1" i="0">
              <a:solidFill>
                <a:srgbClr val="5A42EC"/>
              </a:solidFill>
              <a:effectLst/>
              <a:latin typeface="Pretendard Variable"/>
            </a:endParaRPr>
          </a:p>
          <a:p>
            <a:pPr lvl="1">
              <a:defRPr/>
            </a:pPr>
            <a:endParaRPr lang="ko-KR" altLang="en-US" b="1" i="0">
              <a:solidFill>
                <a:srgbClr val="5A42EC"/>
              </a:solidFill>
              <a:effectLst/>
              <a:latin typeface="Pretendard Variable"/>
            </a:endParaRPr>
          </a:p>
          <a:p>
            <a:pPr marL="0" lvl="0" indent="0">
              <a:buNone/>
              <a:defRPr/>
            </a:pPr>
            <a:endParaRPr lang="ko-KR" altLang="en-US" sz="1400" b="1" i="0">
              <a:solidFill>
                <a:srgbClr val="5A42EC"/>
              </a:solidFill>
              <a:effectLst/>
              <a:latin typeface="Pretendard Variable"/>
            </a:endParaRP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OTT 요금제 비교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3941" y="2096028"/>
            <a:ext cx="8364117" cy="3810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C7F04-E9B0-4541-A1EA-B309AF2BB2B9}"/>
              </a:ext>
            </a:extLst>
          </p:cNvPr>
          <p:cNvCxnSpPr/>
          <p:nvPr/>
        </p:nvCxnSpPr>
        <p:spPr>
          <a:xfrm>
            <a:off x="2805952" y="3429000"/>
            <a:ext cx="6257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B37AA28-1930-43C0-85E9-9E5C999939CF}"/>
              </a:ext>
            </a:extLst>
          </p:cNvPr>
          <p:cNvCxnSpPr/>
          <p:nvPr/>
        </p:nvCxnSpPr>
        <p:spPr>
          <a:xfrm flipV="1">
            <a:off x="5934635" y="313765"/>
            <a:ext cx="0" cy="603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6096000" y="297656"/>
            <a:ext cx="1371201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900"/>
              <a:t>자체 제작 컨텐츠 비중</a:t>
            </a:r>
          </a:p>
          <a:p>
            <a:pPr lvl="0" algn="ctr">
              <a:defRPr/>
            </a:pPr>
            <a:r>
              <a:rPr lang="en-US" altLang="ko-KR" sz="900"/>
              <a:t>(</a:t>
            </a:r>
            <a:r>
              <a:rPr lang="ko-KR" altLang="en-US" sz="900"/>
              <a:t>오리지널 컨텐츠</a:t>
            </a:r>
            <a:r>
              <a:rPr lang="en-US" altLang="ko-KR" sz="900"/>
              <a:t>)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5456039" y="6316265"/>
            <a:ext cx="280154" cy="358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9165670" y="3309857"/>
            <a:ext cx="1837455" cy="24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OTT</a:t>
            </a:r>
            <a:r>
              <a:rPr lang="ko-KR" altLang="en-US" sz="1000"/>
              <a:t>별 활성이용자수</a:t>
            </a:r>
            <a:r>
              <a:rPr lang="en-US" altLang="ko-KR" sz="1000"/>
              <a:t>(MAU)</a:t>
            </a:r>
          </a:p>
        </p:txBody>
      </p:sp>
      <p:sp>
        <p:nvSpPr>
          <p:cNvPr id="24" name="가로 글상자 23"/>
          <p:cNvSpPr txBox="1"/>
          <p:nvPr/>
        </p:nvSpPr>
        <p:spPr>
          <a:xfrm>
            <a:off x="7812721" y="720328"/>
            <a:ext cx="1144509" cy="364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NETFLIX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6455014" y="1583530"/>
            <a:ext cx="769064" cy="36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Tving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5518785" y="5423297"/>
            <a:ext cx="888126" cy="365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Wavve</a:t>
            </a:r>
          </a:p>
        </p:txBody>
      </p:sp>
      <p:sp>
        <p:nvSpPr>
          <p:cNvPr id="27" name="가로 글상자 26"/>
          <p:cNvSpPr txBox="1"/>
          <p:nvPr/>
        </p:nvSpPr>
        <p:spPr>
          <a:xfrm>
            <a:off x="3632181" y="1199228"/>
            <a:ext cx="1150461" cy="363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Disney +</a:t>
            </a:r>
          </a:p>
        </p:txBody>
      </p:sp>
      <p:sp>
        <p:nvSpPr>
          <p:cNvPr id="28" name="가로 글상자 27"/>
          <p:cNvSpPr txBox="1"/>
          <p:nvPr/>
        </p:nvSpPr>
        <p:spPr>
          <a:xfrm>
            <a:off x="5344159" y="313527"/>
            <a:ext cx="499190" cy="259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높음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5366385" y="6012256"/>
            <a:ext cx="500379" cy="262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낮음</a:t>
            </a:r>
          </a:p>
        </p:txBody>
      </p:sp>
      <p:sp>
        <p:nvSpPr>
          <p:cNvPr id="31" name="가로 글상자 30"/>
          <p:cNvSpPr txBox="1"/>
          <p:nvPr/>
        </p:nvSpPr>
        <p:spPr>
          <a:xfrm>
            <a:off x="8592184" y="3571474"/>
            <a:ext cx="499190" cy="259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높음</a:t>
            </a:r>
          </a:p>
        </p:txBody>
      </p:sp>
      <p:sp>
        <p:nvSpPr>
          <p:cNvPr id="32" name="가로 글상자 31"/>
          <p:cNvSpPr txBox="1"/>
          <p:nvPr/>
        </p:nvSpPr>
        <p:spPr>
          <a:xfrm>
            <a:off x="2691050" y="3565124"/>
            <a:ext cx="500379" cy="262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낮음</a:t>
            </a:r>
          </a:p>
        </p:txBody>
      </p:sp>
    </p:spTree>
    <p:extLst>
      <p:ext uri="{BB962C8B-B14F-4D97-AF65-F5344CB8AC3E}">
        <p14:creationId xmlns:p14="http://schemas.microsoft.com/office/powerpoint/2010/main" val="699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b="0" i="0" u="none" strike="noStrike" dirty="0">
                <a:latin typeface="맑은 고딕"/>
                <a:ea typeface="맑은 고딕"/>
                <a:cs typeface="맑은 고딕"/>
              </a:rPr>
              <a:t>NETFLIX</a:t>
            </a:r>
            <a:br>
              <a:rPr lang="en-US" altLang="ko-KR" sz="2000" b="0" i="0" u="none" strike="noStrike" dirty="0">
                <a:latin typeface="맑은 고딕"/>
                <a:ea typeface="맑은 고딕"/>
                <a:cs typeface="맑은 고딕"/>
              </a:rPr>
            </a:br>
            <a:br>
              <a:rPr lang="ko-KR" altLang="en-US" sz="2000" b="0" i="0" u="none" strike="noStrike" dirty="0">
                <a:latin typeface="맑은 고딕"/>
                <a:ea typeface="맑은 고딕"/>
                <a:cs typeface="맑은 고딕"/>
              </a:rPr>
            </a:br>
            <a:r>
              <a:rPr sz="2000" b="0" i="0" u="none" strike="noStrike" dirty="0" err="1">
                <a:latin typeface="맑은 고딕"/>
                <a:ea typeface="맑은 고딕"/>
                <a:cs typeface="맑은 고딕"/>
              </a:rPr>
              <a:t>차별화</a:t>
            </a:r>
            <a:r>
              <a:rPr lang="ko-KR" altLang="en-US" sz="2000" b="0" i="0" u="none" strike="noStrike" dirty="0">
                <a:latin typeface="맑은 고딕"/>
                <a:ea typeface="맑은 고딕"/>
                <a:cs typeface="맑은 고딕"/>
              </a:rPr>
              <a:t>된 </a:t>
            </a:r>
            <a:r>
              <a:rPr sz="2000" b="0" i="0" u="none" strike="noStrike" dirty="0" err="1">
                <a:latin typeface="맑은 고딕"/>
                <a:ea typeface="맑은 고딕"/>
                <a:cs typeface="맑은 고딕"/>
              </a:rPr>
              <a:t>독점</a:t>
            </a:r>
            <a:r>
              <a:rPr sz="20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2000" b="0" i="0" u="none" strike="noStrike" dirty="0" err="1">
                <a:latin typeface="맑은 고딕"/>
                <a:ea typeface="맑은 고딕"/>
                <a:cs typeface="맑은 고딕"/>
              </a:rPr>
              <a:t>콘텐츠</a:t>
            </a:r>
            <a:r>
              <a:rPr sz="20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2000" b="0" i="0" u="none" strike="noStrike" dirty="0" err="1">
                <a:latin typeface="맑은 고딕"/>
                <a:ea typeface="맑은 고딕"/>
                <a:cs typeface="맑은 고딕"/>
              </a:rPr>
              <a:t>전략</a:t>
            </a:r>
            <a:br>
              <a:rPr lang="en-US" altLang="ko-KR" sz="2000" b="0" i="0" u="none" strike="noStrike" dirty="0">
                <a:latin typeface="맑은 고딕"/>
                <a:ea typeface="맑은 고딕"/>
                <a:cs typeface="맑은 고딕"/>
              </a:rPr>
            </a:br>
            <a:r>
              <a:rPr sz="20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92148" y="987425"/>
            <a:ext cx="5354280" cy="48736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68688" cy="381158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b="0" i="0" u="none" strike="noStrike" dirty="0">
              <a:solidFill>
                <a:srgbClr val="333333"/>
              </a:solidFill>
            </a:endParaRPr>
          </a:p>
          <a:p>
            <a:pPr marL="228480" indent="-2284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b="0" i="0" u="none" strike="noStrike" dirty="0" err="1">
                <a:solidFill>
                  <a:srgbClr val="333333"/>
                </a:solidFill>
              </a:rPr>
              <a:t>글로벌타겟팅</a:t>
            </a:r>
            <a:r>
              <a:rPr b="0" i="0" u="none" strike="noStrike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cs typeface="Arial"/>
              </a:rPr>
              <a:t>: </a:t>
            </a:r>
            <a:r>
              <a:rPr b="0" i="0" u="none" strike="noStrike" dirty="0" err="1">
                <a:solidFill>
                  <a:srgbClr val="333333"/>
                </a:solidFill>
              </a:rPr>
              <a:t>한국의</a:t>
            </a:r>
            <a:r>
              <a:rPr lang="ko-KR" altLang="en-US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고유한</a:t>
            </a:r>
            <a:r>
              <a:rPr lang="ko-KR" altLang="en-US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문화와</a:t>
            </a:r>
            <a:r>
              <a:rPr lang="ko-KR" altLang="en-US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라이프</a:t>
            </a:r>
            <a:r>
              <a:rPr lang="ko-KR" altLang="en-US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스타일</a:t>
            </a:r>
            <a:r>
              <a:rPr lang="ko-KR" altLang="en-US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반영</a:t>
            </a:r>
            <a:r>
              <a:rPr lang="EN-US" b="0" i="0" u="none" strike="noStrike" dirty="0"/>
              <a:t>    </a:t>
            </a:r>
          </a:p>
          <a:p>
            <a:pPr marL="228480" indent="-2284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b="0" i="0" u="none" strike="noStrike" dirty="0" err="1"/>
              <a:t>데이터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기반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콘텐츠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개발</a:t>
            </a:r>
            <a:r>
              <a:rPr b="0" i="0" u="none" strike="noStrike" dirty="0"/>
              <a:t> </a:t>
            </a:r>
            <a:r>
              <a:rPr lang="EN-US" b="0" i="0" u="none" strike="noStrike" dirty="0"/>
              <a:t>: </a:t>
            </a:r>
            <a:r>
              <a:rPr b="0" i="0" u="none" strike="noStrike" dirty="0" err="1"/>
              <a:t>구독자들의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선호하는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콘텐츠를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미리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파악하여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맞춤형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컨텐츠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개발</a:t>
            </a:r>
            <a:endParaRPr b="0" i="0" u="none" strike="noStrike" dirty="0"/>
          </a:p>
          <a:p>
            <a:pPr marL="228480" indent="-22848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b="0" i="0" u="none" strike="noStrike" dirty="0" err="1"/>
              <a:t>독점콘텐츠의</a:t>
            </a:r>
            <a:r>
              <a:rPr b="0" i="0" u="none" strike="noStrike" dirty="0"/>
              <a:t> 힘 </a:t>
            </a:r>
            <a:r>
              <a:rPr lang="EN-US" b="0" i="0" u="none" strike="noStrike" dirty="0"/>
              <a:t>-&gt; </a:t>
            </a:r>
            <a:r>
              <a:rPr b="0" i="0" u="none" strike="noStrike" dirty="0" err="1"/>
              <a:t>소비자에게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주는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가치</a:t>
            </a:r>
            <a:r>
              <a:rPr b="0" i="0" u="none" strike="noStrike" dirty="0"/>
              <a:t> </a:t>
            </a:r>
            <a:r>
              <a:rPr lang="EN-US" b="0" i="0" u="none" strike="noStrike" dirty="0"/>
              <a:t>: </a:t>
            </a:r>
            <a:r>
              <a:rPr b="0" i="0" u="none" strike="noStrike" dirty="0" err="1"/>
              <a:t>새롭고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다양한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경험으로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강한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충성도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형성</a:t>
            </a:r>
            <a:r>
              <a:rPr b="0" i="0" u="none" strike="noStrike" dirty="0"/>
              <a:t> 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lang="EN-US" b="0" i="0" u="none" strike="noStrike" dirty="0"/>
              <a:t> 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b="0" i="0" u="none" strike="noStrike" dirty="0"/>
              <a:t>예) 솔로지옥4 -&gt; </a:t>
            </a:r>
            <a:r>
              <a:rPr b="0" i="0" u="none" strike="noStrike" dirty="0" err="1">
                <a:solidFill>
                  <a:srgbClr val="333333"/>
                </a:solidFill>
              </a:rPr>
              <a:t>제작과정에서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촬영지와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출연진의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질을한층높여</a:t>
            </a:r>
            <a:r>
              <a:rPr lang="EN-US" b="0" i="0" u="none" strike="noStrike" dirty="0">
                <a:solidFill>
                  <a:srgbClr val="333333"/>
                </a:solidFill>
                <a:cs typeface="Arial"/>
              </a:rPr>
              <a:t>, </a:t>
            </a:r>
            <a:r>
              <a:rPr b="0" i="0" u="none" strike="noStrike" dirty="0" err="1">
                <a:solidFill>
                  <a:srgbClr val="333333"/>
                </a:solidFill>
              </a:rPr>
              <a:t>시청자들에게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더욱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몰입할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>
                <a:solidFill>
                  <a:srgbClr val="333333"/>
                </a:solidFill>
              </a:rPr>
              <a:t>수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있는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환경을</a:t>
            </a:r>
            <a:r>
              <a:rPr lang="en-US" altLang="ko-KR" b="0" i="0" u="none" strike="noStrike" dirty="0">
                <a:solidFill>
                  <a:srgbClr val="333333"/>
                </a:solidFill>
              </a:rPr>
              <a:t> </a:t>
            </a:r>
            <a:r>
              <a:rPr b="0" i="0" u="none" strike="noStrike" dirty="0" err="1">
                <a:solidFill>
                  <a:srgbClr val="333333"/>
                </a:solidFill>
              </a:rPr>
              <a:t>제공</a:t>
            </a:r>
            <a:endParaRPr b="0" i="0" u="none" strike="noStrike" dirty="0">
              <a:solidFill>
                <a:srgbClr val="333333"/>
              </a:solidFill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b="0" i="0" u="none" strike="noStrike" dirty="0">
              <a:solidFill>
                <a:srgbClr val="333333"/>
              </a:solidFill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b="0" i="0" u="none" strike="noStrike" dirty="0">
                <a:solidFill>
                  <a:srgbClr val="333333"/>
                </a:solidFill>
              </a:rPr>
              <a:t>https://gusdla.tistory.com/entry/%EB%84%B7%ED%94%8C%EB%A6%AD%EC%8A%A4-%EB%8F%85%EC%A0%90-%EC%BD%98%ED%85%90%EC%B8%A0-%EA%B8%80%EB%A1%9C%EB%B2%8C-%EC%BD%98%ED%85%90%EC%B8%A0-%EC%A0%84%EB%9E%B5%EA%B3%BC-%EA%B2%BD%EC%9F%81%EB%A0%A5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WAVVE</a:t>
            </a:r>
            <a:br>
              <a:rPr lang="en-US" altLang="ko-KR" sz="2000"/>
            </a:br>
            <a:br>
              <a:rPr lang="en-US" altLang="ko-KR" sz="2000"/>
            </a:br>
            <a:r>
              <a:rPr lang="ko-KR" altLang="en-US" sz="2000"/>
              <a:t>지상파 위주의 독점콘텐츠</a:t>
            </a:r>
            <a:br>
              <a:rPr lang="en-US" altLang="ko-KR" sz="2000"/>
            </a:br>
            <a:endParaRPr lang="en-US" altLang="ko-KR" sz="200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9040" r="9040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360" indent="-17136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지상파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3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사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독점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: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웨이브에서만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시청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가능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-&gt;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오리지널의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역할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수행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marL="171360" indent="-17136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HBO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시리즈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독점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계약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: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미드를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선호하는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구독자층의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니즈</a:t>
            </a: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충족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/>
            </a:pP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200" b="0" i="0" u="none" strike="noStrike" dirty="0">
                <a:latin typeface="맑은 고딕"/>
                <a:ea typeface="맑은 고딕"/>
                <a:cs typeface="맑은 고딕"/>
              </a:rPr>
              <a:t>예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)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왕좌의게임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유포리아</a:t>
            </a:r>
            <a:r>
              <a:rPr lang="EN-US" sz="1200" b="0" i="0" u="none" strike="noStrike" dirty="0">
                <a:latin typeface="맑은 고딕"/>
                <a:ea typeface="맑은 고딕"/>
                <a:cs typeface="맑은 고딕"/>
              </a:rPr>
              <a:t>, </a:t>
            </a:r>
            <a:r>
              <a:rPr sz="1200" b="0" i="0" u="none" strike="noStrike" dirty="0" err="1">
                <a:latin typeface="맑은 고딕"/>
                <a:ea typeface="맑은 고딕"/>
                <a:cs typeface="맑은 고딕"/>
              </a:rPr>
              <a:t>체르노빌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sz="1200" b="0" i="0" u="none" strike="noStrike" dirty="0">
                <a:latin typeface="맑은 고딕"/>
                <a:ea typeface="맑은 고딕"/>
                <a:cs typeface="맑은 고딕"/>
                <a:hlinkClick r:id="rId3"/>
              </a:rPr>
              <a:t>https://www.techm.kr/news/articleView.html?idxno=120060</a:t>
            </a:r>
            <a:endParaRPr sz="1200" b="0" i="0" u="none" strike="noStrike" dirty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811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Pretendard Variable</vt:lpstr>
      <vt:lpstr>맑은 고딕</vt:lpstr>
      <vt:lpstr>Arial</vt:lpstr>
      <vt:lpstr>Office 테마</vt:lpstr>
      <vt:lpstr>시각디자인 리서치조사</vt:lpstr>
      <vt:lpstr>NETFLIX 가 가지는 독점 콘텐츠의 차별화 전략</vt:lpstr>
      <vt:lpstr>시장규모 현황</vt:lpstr>
      <vt:lpstr>활성이용자수 현황</vt:lpstr>
      <vt:lpstr>OTT 서비스, 다각적 변화의 시기</vt:lpstr>
      <vt:lpstr>OTT 요금제 비교</vt:lpstr>
      <vt:lpstr>PowerPoint 프레젠테이션</vt:lpstr>
      <vt:lpstr>NETFLIX  차별화된 독점 콘텐츠 전략  </vt:lpstr>
      <vt:lpstr>WAVVE  지상파 위주의 독점콘텐츠 </vt:lpstr>
      <vt:lpstr>DISNEY   콘텐츠 전략 : 독점과 확장 </vt:lpstr>
      <vt:lpstr>사용자 경험 니즈 비교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시각디자인 리서치조사</dc:title>
  <dc:creator>Administrator</dc:creator>
  <cp:lastModifiedBy>Administrator</cp:lastModifiedBy>
  <cp:revision>98</cp:revision>
  <dcterms:created xsi:type="dcterms:W3CDTF">2025-03-10T06:55:30Z</dcterms:created>
  <dcterms:modified xsi:type="dcterms:W3CDTF">2025-03-14T02:29:38Z</dcterms:modified>
  <cp:version/>
</cp:coreProperties>
</file>