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5" y="10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4AFE5-5EE4-42DE-A052-838D4215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66C726-1A41-4D40-AA65-866E0F2AA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8F6F87-CA15-457D-903A-86068DB0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7C81D-C3A7-4DC9-99DE-4E575B59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5C63C-527C-4688-A2FB-A2F36782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77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E5219-1AD0-45FD-B33D-1B201F36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E1EC14-2A49-4420-B9FD-F1DB58506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02835-0959-4C67-9C12-812CC06C7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17A9B-79D1-4550-8D77-31CDE138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E17E9-7ED3-4AFC-AC81-A3491923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81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4FC59D-0F94-4FED-BF88-C1DD2538C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B8D991-97DD-4E70-B015-791CF2DEF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212AB-0A47-4274-9CA8-43DB97CB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9D6F4-1F2F-4F79-B570-4102DA12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075CA-F98C-48C7-84CF-8C23C65D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65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51365-522F-4F56-A4FA-BEF32C47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399E3-29D8-4477-A587-582784E58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5E8E8-E5C3-4E68-B952-17B125BD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762D7-8D2F-44CB-949C-31AB3152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A16DE-DC57-4AB2-B8A2-8A6440B0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6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543BB-6AB7-4E22-A8D9-BAFC3CFE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A25871-7892-4C87-B38A-A4F79F92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52823-125C-4FE2-BD0A-9727BDDAC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89323-1A21-4535-8B9B-C444FA66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266C39-B139-432F-97B7-96877D67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15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18B0D-AF1E-4621-9D16-BAD5300F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456909-E3E3-455A-A53C-3F8EF2B4A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15D31-D1E3-4F24-BB52-BB8323E92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D5658-89BE-405D-B297-E6B884A0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ABB8AB-07E3-4A24-9BE9-5A5A68FF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80B6FE-C110-4AA5-8D2B-3D7B11FE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8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B6653-5218-40E3-9A9F-0370B5AF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F0369-A3FE-479F-B20C-52884E681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8CB42-ABAD-44BF-A0BE-8878900BA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53D919-144E-4703-939B-B93E507C2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3D59BE-7276-40DB-9C8E-2D1219363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8CDE91-B60F-4D1D-8863-68521342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59B4FE-5330-414F-9082-FF28C1B0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9EA2A4-F85D-4161-AF14-42773682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4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521CC-9B33-4CDA-8C86-E30F0497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528ED4-7AD1-4EA9-9F6D-3B6BFF92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6ED062-4651-4BF5-BA96-C934A850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12BE5-0172-421C-8980-DCBE031C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6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1973F4-2F9A-4C9B-ACB9-BC0C8D34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B93442-ADC2-48C1-B6E4-686157128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21DBA9-2F1F-486A-9E8B-3033884E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5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26AB5-FB73-4CF3-A245-8AFDF3A7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01A95-CB02-4021-98CC-5683CE66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3B7DD0-1C5A-488C-90BD-9F12A13DC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DD01CD-5F07-43AA-9161-A05CEF08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E1E9C-ACB0-4E4C-8754-9E04DDB1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33106-5058-4EA9-B25F-61502ED7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B0483-1CF9-4591-B0B5-AF8E0252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EB2F5B-995A-48F2-B7BE-62B75272E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227B4A-4ADA-4BA8-A065-21FD87BD0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6B30C5-0958-4402-81BB-432347DA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5BD72-9C8C-4C51-9B9B-CBF5E537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00CC82-3080-4816-9B9E-8CA2D219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325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EC073A-DEEA-4E98-A884-FDF3F983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9AFCB6-D91F-46C0-838D-763006EB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97FE5-1519-4AAC-B0D4-36E4E351F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F14F-F896-40B5-ABD8-D2E6445B63F9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8A5B6-F122-45F3-AFF8-6EF14BF21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A0480D-99E7-4970-8F35-FA266F90B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FFFF0-C805-48ED-83F8-A2F58FE988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8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41596-ACCC-47C0-BCDC-63A1D50D08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사용자리서치</a:t>
            </a:r>
            <a:r>
              <a:rPr lang="en-US" altLang="ko-KR" dirty="0"/>
              <a:t>_</a:t>
            </a:r>
            <a:r>
              <a:rPr lang="ko-KR" altLang="en-US" dirty="0" err="1"/>
              <a:t>정재녕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E313A-8AC3-4576-8DF2-5534FEC85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/>
              <a:t>인바디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022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68E29-6A1F-48EE-87EC-AD21F328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웹사이트 주요사용자 설정 및 방문 목적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9556AB-CB7E-43EF-8460-44D2619249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endParaRPr lang="en-US" altLang="ko-KR" sz="1400" dirty="0"/>
          </a:p>
          <a:p>
            <a:pPr>
              <a:lnSpc>
                <a:spcPct val="170000"/>
              </a:lnSpc>
            </a:pPr>
            <a:r>
              <a:rPr lang="ko-KR" altLang="en-US" sz="1400" dirty="0" err="1"/>
              <a:t>체성분</a:t>
            </a:r>
            <a:r>
              <a:rPr lang="ko-KR" altLang="en-US" sz="1400" dirty="0"/>
              <a:t> 측정을 자주할수록 체중 및 체지방이 많이 빠지는 것으로 나타났다</a:t>
            </a:r>
            <a:r>
              <a:rPr lang="en-US" altLang="ko-KR" sz="1400" dirty="0"/>
              <a:t>.(</a:t>
            </a:r>
            <a:r>
              <a:rPr lang="ko-KR" altLang="en-US" sz="1400" dirty="0"/>
              <a:t>주 </a:t>
            </a:r>
            <a:r>
              <a:rPr lang="en-US" altLang="ko-KR" sz="1400" dirty="0"/>
              <a:t>1</a:t>
            </a:r>
            <a:r>
              <a:rPr lang="ko-KR" altLang="en-US" sz="1400" dirty="0"/>
              <a:t>회 이상 측정 사용자 평균 </a:t>
            </a:r>
            <a:r>
              <a:rPr lang="en-US" altLang="ko-KR" sz="1400" dirty="0"/>
              <a:t>2.7% </a:t>
            </a:r>
            <a:r>
              <a:rPr lang="ko-KR" altLang="en-US" sz="1400" dirty="0"/>
              <a:t>체지방률 감소</a:t>
            </a:r>
            <a:r>
              <a:rPr lang="en-US" altLang="ko-KR" sz="1400" dirty="0"/>
              <a:t>)</a:t>
            </a:r>
          </a:p>
          <a:p>
            <a:pPr>
              <a:lnSpc>
                <a:spcPct val="170000"/>
              </a:lnSpc>
            </a:pPr>
            <a:r>
              <a:rPr lang="ko-KR" altLang="en-US" sz="1400" dirty="0"/>
              <a:t>특히 체중 및 건강관리를 목적으로 </a:t>
            </a:r>
            <a:r>
              <a:rPr lang="ko-KR" altLang="en-US" sz="1400" dirty="0" err="1"/>
              <a:t>인바디다이얼을</a:t>
            </a:r>
            <a:r>
              <a:rPr lang="ko-KR" altLang="en-US" sz="1400" dirty="0"/>
              <a:t> 많이 구입</a:t>
            </a:r>
            <a:endParaRPr lang="en-US" altLang="ko-KR" sz="1400" dirty="0"/>
          </a:p>
          <a:p>
            <a:pPr>
              <a:lnSpc>
                <a:spcPct val="170000"/>
              </a:lnSpc>
            </a:pPr>
            <a:r>
              <a:rPr lang="ko-KR" altLang="en-US" sz="1400" dirty="0"/>
              <a:t>지난 </a:t>
            </a:r>
            <a:r>
              <a:rPr lang="en-US" altLang="ko-KR" sz="1400" dirty="0"/>
              <a:t>2012</a:t>
            </a:r>
            <a:r>
              <a:rPr lang="ko-KR" altLang="en-US" sz="1400" dirty="0"/>
              <a:t>년 하반기부터 현재까지 약 </a:t>
            </a:r>
            <a:r>
              <a:rPr lang="en-US" altLang="ko-KR" sz="1400" dirty="0"/>
              <a:t>2</a:t>
            </a:r>
            <a:r>
              <a:rPr lang="ko-KR" altLang="en-US" sz="1400" dirty="0"/>
              <a:t>년간 </a:t>
            </a:r>
            <a:r>
              <a:rPr lang="ko-KR" altLang="en-US" sz="1400" dirty="0" err="1"/>
              <a:t>인바디다이얼로</a:t>
            </a:r>
            <a:r>
              <a:rPr lang="ko-KR" altLang="en-US" sz="1400" dirty="0"/>
              <a:t> </a:t>
            </a:r>
            <a:r>
              <a:rPr lang="en-US" altLang="ko-KR" sz="1400" dirty="0"/>
              <a:t>2</a:t>
            </a:r>
            <a:r>
              <a:rPr lang="ko-KR" altLang="en-US" sz="1400" dirty="0"/>
              <a:t>회 이상 </a:t>
            </a:r>
            <a:r>
              <a:rPr lang="ko-KR" altLang="en-US" sz="1400" dirty="0" err="1"/>
              <a:t>체성분</a:t>
            </a:r>
            <a:r>
              <a:rPr lang="ko-KR" altLang="en-US" sz="1400" dirty="0"/>
              <a:t> 측정을 한 사용자들의 데이트 </a:t>
            </a:r>
            <a:r>
              <a:rPr lang="en-US" altLang="ko-KR" sz="1400" dirty="0"/>
              <a:t>10</a:t>
            </a:r>
            <a:r>
              <a:rPr lang="ko-KR" altLang="en-US" sz="1400" dirty="0" err="1"/>
              <a:t>만여</a:t>
            </a:r>
            <a:r>
              <a:rPr lang="ko-KR" altLang="en-US" sz="1400" dirty="0"/>
              <a:t> 개를 분석한 결과</a:t>
            </a:r>
            <a:r>
              <a:rPr lang="en-US" altLang="ko-KR" sz="1400" dirty="0"/>
              <a:t>, 3040 </a:t>
            </a:r>
            <a:r>
              <a:rPr lang="ko-KR" altLang="en-US" sz="1400" dirty="0"/>
              <a:t>여성이 </a:t>
            </a:r>
            <a:r>
              <a:rPr lang="en-US" altLang="ko-KR" sz="1400" dirty="0"/>
              <a:t>52.6%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인바디</a:t>
            </a:r>
            <a:r>
              <a:rPr lang="ko-KR" altLang="en-US" sz="1400" dirty="0"/>
              <a:t> 검사를 가장 많이 하는 것으로 나타났다</a:t>
            </a:r>
            <a:r>
              <a:rPr lang="en-US" altLang="ko-KR" sz="14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400" dirty="0"/>
              <a:t>성별로는 여성</a:t>
            </a:r>
            <a:r>
              <a:rPr lang="en-US" altLang="ko-KR" sz="1400" dirty="0"/>
              <a:t>(71%)</a:t>
            </a:r>
            <a:r>
              <a:rPr lang="ko-KR" altLang="en-US" sz="1400" dirty="0"/>
              <a:t>이 남성</a:t>
            </a:r>
            <a:r>
              <a:rPr lang="en-US" altLang="ko-KR" sz="1400" dirty="0"/>
              <a:t>(29%)</a:t>
            </a:r>
            <a:r>
              <a:rPr lang="ko-KR" altLang="en-US" sz="1400" dirty="0"/>
              <a:t>보다 많았으며</a:t>
            </a:r>
            <a:r>
              <a:rPr lang="en-US" altLang="ko-KR" sz="1400" dirty="0"/>
              <a:t>, </a:t>
            </a:r>
            <a:r>
              <a:rPr lang="ko-KR" altLang="en-US" sz="1400" dirty="0"/>
              <a:t>연령대별로는 </a:t>
            </a:r>
            <a:r>
              <a:rPr lang="en-US" altLang="ko-KR" sz="1400" dirty="0"/>
              <a:t>30</a:t>
            </a:r>
            <a:r>
              <a:rPr lang="ko-KR" altLang="en-US" sz="1400" dirty="0"/>
              <a:t>대</a:t>
            </a:r>
            <a:r>
              <a:rPr lang="en-US" altLang="ko-KR" sz="1400" dirty="0"/>
              <a:t>(42%)</a:t>
            </a:r>
            <a:r>
              <a:rPr lang="ko-KR" altLang="en-US" sz="1400" dirty="0"/>
              <a:t>가 가장 많고 </a:t>
            </a:r>
            <a:r>
              <a:rPr lang="en-US" altLang="ko-KR" sz="1400" dirty="0"/>
              <a:t>40</a:t>
            </a:r>
            <a:r>
              <a:rPr lang="ko-KR" altLang="en-US" sz="1400" dirty="0"/>
              <a:t>대</a:t>
            </a:r>
            <a:r>
              <a:rPr lang="en-US" altLang="ko-KR" sz="1400" dirty="0"/>
              <a:t>(28%), 20</a:t>
            </a:r>
            <a:r>
              <a:rPr lang="ko-KR" altLang="en-US" sz="1400" dirty="0"/>
              <a:t>대</a:t>
            </a:r>
            <a:r>
              <a:rPr lang="en-US" altLang="ko-KR" sz="1400" dirty="0"/>
              <a:t>(19%) </a:t>
            </a:r>
            <a:r>
              <a:rPr lang="ko-KR" altLang="en-US" sz="1400" dirty="0"/>
              <a:t>순이었다</a:t>
            </a:r>
            <a:r>
              <a:rPr lang="en-US" altLang="ko-KR" sz="1400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sz="1400" dirty="0" err="1"/>
              <a:t>인바디다이얼로</a:t>
            </a:r>
            <a:r>
              <a:rPr lang="ko-KR" altLang="en-US" sz="1400" dirty="0"/>
              <a:t> 측정한 사용자들의 체형을 분석한 결과</a:t>
            </a:r>
            <a:r>
              <a:rPr lang="en-US" altLang="ko-KR" sz="1400" dirty="0"/>
              <a:t>, ‘</a:t>
            </a:r>
            <a:r>
              <a:rPr lang="ko-KR" altLang="en-US" sz="1400" dirty="0" err="1"/>
              <a:t>비만형’이</a:t>
            </a:r>
            <a:r>
              <a:rPr lang="ko-KR" altLang="en-US" sz="1400" dirty="0"/>
              <a:t> 전체의 </a:t>
            </a:r>
            <a:r>
              <a:rPr lang="en-US" altLang="ko-KR" sz="1400" dirty="0"/>
              <a:t>50.1%</a:t>
            </a:r>
            <a:r>
              <a:rPr lang="ko-KR" altLang="en-US" sz="1400" dirty="0"/>
              <a:t>에 달했다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22E3F14-C9D9-442C-AEC5-9592C270E5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/>
              <a:t> 주요 사용자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en-US" altLang="ko-KR" sz="1600" dirty="0"/>
              <a:t>20~40</a:t>
            </a:r>
            <a:r>
              <a:rPr lang="ko-KR" altLang="en-US" sz="1600" dirty="0"/>
              <a:t>대의 자기관리에 적극적인 성인 남녀</a:t>
            </a:r>
            <a:r>
              <a:rPr lang="en-US" altLang="ko-KR" sz="1600" dirty="0"/>
              <a:t>(</a:t>
            </a:r>
            <a:r>
              <a:rPr lang="ko-KR" altLang="en-US" sz="1600" dirty="0"/>
              <a:t>비중 여</a:t>
            </a:r>
            <a:r>
              <a:rPr lang="en-US" altLang="ko-KR" sz="1600" dirty="0"/>
              <a:t>&gt;</a:t>
            </a:r>
            <a:r>
              <a:rPr lang="ko-KR" altLang="en-US" sz="1600" dirty="0"/>
              <a:t>남</a:t>
            </a:r>
            <a:r>
              <a:rPr lang="en-US" altLang="ko-KR" sz="1600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600" dirty="0"/>
              <a:t>가정에서 체성분을 측정하고 관리하고 싶은 사람들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건강검진 결과와 연동하여 종합적인 건강관리를 하고 싶은 사람들 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 err="1"/>
              <a:t>체성분</a:t>
            </a:r>
            <a:r>
              <a:rPr lang="ko-KR" altLang="en-US" sz="1600" dirty="0"/>
              <a:t> 변화를 한눈에 확인하고 싶은 사람들 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전문가용 기기</a:t>
            </a:r>
            <a:r>
              <a:rPr lang="en-US" altLang="ko-KR" sz="1600" dirty="0"/>
              <a:t>(</a:t>
            </a:r>
            <a:r>
              <a:rPr lang="ko-KR" altLang="en-US" sz="1600" dirty="0"/>
              <a:t>병원</a:t>
            </a:r>
            <a:r>
              <a:rPr lang="en-US" altLang="ko-KR" sz="1600" dirty="0"/>
              <a:t>/</a:t>
            </a:r>
            <a:r>
              <a:rPr lang="ko-KR" altLang="en-US" sz="1600" dirty="0"/>
              <a:t>피트니스</a:t>
            </a:r>
            <a:r>
              <a:rPr lang="en-US" altLang="ko-KR" sz="1600" dirty="0"/>
              <a:t>, </a:t>
            </a:r>
            <a:r>
              <a:rPr lang="ko-KR" altLang="en-US" sz="1600" dirty="0"/>
              <a:t>센터용</a:t>
            </a:r>
            <a:r>
              <a:rPr lang="en-US" altLang="ko-KR" sz="1600" dirty="0"/>
              <a:t>)</a:t>
            </a:r>
            <a:r>
              <a:rPr lang="ko-KR" altLang="en-US" sz="1600" dirty="0"/>
              <a:t>을 이용하고 난 고객들의</a:t>
            </a:r>
            <a:r>
              <a:rPr lang="en-US" altLang="ko-KR" sz="1600" dirty="0"/>
              <a:t> </a:t>
            </a:r>
            <a:r>
              <a:rPr lang="ko-KR" altLang="en-US" sz="1600" dirty="0"/>
              <a:t>개인기기구매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건강관리에 관심이 많은 중장년층의 신규 고객</a:t>
            </a: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/>
              <a:t> </a:t>
            </a:r>
            <a:r>
              <a:rPr lang="ko-KR" altLang="en-US" sz="1600" dirty="0"/>
              <a:t>방문목적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나에게 맞는 기기를 종류별</a:t>
            </a:r>
            <a:r>
              <a:rPr lang="en-US" altLang="ko-KR" sz="1600" dirty="0"/>
              <a:t>,</a:t>
            </a:r>
            <a:r>
              <a:rPr lang="ko-KR" altLang="en-US" sz="1600" dirty="0"/>
              <a:t> 기능별로 확인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 err="1"/>
              <a:t>인바디</a:t>
            </a:r>
            <a:r>
              <a:rPr lang="ko-KR" altLang="en-US" sz="1600" dirty="0"/>
              <a:t> 사용방법 및 사용후기 확인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나만의 맞춤 헬스리포트 확인 및 </a:t>
            </a:r>
            <a:r>
              <a:rPr lang="ko-KR" altLang="en-US" sz="1600" dirty="0" err="1"/>
              <a:t>인바디</a:t>
            </a:r>
            <a:r>
              <a:rPr lang="ko-KR" altLang="en-US" sz="1600" dirty="0"/>
              <a:t> 검사내용 확인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 err="1"/>
              <a:t>인바디</a:t>
            </a:r>
            <a:r>
              <a:rPr lang="ko-KR" altLang="en-US" sz="1600" dirty="0"/>
              <a:t> 다이얼</a:t>
            </a:r>
            <a:r>
              <a:rPr lang="en-US" altLang="ko-KR" sz="1600" dirty="0"/>
              <a:t>(</a:t>
            </a:r>
            <a:r>
              <a:rPr lang="ko-KR" altLang="en-US" sz="1600" dirty="0"/>
              <a:t>가정용</a:t>
            </a:r>
            <a:r>
              <a:rPr lang="en-US" altLang="ko-KR" sz="1600" dirty="0"/>
              <a:t>) </a:t>
            </a:r>
            <a:r>
              <a:rPr lang="ko-KR" altLang="en-US" sz="1600" dirty="0"/>
              <a:t>제품의 비교 분석</a:t>
            </a:r>
            <a:endParaRPr lang="en-US" altLang="ko-KR" sz="1600" dirty="0"/>
          </a:p>
          <a:p>
            <a:pPr>
              <a:lnSpc>
                <a:spcPct val="120000"/>
              </a:lnSpc>
            </a:pPr>
            <a:r>
              <a:rPr lang="ko-KR" altLang="en-US" sz="1600" dirty="0"/>
              <a:t>건강에 관심있고 시간에 </a:t>
            </a:r>
            <a:r>
              <a:rPr lang="ko-KR" altLang="en-US" sz="1600" dirty="0" err="1"/>
              <a:t>구애받지</a:t>
            </a:r>
            <a:r>
              <a:rPr lang="ko-KR" altLang="en-US" sz="1600" dirty="0"/>
              <a:t> 않는 관리를 받고 </a:t>
            </a:r>
            <a:r>
              <a:rPr lang="ko-KR" altLang="en-US" sz="1600" dirty="0" err="1"/>
              <a:t>싶을때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7895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5365AEF-E61C-47C3-B9F9-74EE75E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니즈 도출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281C8-075E-4813-B109-2C1204604C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자기관리에 적극적인 </a:t>
            </a:r>
            <a:r>
              <a:rPr lang="en-US" altLang="ko-KR" sz="1400" dirty="0"/>
              <a:t>20~30</a:t>
            </a:r>
            <a:r>
              <a:rPr lang="ko-KR" altLang="en-US" sz="1400" dirty="0"/>
              <a:t>세대 및 건강에 관심이 높은 중장년층의 </a:t>
            </a:r>
            <a:r>
              <a:rPr lang="ko-KR" altLang="en-US" sz="1400" dirty="0" err="1"/>
              <a:t>체성분</a:t>
            </a:r>
            <a:r>
              <a:rPr lang="ko-KR" altLang="en-US" sz="1400" dirty="0"/>
              <a:t> 관리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집에서도 전문가 수준의 </a:t>
            </a:r>
            <a:r>
              <a:rPr lang="ko-KR" altLang="en-US" sz="1400" dirty="0" err="1"/>
              <a:t>체성분</a:t>
            </a:r>
            <a:r>
              <a:rPr lang="ko-KR" altLang="en-US" sz="1400" dirty="0"/>
              <a:t> 관리 가능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000" dirty="0"/>
              <a:t>병원이나 피트니스 센터만이 아니고 집에서도 편리하게 하고 싶음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ko-KR" altLang="en-US" sz="1000" dirty="0"/>
              <a:t>전문 장비 수준의 신뢰성과 정확도를 원함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자기 상태에 맞는 제품을 쉽게 찾고 비교하고 싶음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000" dirty="0"/>
              <a:t>기능과 용도에 따라 나에게 맞는 제품이 </a:t>
            </a:r>
            <a:r>
              <a:rPr lang="ko-KR" altLang="en-US" sz="1000" dirty="0" err="1"/>
              <a:t>뭔지</a:t>
            </a:r>
            <a:r>
              <a:rPr lang="ko-KR" altLang="en-US" sz="1000" dirty="0"/>
              <a:t>  한눈에 파악하고 싶음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ko-KR" altLang="en-US" sz="1000" dirty="0"/>
              <a:t>가격</a:t>
            </a:r>
            <a:r>
              <a:rPr lang="en-US" altLang="ko-KR" sz="1000" dirty="0"/>
              <a:t>/</a:t>
            </a:r>
            <a:r>
              <a:rPr lang="ko-KR" altLang="en-US" sz="1000" dirty="0"/>
              <a:t>기능</a:t>
            </a:r>
            <a:r>
              <a:rPr lang="en-US" altLang="ko-KR" sz="1000" dirty="0"/>
              <a:t>/</a:t>
            </a:r>
            <a:r>
              <a:rPr lang="ko-KR" altLang="en-US" sz="1000" dirty="0"/>
              <a:t>특징을 비교하는 간편한 제품 비교 정보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건강 변화의 시각화 및 통합관리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000" dirty="0"/>
              <a:t>내 체성분의 변화가 숫자만이 아니라 시각적으로 쉽게 확인되길 원함</a:t>
            </a:r>
            <a:endParaRPr lang="en-US" altLang="ko-KR" sz="1000" dirty="0"/>
          </a:p>
          <a:p>
            <a:pPr lvl="1">
              <a:lnSpc>
                <a:spcPct val="150000"/>
              </a:lnSpc>
            </a:pPr>
            <a:r>
              <a:rPr lang="ko-KR" altLang="en-US" sz="1000" dirty="0" err="1"/>
              <a:t>인바디</a:t>
            </a:r>
            <a:r>
              <a:rPr lang="ko-KR" altLang="en-US" sz="1000" dirty="0"/>
              <a:t> 데이터가 건강검진 결과 등과 연동되어 통합 관리되길 희망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맞춤형 리포트를 통한 건강관리 동기 부여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000" dirty="0"/>
              <a:t>내 데이터를 바탕으로 한 개인화된 헬스리포트 제공으로 건강관리 방향성 </a:t>
            </a:r>
            <a:endParaRPr lang="en-US" altLang="ko-KR" sz="1000" dirty="0"/>
          </a:p>
          <a:p>
            <a:endParaRPr lang="en-US" altLang="ko-KR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BFB6A00-C988-43D7-89BA-B36A174290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4777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B0AD8-E520-4E9B-9DA6-440D91F8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리서치 계획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A2BEFB7-919B-4A92-90BA-CC18F112AB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조사대상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</a:pPr>
            <a:r>
              <a:rPr lang="ko-KR" altLang="en-US" sz="1200" dirty="0"/>
              <a:t>청년층 </a:t>
            </a:r>
            <a:r>
              <a:rPr lang="en-US" altLang="ko-KR" sz="1200" dirty="0"/>
              <a:t>: 20~35</a:t>
            </a:r>
            <a:r>
              <a:rPr lang="ko-KR" altLang="en-US" sz="1200" dirty="0"/>
              <a:t>세 건강 및 몸매에 관심이 많은 </a:t>
            </a:r>
            <a:r>
              <a:rPr lang="en-US" altLang="ko-KR" sz="1200" dirty="0"/>
              <a:t>MZ</a:t>
            </a:r>
            <a:r>
              <a:rPr lang="ko-KR" altLang="en-US" sz="1200" dirty="0"/>
              <a:t>세대</a:t>
            </a:r>
            <a:r>
              <a:rPr lang="en-US" altLang="ko-KR" sz="1200" dirty="0"/>
              <a:t>, </a:t>
            </a:r>
            <a:r>
              <a:rPr lang="ko-KR" altLang="en-US" sz="1200" dirty="0"/>
              <a:t>요가</a:t>
            </a:r>
            <a:r>
              <a:rPr lang="en-US" altLang="ko-KR" sz="1200" dirty="0"/>
              <a:t>/</a:t>
            </a:r>
            <a:r>
              <a:rPr lang="ko-KR" altLang="en-US" sz="1200" dirty="0"/>
              <a:t>피트니스</a:t>
            </a:r>
            <a:r>
              <a:rPr lang="en-US" altLang="ko-KR" sz="1200" dirty="0"/>
              <a:t>/</a:t>
            </a:r>
            <a:r>
              <a:rPr lang="ko-KR" altLang="en-US" sz="1200" dirty="0" err="1"/>
              <a:t>홈트</a:t>
            </a:r>
            <a:r>
              <a:rPr lang="ko-KR" altLang="en-US" sz="1200" dirty="0"/>
              <a:t> 경험자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</a:pPr>
            <a:r>
              <a:rPr lang="ko-KR" altLang="en-US" sz="1200" dirty="0"/>
              <a:t>중장년층 </a:t>
            </a:r>
            <a:r>
              <a:rPr lang="en-US" altLang="ko-KR" sz="1200" dirty="0"/>
              <a:t>: 40~60</a:t>
            </a:r>
            <a:r>
              <a:rPr lang="ko-KR" altLang="en-US" sz="1200" dirty="0"/>
              <a:t>세 건강검진</a:t>
            </a:r>
            <a:r>
              <a:rPr lang="en-US" altLang="ko-KR" sz="1200" dirty="0"/>
              <a:t>, </a:t>
            </a:r>
            <a:r>
              <a:rPr lang="ko-KR" altLang="en-US" sz="1200" dirty="0"/>
              <a:t>만성질환 관리 등 관리 목적의 </a:t>
            </a:r>
            <a:r>
              <a:rPr lang="ko-KR" altLang="en-US" sz="1200" dirty="0" err="1"/>
              <a:t>체성분</a:t>
            </a:r>
            <a:r>
              <a:rPr lang="ko-KR" altLang="en-US" sz="1200" dirty="0"/>
              <a:t> 관리에 관심이 많은 사용자 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</a:pPr>
            <a:r>
              <a:rPr lang="ko-KR" altLang="en-US" sz="1200" dirty="0"/>
              <a:t>가정에서도 전문가용 </a:t>
            </a:r>
            <a:r>
              <a:rPr lang="ko-KR" altLang="en-US" sz="1200" dirty="0" err="1"/>
              <a:t>기기같은</a:t>
            </a:r>
            <a:r>
              <a:rPr lang="ko-KR" altLang="en-US" sz="1200" dirty="0"/>
              <a:t> 장비의 효과를 볼 수 있게 관리를 하고 싶은 사용자 </a:t>
            </a:r>
            <a:endParaRPr lang="en-US" altLang="ko-KR" sz="1200" dirty="0"/>
          </a:p>
          <a:p>
            <a:pPr marL="800100" lvl="1" indent="-342900">
              <a:lnSpc>
                <a:spcPct val="150000"/>
              </a:lnSpc>
            </a:pPr>
            <a:r>
              <a:rPr lang="ko-KR" altLang="en-US" sz="1200" dirty="0"/>
              <a:t>건강검진 결과를 바탕으로 체계적인 결과를 확인하고 싶은 사용자 </a:t>
            </a:r>
            <a:endParaRPr lang="en-US" altLang="ko-KR" sz="1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조사목적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청년층과 중장년층의 </a:t>
            </a:r>
            <a:r>
              <a:rPr lang="ko-KR" altLang="en-US" sz="1200" dirty="0" err="1"/>
              <a:t>인바디</a:t>
            </a:r>
            <a:r>
              <a:rPr lang="ko-KR" altLang="en-US" sz="1200" dirty="0"/>
              <a:t> 개인제품의 인식 수준과 웹사이트 사용 파악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두 연령대가 </a:t>
            </a:r>
            <a:r>
              <a:rPr lang="ko-KR" altLang="en-US" sz="1200" dirty="0" err="1"/>
              <a:t>인바디</a:t>
            </a:r>
            <a:r>
              <a:rPr lang="ko-KR" altLang="en-US" sz="1200" dirty="0"/>
              <a:t> 웹사이트를 이용할 때 느끼는 장</a:t>
            </a:r>
            <a:r>
              <a:rPr lang="en-US" altLang="ko-KR" sz="1200" dirty="0"/>
              <a:t>, </a:t>
            </a:r>
            <a:r>
              <a:rPr lang="ko-KR" altLang="en-US" sz="1200" dirty="0"/>
              <a:t>단점 및 불편요소 도출</a:t>
            </a:r>
            <a:r>
              <a:rPr lang="en-US" altLang="ko-KR" sz="1200" dirty="0"/>
              <a:t>, </a:t>
            </a:r>
            <a:r>
              <a:rPr lang="ko-KR" altLang="en-US" sz="1200" dirty="0"/>
              <a:t>개선점 파악 및 향후 발전 가능성 요소 도출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연령대별 사용자 니즈 차이를 반영하여 웹페이지 구조 실현 및 개선 방향 도출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제품 구매에 영향을 주는 구매요인 파악</a:t>
            </a:r>
            <a:r>
              <a:rPr lang="en-US" altLang="ko-KR" sz="1200" dirty="0"/>
              <a:t>(</a:t>
            </a:r>
            <a:r>
              <a:rPr lang="ko-KR" altLang="en-US" sz="1200" dirty="0"/>
              <a:t>광고</a:t>
            </a:r>
            <a:r>
              <a:rPr lang="en-US" altLang="ko-KR" sz="1200" dirty="0"/>
              <a:t>, </a:t>
            </a:r>
            <a:r>
              <a:rPr lang="ko-KR" altLang="en-US" sz="1200" dirty="0"/>
              <a:t>사용후기</a:t>
            </a:r>
            <a:r>
              <a:rPr lang="en-US" altLang="ko-KR" sz="1200" dirty="0"/>
              <a:t>, </a:t>
            </a:r>
            <a:r>
              <a:rPr lang="ko-KR" altLang="en-US" sz="1200" dirty="0"/>
              <a:t>실사용 경험</a:t>
            </a:r>
            <a:r>
              <a:rPr lang="en-US" altLang="ko-KR" sz="1200" dirty="0"/>
              <a:t>)</a:t>
            </a:r>
          </a:p>
          <a:p>
            <a:endParaRPr lang="ko-KR" altLang="en-US" sz="1600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DAF8E7D-4070-4B62-8EBE-4594E00B5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2135" y="1825625"/>
            <a:ext cx="5181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1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/>
              <a:t>조사방법</a:t>
            </a:r>
            <a:endParaRPr lang="en-US" altLang="ko-KR" sz="1600" dirty="0"/>
          </a:p>
          <a:p>
            <a:pPr lvl="1">
              <a:lnSpc>
                <a:spcPct val="210000"/>
              </a:lnSpc>
            </a:pPr>
            <a:r>
              <a:rPr lang="ko-KR" altLang="en-US" sz="1200" b="1" dirty="0"/>
              <a:t>오프라인 연계 설문 </a:t>
            </a:r>
            <a:r>
              <a:rPr lang="en-US" altLang="ko-KR" sz="1200" dirty="0"/>
              <a:t>: </a:t>
            </a:r>
            <a:r>
              <a:rPr lang="ko-KR" altLang="en-US" sz="1200" dirty="0"/>
              <a:t>제휴 피트니스 센터 및 병원과 약국 등 인원이 많이 몰리는 시간대의 센터를 방문하는 방문객들에게 직접 </a:t>
            </a:r>
            <a:r>
              <a:rPr lang="ko-KR" altLang="en-US" sz="1200" dirty="0" err="1"/>
              <a:t>인바디</a:t>
            </a:r>
            <a:r>
              <a:rPr lang="ko-KR" altLang="en-US" sz="1200" dirty="0"/>
              <a:t> 제품을 경험하게 하고 사용 후기</a:t>
            </a:r>
            <a:r>
              <a:rPr lang="en-US" altLang="ko-KR" sz="1200" dirty="0"/>
              <a:t>, </a:t>
            </a:r>
            <a:r>
              <a:rPr lang="ko-KR" altLang="en-US" sz="1200" dirty="0"/>
              <a:t>웹사이트 이용 경험</a:t>
            </a:r>
            <a:r>
              <a:rPr lang="en-US" altLang="ko-KR" sz="1200" dirty="0"/>
              <a:t>, </a:t>
            </a:r>
            <a:r>
              <a:rPr lang="ko-KR" altLang="en-US" sz="1200" dirty="0"/>
              <a:t>구매 결정 요소 등 설문지를 통한 탐색</a:t>
            </a:r>
            <a:endParaRPr lang="en-US" altLang="ko-KR" sz="1200" dirty="0"/>
          </a:p>
          <a:p>
            <a:pPr lvl="1">
              <a:lnSpc>
                <a:spcPct val="210000"/>
              </a:lnSpc>
            </a:pPr>
            <a:r>
              <a:rPr lang="ko-KR" altLang="en-US" sz="1200" b="1" dirty="0"/>
              <a:t>홈페이지 팝업 및 </a:t>
            </a:r>
            <a:r>
              <a:rPr lang="ko-KR" altLang="en-US" sz="1200" b="1" dirty="0" err="1"/>
              <a:t>인바디</a:t>
            </a:r>
            <a:r>
              <a:rPr lang="ko-KR" altLang="en-US" sz="1200" b="1" dirty="0"/>
              <a:t> 앱 설문 이벤트</a:t>
            </a:r>
            <a:r>
              <a:rPr lang="en-US" altLang="ko-KR" sz="1200" dirty="0"/>
              <a:t>: </a:t>
            </a:r>
            <a:r>
              <a:rPr lang="ko-KR" altLang="en-US" sz="1200" dirty="0"/>
              <a:t>홈페이지 이용자 및 평소 앱을 사용하는 유저에게 이벤트 팝업을 통한 설문 유도</a:t>
            </a:r>
            <a:endParaRPr lang="en-US" altLang="ko-KR" sz="1200" dirty="0"/>
          </a:p>
          <a:p>
            <a:pPr marL="457200" lvl="1" indent="0">
              <a:lnSpc>
                <a:spcPct val="210000"/>
              </a:lnSpc>
              <a:buNone/>
            </a:pPr>
            <a:endParaRPr lang="en-US" altLang="ko-KR" sz="1200" dirty="0"/>
          </a:p>
          <a:p>
            <a:pPr lvl="1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828309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FCD81C24-C9B0-4035-91DE-38001B4E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리서치 조사 내용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1600"/>
              <a:t>인바디 제품을 사용해 본 적이 있으신가요</a:t>
            </a:r>
            <a:r>
              <a:rPr lang="en-US" altLang="ko-KR" sz="1600"/>
              <a:t>?</a:t>
            </a:r>
            <a:endParaRPr lang="en-US" altLang="ko-KR" sz="1600"/>
          </a:p>
          <a:p>
            <a:pPr marL="800100" lvl="1" indent="-342900">
              <a:buFont typeface="+mj-ea"/>
              <a:buAutoNum type="circleNumDbPlain"/>
              <a:defRPr/>
            </a:pPr>
            <a:r>
              <a:rPr lang="ko-KR" altLang="en-US" sz="1200"/>
              <a:t>예</a:t>
            </a:r>
            <a:endParaRPr lang="ko-KR" altLang="en-US" sz="1200"/>
          </a:p>
          <a:p>
            <a:pPr marL="800100" lvl="1" indent="-342900">
              <a:buFont typeface="+mj-ea"/>
              <a:buAutoNum type="circleNumDbPlain"/>
              <a:defRPr/>
            </a:pPr>
            <a:r>
              <a:rPr lang="ko-KR" altLang="en-US" sz="1200"/>
              <a:t>아니요</a:t>
            </a:r>
            <a:endParaRPr lang="ko-KR" altLang="en-US" sz="1200"/>
          </a:p>
          <a:p>
            <a:pPr marL="342900" indent="-342900">
              <a:buFont typeface="+mj-ea"/>
              <a:buAutoNum type="arabicPeriod"/>
              <a:defRPr/>
            </a:pPr>
            <a:r>
              <a:rPr lang="ko-KR" altLang="en-US" sz="1600"/>
              <a:t>귀하의 연령대는 어떻게 되시나요</a:t>
            </a:r>
            <a:r>
              <a:rPr lang="en-US" altLang="ko-KR" sz="1600"/>
              <a:t>?</a:t>
            </a:r>
            <a:endParaRPr lang="en-US" altLang="ko-KR" sz="1600"/>
          </a:p>
          <a:p>
            <a:pPr marL="800100" lvl="1" indent="-342900">
              <a:buFont typeface="+mj-ea"/>
              <a:buAutoNum type="circleNumDbPlain"/>
              <a:defRPr/>
            </a:pPr>
            <a:r>
              <a:rPr lang="en-US" altLang="ko-KR" sz="1200"/>
              <a:t>10</a:t>
            </a:r>
            <a:r>
              <a:rPr lang="ko-KR" altLang="en-US" sz="1200"/>
              <a:t>대</a:t>
            </a:r>
            <a:endParaRPr lang="ko-KR" altLang="en-US" sz="1200"/>
          </a:p>
          <a:p>
            <a:pPr marL="800100" lvl="1" indent="-342900">
              <a:buFont typeface="+mj-ea"/>
              <a:buAutoNum type="circleNumDbPlain"/>
              <a:defRPr/>
            </a:pPr>
            <a:r>
              <a:rPr lang="en-US" altLang="ko-KR" sz="1200"/>
              <a:t>20</a:t>
            </a:r>
            <a:r>
              <a:rPr lang="ko-KR" altLang="en-US" sz="1200"/>
              <a:t>대</a:t>
            </a:r>
            <a:endParaRPr lang="ko-KR" altLang="en-US" sz="1200"/>
          </a:p>
          <a:p>
            <a:pPr marL="800100" lvl="1" indent="-342900">
              <a:buFont typeface="+mj-ea"/>
              <a:buAutoNum type="circleNumDbPlain"/>
              <a:defRPr/>
            </a:pPr>
            <a:r>
              <a:rPr lang="en-US" altLang="ko-KR" sz="1200"/>
              <a:t>30</a:t>
            </a:r>
            <a:r>
              <a:rPr lang="ko-KR" altLang="en-US" sz="1200"/>
              <a:t>대</a:t>
            </a:r>
            <a:endParaRPr lang="ko-KR" altLang="en-US" sz="1200"/>
          </a:p>
          <a:p>
            <a:pPr marL="800100" lvl="1" indent="-342900">
              <a:buFont typeface="+mj-ea"/>
              <a:buAutoNum type="circleNumDbPlain"/>
              <a:defRPr/>
            </a:pPr>
            <a:r>
              <a:rPr lang="en-US" altLang="ko-KR" sz="1200"/>
              <a:t>40</a:t>
            </a:r>
            <a:r>
              <a:rPr lang="ko-KR" altLang="en-US" sz="1200"/>
              <a:t>대</a:t>
            </a:r>
            <a:endParaRPr lang="ko-KR" altLang="en-US" sz="1200"/>
          </a:p>
          <a:p>
            <a:pPr marL="800100" lvl="1" indent="-342900">
              <a:buFont typeface="+mj-ea"/>
              <a:buAutoNum type="circleNumDbPlain"/>
              <a:defRPr/>
            </a:pPr>
            <a:r>
              <a:rPr lang="en-US" altLang="ko-KR" sz="1200"/>
              <a:t>50</a:t>
            </a:r>
            <a:r>
              <a:rPr lang="ko-KR" altLang="en-US" sz="1200"/>
              <a:t>대 이상</a:t>
            </a:r>
            <a:endParaRPr lang="ko-KR" altLang="en-US" sz="1200"/>
          </a:p>
          <a:p>
            <a:pPr marL="800100" lvl="1" indent="-342900">
              <a:buFont typeface="+mj-ea"/>
              <a:buAutoNum type="circleNumDbPlain"/>
              <a:defRPr/>
            </a:pP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24059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390</ep:Words>
  <ep:PresentationFormat>와이드스크린</ep:PresentationFormat>
  <ep:Paragraphs>68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사용자리서치_정재녕</vt:lpstr>
      <vt:lpstr>웹사이트 주요사용자 설정 및 방문 목적</vt:lpstr>
      <vt:lpstr>사용자 니즈 도출</vt:lpstr>
      <vt:lpstr>사용자 리서치 계획</vt:lpstr>
      <vt:lpstr>리서치 조사 내용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2025-04-17T06:47:32.000</dcterms:created>
  <dc:creator>Administrator</dc:creator>
  <cp:lastModifiedBy>Administrator</cp:lastModifiedBy>
  <dcterms:modified xsi:type="dcterms:W3CDTF">2025-04-17T08:57:03.542</dcterms:modified>
  <cp:revision>18</cp:revision>
  <dc:title>사용자리서치_정재녕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