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5F342C-517D-4BB2-A3E7-ABBF1B62AA0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63D069F-322B-4AB6-811C-2ECA2DD7F575}">
      <dgm:prSet/>
      <dgm:spPr/>
      <dgm:t>
        <a:bodyPr/>
        <a:lstStyle/>
        <a:p>
          <a:r>
            <a:rPr lang="en-US" b="1" baseline="0"/>
            <a:t>Sprint Planning </a:t>
          </a:r>
          <a:r>
            <a:rPr lang="en-US" b="0" baseline="0"/>
            <a:t>: During this phrase, the product owner and rest of the team negotiate on what “user stories” (small end goals) to be taken on during a sprint. It also allows the team to further define these stories.</a:t>
          </a:r>
          <a:endParaRPr lang="en-US"/>
        </a:p>
      </dgm:t>
    </dgm:pt>
    <dgm:pt modelId="{59D518DC-B4E5-4A56-A515-0797483DE385}" type="parTrans" cxnId="{D03F4953-14E4-49AD-A3FF-7B5BE5636B55}">
      <dgm:prSet/>
      <dgm:spPr/>
      <dgm:t>
        <a:bodyPr/>
        <a:lstStyle/>
        <a:p>
          <a:endParaRPr lang="en-US"/>
        </a:p>
      </dgm:t>
    </dgm:pt>
    <dgm:pt modelId="{5F1336CE-E50A-4461-9D0F-DE649D3CD2AB}" type="sibTrans" cxnId="{D03F4953-14E4-49AD-A3FF-7B5BE5636B55}">
      <dgm:prSet/>
      <dgm:spPr/>
      <dgm:t>
        <a:bodyPr/>
        <a:lstStyle/>
        <a:p>
          <a:endParaRPr lang="en-US"/>
        </a:p>
      </dgm:t>
    </dgm:pt>
    <dgm:pt modelId="{6E1ECA6D-339F-443C-A5E9-4C0D24CD09FD}">
      <dgm:prSet/>
      <dgm:spPr/>
      <dgm:t>
        <a:bodyPr/>
        <a:lstStyle/>
        <a:p>
          <a:r>
            <a:rPr lang="en-US" b="1" baseline="0"/>
            <a:t>Daily Standups </a:t>
          </a:r>
          <a:r>
            <a:rPr lang="en-US" b="0" baseline="0"/>
            <a:t>: There typically 15-minute meetings happen during the sprint daily. Within these meetings the team discuss what they have achieved, what they are going to work on, any help needed, and anything that’s holding them back.</a:t>
          </a:r>
          <a:endParaRPr lang="en-US"/>
        </a:p>
      </dgm:t>
    </dgm:pt>
    <dgm:pt modelId="{A139AA0C-72C7-43D0-9F70-F01BA344F4D2}" type="parTrans" cxnId="{31F27533-56AA-45EC-9FE2-84B24C7E5C17}">
      <dgm:prSet/>
      <dgm:spPr/>
      <dgm:t>
        <a:bodyPr/>
        <a:lstStyle/>
        <a:p>
          <a:endParaRPr lang="en-US"/>
        </a:p>
      </dgm:t>
    </dgm:pt>
    <dgm:pt modelId="{1F5C5DC7-C66C-41DD-B5FF-CE1A3989EA9F}" type="sibTrans" cxnId="{31F27533-56AA-45EC-9FE2-84B24C7E5C17}">
      <dgm:prSet/>
      <dgm:spPr/>
      <dgm:t>
        <a:bodyPr/>
        <a:lstStyle/>
        <a:p>
          <a:endParaRPr lang="en-US"/>
        </a:p>
      </dgm:t>
    </dgm:pt>
    <dgm:pt modelId="{98FFC2CB-DCD5-4FF5-BB5F-6B00180CA999}" type="pres">
      <dgm:prSet presAssocID="{295F342C-517D-4BB2-A3E7-ABBF1B62AA07}" presName="linear" presStyleCnt="0">
        <dgm:presLayoutVars>
          <dgm:animLvl val="lvl"/>
          <dgm:resizeHandles val="exact"/>
        </dgm:presLayoutVars>
      </dgm:prSet>
      <dgm:spPr/>
    </dgm:pt>
    <dgm:pt modelId="{CBD38200-0ADE-4AF8-9775-E37778B87504}" type="pres">
      <dgm:prSet presAssocID="{D63D069F-322B-4AB6-811C-2ECA2DD7F575}" presName="parentText" presStyleLbl="node1" presStyleIdx="0" presStyleCnt="2">
        <dgm:presLayoutVars>
          <dgm:chMax val="0"/>
          <dgm:bulletEnabled val="1"/>
        </dgm:presLayoutVars>
      </dgm:prSet>
      <dgm:spPr/>
    </dgm:pt>
    <dgm:pt modelId="{7A32589F-0E20-409F-8DF9-DE881AF52F4F}" type="pres">
      <dgm:prSet presAssocID="{5F1336CE-E50A-4461-9D0F-DE649D3CD2AB}" presName="spacer" presStyleCnt="0"/>
      <dgm:spPr/>
    </dgm:pt>
    <dgm:pt modelId="{9D6A72EA-F3F7-470A-9407-FE6E24E2E8FF}" type="pres">
      <dgm:prSet presAssocID="{6E1ECA6D-339F-443C-A5E9-4C0D24CD09FD}" presName="parentText" presStyleLbl="node1" presStyleIdx="1" presStyleCnt="2">
        <dgm:presLayoutVars>
          <dgm:chMax val="0"/>
          <dgm:bulletEnabled val="1"/>
        </dgm:presLayoutVars>
      </dgm:prSet>
      <dgm:spPr/>
    </dgm:pt>
  </dgm:ptLst>
  <dgm:cxnLst>
    <dgm:cxn modelId="{3BE2ED21-3F37-4D47-BDC9-090E56E9CBFA}" type="presOf" srcId="{295F342C-517D-4BB2-A3E7-ABBF1B62AA07}" destId="{98FFC2CB-DCD5-4FF5-BB5F-6B00180CA999}" srcOrd="0" destOrd="0" presId="urn:microsoft.com/office/officeart/2005/8/layout/vList2"/>
    <dgm:cxn modelId="{31F27533-56AA-45EC-9FE2-84B24C7E5C17}" srcId="{295F342C-517D-4BB2-A3E7-ABBF1B62AA07}" destId="{6E1ECA6D-339F-443C-A5E9-4C0D24CD09FD}" srcOrd="1" destOrd="0" parTransId="{A139AA0C-72C7-43D0-9F70-F01BA344F4D2}" sibTransId="{1F5C5DC7-C66C-41DD-B5FF-CE1A3989EA9F}"/>
    <dgm:cxn modelId="{D03F4953-14E4-49AD-A3FF-7B5BE5636B55}" srcId="{295F342C-517D-4BB2-A3E7-ABBF1B62AA07}" destId="{D63D069F-322B-4AB6-811C-2ECA2DD7F575}" srcOrd="0" destOrd="0" parTransId="{59D518DC-B4E5-4A56-A515-0797483DE385}" sibTransId="{5F1336CE-E50A-4461-9D0F-DE649D3CD2AB}"/>
    <dgm:cxn modelId="{BD5D7E9C-0EC5-48C7-A5AD-27A880A86D72}" type="presOf" srcId="{6E1ECA6D-339F-443C-A5E9-4C0D24CD09FD}" destId="{9D6A72EA-F3F7-470A-9407-FE6E24E2E8FF}" srcOrd="0" destOrd="0" presId="urn:microsoft.com/office/officeart/2005/8/layout/vList2"/>
    <dgm:cxn modelId="{A9C368E1-8FF5-420A-B65C-2AA4F1DA3A20}" type="presOf" srcId="{D63D069F-322B-4AB6-811C-2ECA2DD7F575}" destId="{CBD38200-0ADE-4AF8-9775-E37778B87504}" srcOrd="0" destOrd="0" presId="urn:microsoft.com/office/officeart/2005/8/layout/vList2"/>
    <dgm:cxn modelId="{C6375F4C-543A-450A-AF83-FC8964F5771C}" type="presParOf" srcId="{98FFC2CB-DCD5-4FF5-BB5F-6B00180CA999}" destId="{CBD38200-0ADE-4AF8-9775-E37778B87504}" srcOrd="0" destOrd="0" presId="urn:microsoft.com/office/officeart/2005/8/layout/vList2"/>
    <dgm:cxn modelId="{0C8C4889-7A1E-4C5F-BE42-7A9C084FB7F0}" type="presParOf" srcId="{98FFC2CB-DCD5-4FF5-BB5F-6B00180CA999}" destId="{7A32589F-0E20-409F-8DF9-DE881AF52F4F}" srcOrd="1" destOrd="0" presId="urn:microsoft.com/office/officeart/2005/8/layout/vList2"/>
    <dgm:cxn modelId="{EA6748F9-F89F-4C8E-BA2D-49205F090A58}" type="presParOf" srcId="{98FFC2CB-DCD5-4FF5-BB5F-6B00180CA999}" destId="{9D6A72EA-F3F7-470A-9407-FE6E24E2E8F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0DBAC2-6373-4E79-B6E1-A03F80C58B6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3806B4E-676F-4B31-96C6-DF7405C16633}">
      <dgm:prSet/>
      <dgm:spPr/>
      <dgm:t>
        <a:bodyPr/>
        <a:lstStyle/>
        <a:p>
          <a:r>
            <a:rPr lang="en-US" b="1" baseline="0"/>
            <a:t>Sprint Review </a:t>
          </a:r>
          <a:r>
            <a:rPr lang="en-US" b="0" baseline="0"/>
            <a:t>: In this phrase the team shows off the finished product (for the sprint at least) to the product owner and/or clients for approval upon finishing a sprint</a:t>
          </a:r>
          <a:endParaRPr lang="en-US"/>
        </a:p>
      </dgm:t>
    </dgm:pt>
    <dgm:pt modelId="{AEFEDAE2-5009-40AF-A40A-981B7FD69509}" type="parTrans" cxnId="{300C6170-ADEA-40BC-845C-0A3686A93AE1}">
      <dgm:prSet/>
      <dgm:spPr/>
      <dgm:t>
        <a:bodyPr/>
        <a:lstStyle/>
        <a:p>
          <a:endParaRPr lang="en-US"/>
        </a:p>
      </dgm:t>
    </dgm:pt>
    <dgm:pt modelId="{2F3D60CB-A3A5-4408-8260-BD7A375B4FE2}" type="sibTrans" cxnId="{300C6170-ADEA-40BC-845C-0A3686A93AE1}">
      <dgm:prSet/>
      <dgm:spPr/>
      <dgm:t>
        <a:bodyPr/>
        <a:lstStyle/>
        <a:p>
          <a:endParaRPr lang="en-US"/>
        </a:p>
      </dgm:t>
    </dgm:pt>
    <dgm:pt modelId="{7D85A09B-4457-4F3C-B9AF-27AD076CE654}">
      <dgm:prSet/>
      <dgm:spPr/>
      <dgm:t>
        <a:bodyPr/>
        <a:lstStyle/>
        <a:p>
          <a:r>
            <a:rPr lang="en-US" b="1" baseline="0"/>
            <a:t>Sprint Retrospective </a:t>
          </a:r>
          <a:r>
            <a:rPr lang="en-US" b="0" baseline="0"/>
            <a:t>: The “true” end of the sprint cycle, this phrase has the team look back at the good and bad of a project. This phrase is important for two reasons: It allows for the team to identify any weaknesses the team may have, and it also allows the team to measure their “velocity” for future sprints, or how much they can take on in a timespan.</a:t>
          </a:r>
          <a:endParaRPr lang="en-US"/>
        </a:p>
      </dgm:t>
    </dgm:pt>
    <dgm:pt modelId="{59529865-4FFA-4AF6-B93B-C466A88BB72C}" type="parTrans" cxnId="{05E9E710-3508-418A-9306-D38A6DDE37CC}">
      <dgm:prSet/>
      <dgm:spPr/>
      <dgm:t>
        <a:bodyPr/>
        <a:lstStyle/>
        <a:p>
          <a:endParaRPr lang="en-US"/>
        </a:p>
      </dgm:t>
    </dgm:pt>
    <dgm:pt modelId="{57039DBD-9D47-4AB3-89B2-205200C508AB}" type="sibTrans" cxnId="{05E9E710-3508-418A-9306-D38A6DDE37CC}">
      <dgm:prSet/>
      <dgm:spPr/>
      <dgm:t>
        <a:bodyPr/>
        <a:lstStyle/>
        <a:p>
          <a:endParaRPr lang="en-US"/>
        </a:p>
      </dgm:t>
    </dgm:pt>
    <dgm:pt modelId="{D2DA6D89-8982-4398-A128-DC8F8AE6E24E}" type="pres">
      <dgm:prSet presAssocID="{4F0DBAC2-6373-4E79-B6E1-A03F80C58B6F}" presName="linear" presStyleCnt="0">
        <dgm:presLayoutVars>
          <dgm:animLvl val="lvl"/>
          <dgm:resizeHandles val="exact"/>
        </dgm:presLayoutVars>
      </dgm:prSet>
      <dgm:spPr/>
    </dgm:pt>
    <dgm:pt modelId="{30FD9CC3-5F01-44ED-BAD3-9918F6A619EF}" type="pres">
      <dgm:prSet presAssocID="{F3806B4E-676F-4B31-96C6-DF7405C16633}" presName="parentText" presStyleLbl="node1" presStyleIdx="0" presStyleCnt="2">
        <dgm:presLayoutVars>
          <dgm:chMax val="0"/>
          <dgm:bulletEnabled val="1"/>
        </dgm:presLayoutVars>
      </dgm:prSet>
      <dgm:spPr/>
    </dgm:pt>
    <dgm:pt modelId="{4234AE8A-A6A0-4728-B010-17FF94929425}" type="pres">
      <dgm:prSet presAssocID="{2F3D60CB-A3A5-4408-8260-BD7A375B4FE2}" presName="spacer" presStyleCnt="0"/>
      <dgm:spPr/>
    </dgm:pt>
    <dgm:pt modelId="{13A8D3A1-C824-407E-BF25-8175F79044F1}" type="pres">
      <dgm:prSet presAssocID="{7D85A09B-4457-4F3C-B9AF-27AD076CE654}" presName="parentText" presStyleLbl="node1" presStyleIdx="1" presStyleCnt="2">
        <dgm:presLayoutVars>
          <dgm:chMax val="0"/>
          <dgm:bulletEnabled val="1"/>
        </dgm:presLayoutVars>
      </dgm:prSet>
      <dgm:spPr/>
    </dgm:pt>
  </dgm:ptLst>
  <dgm:cxnLst>
    <dgm:cxn modelId="{05E9E710-3508-418A-9306-D38A6DDE37CC}" srcId="{4F0DBAC2-6373-4E79-B6E1-A03F80C58B6F}" destId="{7D85A09B-4457-4F3C-B9AF-27AD076CE654}" srcOrd="1" destOrd="0" parTransId="{59529865-4FFA-4AF6-B93B-C466A88BB72C}" sibTransId="{57039DBD-9D47-4AB3-89B2-205200C508AB}"/>
    <dgm:cxn modelId="{300C6170-ADEA-40BC-845C-0A3686A93AE1}" srcId="{4F0DBAC2-6373-4E79-B6E1-A03F80C58B6F}" destId="{F3806B4E-676F-4B31-96C6-DF7405C16633}" srcOrd="0" destOrd="0" parTransId="{AEFEDAE2-5009-40AF-A40A-981B7FD69509}" sibTransId="{2F3D60CB-A3A5-4408-8260-BD7A375B4FE2}"/>
    <dgm:cxn modelId="{2E84B877-3D15-4C59-BC17-EF81DB12FA09}" type="presOf" srcId="{4F0DBAC2-6373-4E79-B6E1-A03F80C58B6F}" destId="{D2DA6D89-8982-4398-A128-DC8F8AE6E24E}" srcOrd="0" destOrd="0" presId="urn:microsoft.com/office/officeart/2005/8/layout/vList2"/>
    <dgm:cxn modelId="{459C2F9C-5659-4049-8B6D-581C43F6EC08}" type="presOf" srcId="{F3806B4E-676F-4B31-96C6-DF7405C16633}" destId="{30FD9CC3-5F01-44ED-BAD3-9918F6A619EF}" srcOrd="0" destOrd="0" presId="urn:microsoft.com/office/officeart/2005/8/layout/vList2"/>
    <dgm:cxn modelId="{D847CCA4-7890-4172-91E5-9BC5DBB169BA}" type="presOf" srcId="{7D85A09B-4457-4F3C-B9AF-27AD076CE654}" destId="{13A8D3A1-C824-407E-BF25-8175F79044F1}" srcOrd="0" destOrd="0" presId="urn:microsoft.com/office/officeart/2005/8/layout/vList2"/>
    <dgm:cxn modelId="{6C2C0AEF-964F-45A2-8AA2-4062A0FCE0C5}" type="presParOf" srcId="{D2DA6D89-8982-4398-A128-DC8F8AE6E24E}" destId="{30FD9CC3-5F01-44ED-BAD3-9918F6A619EF}" srcOrd="0" destOrd="0" presId="urn:microsoft.com/office/officeart/2005/8/layout/vList2"/>
    <dgm:cxn modelId="{5E9FBB26-AB86-4ECA-851F-F1928854CC58}" type="presParOf" srcId="{D2DA6D89-8982-4398-A128-DC8F8AE6E24E}" destId="{4234AE8A-A6A0-4728-B010-17FF94929425}" srcOrd="1" destOrd="0" presId="urn:microsoft.com/office/officeart/2005/8/layout/vList2"/>
    <dgm:cxn modelId="{047B363E-1AF6-43DB-8D49-393F46266CFB}" type="presParOf" srcId="{D2DA6D89-8982-4398-A128-DC8F8AE6E24E}" destId="{13A8D3A1-C824-407E-BF25-8175F79044F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38200-0ADE-4AF8-9775-E37778B87504}">
      <dsp:nvSpPr>
        <dsp:cNvPr id="0" name=""/>
        <dsp:cNvSpPr/>
      </dsp:nvSpPr>
      <dsp:spPr>
        <a:xfrm>
          <a:off x="0" y="454872"/>
          <a:ext cx="8770571" cy="1347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baseline="0"/>
            <a:t>Sprint Planning </a:t>
          </a:r>
          <a:r>
            <a:rPr lang="en-US" sz="1600" b="0" kern="1200" baseline="0"/>
            <a:t>: During this phrase, the product owner and rest of the team negotiate on what “user stories” (small end goals) to be taken on during a sprint. It also allows the team to further define these stories.</a:t>
          </a:r>
          <a:endParaRPr lang="en-US" sz="1600" kern="1200"/>
        </a:p>
      </dsp:txBody>
      <dsp:txXfrm>
        <a:off x="65796" y="520668"/>
        <a:ext cx="8638979" cy="1216248"/>
      </dsp:txXfrm>
    </dsp:sp>
    <dsp:sp modelId="{9D6A72EA-F3F7-470A-9407-FE6E24E2E8FF}">
      <dsp:nvSpPr>
        <dsp:cNvPr id="0" name=""/>
        <dsp:cNvSpPr/>
      </dsp:nvSpPr>
      <dsp:spPr>
        <a:xfrm>
          <a:off x="0" y="1848792"/>
          <a:ext cx="8770571" cy="1347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baseline="0"/>
            <a:t>Daily Standups </a:t>
          </a:r>
          <a:r>
            <a:rPr lang="en-US" sz="1600" b="0" kern="1200" baseline="0"/>
            <a:t>: There typically 15-minute meetings happen during the sprint daily. Within these meetings the team discuss what they have achieved, what they are going to work on, any help needed, and anything that’s holding them back.</a:t>
          </a:r>
          <a:endParaRPr lang="en-US" sz="1600" kern="1200"/>
        </a:p>
      </dsp:txBody>
      <dsp:txXfrm>
        <a:off x="65796" y="1914588"/>
        <a:ext cx="8638979" cy="12162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D9CC3-5F01-44ED-BAD3-9918F6A619EF}">
      <dsp:nvSpPr>
        <dsp:cNvPr id="0" name=""/>
        <dsp:cNvSpPr/>
      </dsp:nvSpPr>
      <dsp:spPr>
        <a:xfrm>
          <a:off x="0" y="291465"/>
          <a:ext cx="8770571" cy="15141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baseline="0"/>
            <a:t>Sprint Review </a:t>
          </a:r>
          <a:r>
            <a:rPr lang="en-US" sz="1400" b="0" kern="1200" baseline="0"/>
            <a:t>: In this phrase the team shows off the finished product (for the sprint at least) to the product owner and/or clients for approval upon finishing a sprint</a:t>
          </a:r>
          <a:endParaRPr lang="en-US" sz="1400" kern="1200"/>
        </a:p>
      </dsp:txBody>
      <dsp:txXfrm>
        <a:off x="73914" y="365379"/>
        <a:ext cx="8622743" cy="1366298"/>
      </dsp:txXfrm>
    </dsp:sp>
    <dsp:sp modelId="{13A8D3A1-C824-407E-BF25-8175F79044F1}">
      <dsp:nvSpPr>
        <dsp:cNvPr id="0" name=""/>
        <dsp:cNvSpPr/>
      </dsp:nvSpPr>
      <dsp:spPr>
        <a:xfrm>
          <a:off x="0" y="1845912"/>
          <a:ext cx="8770571" cy="15141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baseline="0"/>
            <a:t>Sprint Retrospective </a:t>
          </a:r>
          <a:r>
            <a:rPr lang="en-US" sz="1400" b="0" kern="1200" baseline="0"/>
            <a:t>: The “true” end of the sprint cycle, this phrase has the team look back at the good and bad of a project. This phrase is important for two reasons: It allows for the team to identify any weaknesses the team may have, and it also allows the team to measure their “velocity” for future sprints, or how much they can take on in a timespan.</a:t>
          </a:r>
          <a:endParaRPr lang="en-US" sz="1400" kern="1200"/>
        </a:p>
      </dsp:txBody>
      <dsp:txXfrm>
        <a:off x="73914" y="1919826"/>
        <a:ext cx="8622743" cy="13662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12/12/2021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2110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12/12/2021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1482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12/12/2021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40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12/12/2021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9524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12/12/2021</a:t>
            </a:fld>
            <a:endParaRPr lang="en-US" dirty="0"/>
          </a:p>
        </p:txBody>
      </p:sp>
    </p:spTree>
    <p:extLst>
      <p:ext uri="{BB962C8B-B14F-4D97-AF65-F5344CB8AC3E}">
        <p14:creationId xmlns:p14="http://schemas.microsoft.com/office/powerpoint/2010/main" val="110707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12/12/2021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0321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12/12/2021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182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12/12/2021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7716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12/12/2021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4553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12/12/2021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0645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12/12/2021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99211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12/12/2021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1717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Close up of circuit board">
            <a:extLst>
              <a:ext uri="{FF2B5EF4-FFF2-40B4-BE49-F238E27FC236}">
                <a16:creationId xmlns:a16="http://schemas.microsoft.com/office/drawing/2014/main" id="{1DD5305A-FC95-4F69-9DC8-1283594E5E7A}"/>
              </a:ext>
            </a:extLst>
          </p:cNvPr>
          <p:cNvPicPr>
            <a:picLocks noChangeAspect="1"/>
          </p:cNvPicPr>
          <p:nvPr/>
        </p:nvPicPr>
        <p:blipFill rotWithShape="1">
          <a:blip r:embed="rId2"/>
          <a:srcRect t="7099" r="-1" b="8609"/>
          <a:stretch/>
        </p:blipFill>
        <p:spPr>
          <a:xfrm>
            <a:off x="1524" y="10"/>
            <a:ext cx="12188952" cy="6857990"/>
          </a:xfrm>
          <a:prstGeom prst="rect">
            <a:avLst/>
          </a:prstGeom>
        </p:spPr>
      </p:pic>
      <p:sp>
        <p:nvSpPr>
          <p:cNvPr id="11" name="Freeform: Shape 10">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918A426-01F5-49A2-AB5D-186933A23133}"/>
              </a:ext>
            </a:extLst>
          </p:cNvPr>
          <p:cNvSpPr>
            <a:spLocks noGrp="1"/>
          </p:cNvSpPr>
          <p:nvPr>
            <p:ph type="ctrTitle"/>
          </p:nvPr>
        </p:nvSpPr>
        <p:spPr>
          <a:xfrm>
            <a:off x="2190750" y="1346268"/>
            <a:ext cx="7810500" cy="3125338"/>
          </a:xfrm>
        </p:spPr>
        <p:txBody>
          <a:bodyPr anchor="b">
            <a:normAutofit/>
          </a:bodyPr>
          <a:lstStyle/>
          <a:p>
            <a:pPr algn="ctr"/>
            <a:r>
              <a:rPr lang="en-US" sz="7200" dirty="0"/>
              <a:t>The Agile Methodology</a:t>
            </a:r>
          </a:p>
        </p:txBody>
      </p:sp>
    </p:spTree>
    <p:extLst>
      <p:ext uri="{BB962C8B-B14F-4D97-AF65-F5344CB8AC3E}">
        <p14:creationId xmlns:p14="http://schemas.microsoft.com/office/powerpoint/2010/main" val="141229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One in a crowd">
            <a:extLst>
              <a:ext uri="{FF2B5EF4-FFF2-40B4-BE49-F238E27FC236}">
                <a16:creationId xmlns:a16="http://schemas.microsoft.com/office/drawing/2014/main" id="{F663AC62-9CE8-4E2E-A032-C63DC9CB7D72}"/>
              </a:ext>
            </a:extLst>
          </p:cNvPr>
          <p:cNvPicPr>
            <a:picLocks noChangeAspect="1"/>
          </p:cNvPicPr>
          <p:nvPr/>
        </p:nvPicPr>
        <p:blipFill rotWithShape="1">
          <a:blip r:embed="rId2"/>
          <a:srcRect t="12491" r="-1" b="12490"/>
          <a:stretch/>
        </p:blipFill>
        <p:spPr>
          <a:xfrm>
            <a:off x="1524" y="10"/>
            <a:ext cx="12188952" cy="6857990"/>
          </a:xfrm>
          <a:prstGeom prst="rect">
            <a:avLst/>
          </a:prstGeom>
        </p:spPr>
      </p:pic>
      <p:sp>
        <p:nvSpPr>
          <p:cNvPr id="22" name="Freeform: Shape 21">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6F7B05-30A9-4486-92DB-046FAFA9059F}"/>
              </a:ext>
            </a:extLst>
          </p:cNvPr>
          <p:cNvSpPr>
            <a:spLocks noGrp="1"/>
          </p:cNvSpPr>
          <p:nvPr>
            <p:ph type="title"/>
          </p:nvPr>
        </p:nvSpPr>
        <p:spPr>
          <a:xfrm>
            <a:off x="2245932" y="893763"/>
            <a:ext cx="7340048" cy="1651054"/>
          </a:xfrm>
        </p:spPr>
        <p:txBody>
          <a:bodyPr anchor="b">
            <a:normAutofit/>
          </a:bodyPr>
          <a:lstStyle/>
          <a:p>
            <a:pPr>
              <a:lnSpc>
                <a:spcPct val="120000"/>
              </a:lnSpc>
            </a:pPr>
            <a:r>
              <a:rPr lang="en-US" sz="2500"/>
              <a:t>		Roles to Play</a:t>
            </a:r>
            <a:br>
              <a:rPr lang="en-US" sz="2500"/>
            </a:br>
            <a:r>
              <a:rPr lang="en-US" sz="2500" b="0"/>
              <a:t>When taking the agile approach, there are different roles to take on, these are:</a:t>
            </a:r>
          </a:p>
        </p:txBody>
      </p:sp>
      <p:sp>
        <p:nvSpPr>
          <p:cNvPr id="3" name="Content Placeholder 2">
            <a:extLst>
              <a:ext uri="{FF2B5EF4-FFF2-40B4-BE49-F238E27FC236}">
                <a16:creationId xmlns:a16="http://schemas.microsoft.com/office/drawing/2014/main" id="{21AA24EC-0063-4787-BAAA-2C9206742B2E}"/>
              </a:ext>
            </a:extLst>
          </p:cNvPr>
          <p:cNvSpPr>
            <a:spLocks noGrp="1"/>
          </p:cNvSpPr>
          <p:nvPr>
            <p:ph idx="1"/>
          </p:nvPr>
        </p:nvSpPr>
        <p:spPr>
          <a:xfrm>
            <a:off x="2245932" y="2775004"/>
            <a:ext cx="7340048" cy="3189233"/>
          </a:xfrm>
        </p:spPr>
        <p:txBody>
          <a:bodyPr>
            <a:normAutofit/>
          </a:bodyPr>
          <a:lstStyle/>
          <a:p>
            <a:pPr marL="285750" indent="-285750">
              <a:lnSpc>
                <a:spcPct val="130000"/>
              </a:lnSpc>
              <a:buFont typeface="Arial" panose="020B0604020202020204" pitchFamily="34" charset="0"/>
              <a:buChar char="•"/>
            </a:pPr>
            <a:r>
              <a:rPr lang="en-US" sz="1400" b="1"/>
              <a:t>Product owner </a:t>
            </a:r>
            <a:r>
              <a:rPr lang="en-US" sz="1400"/>
              <a:t>: The product owner is mainly in charge of maintaining the product backlog, including making it clear and visible to the rest of team</a:t>
            </a:r>
          </a:p>
          <a:p>
            <a:pPr marL="285750" indent="-285750">
              <a:lnSpc>
                <a:spcPct val="130000"/>
              </a:lnSpc>
              <a:buFont typeface="Arial" panose="020B0604020202020204" pitchFamily="34" charset="0"/>
              <a:buChar char="•"/>
            </a:pPr>
            <a:r>
              <a:rPr lang="en-US" sz="1400" b="1"/>
              <a:t>Scrum Master </a:t>
            </a:r>
            <a:r>
              <a:rPr lang="en-US" sz="1400"/>
              <a:t>: The scrum master acts as the “coach” of the team, enabling and protecting the team members and removing any hindrances that the team may have</a:t>
            </a:r>
          </a:p>
          <a:p>
            <a:pPr marL="285750" indent="-285750">
              <a:lnSpc>
                <a:spcPct val="130000"/>
              </a:lnSpc>
              <a:buFont typeface="Arial" panose="020B0604020202020204" pitchFamily="34" charset="0"/>
              <a:buChar char="•"/>
            </a:pPr>
            <a:r>
              <a:rPr lang="en-US" sz="1400" b="1"/>
              <a:t>Team members </a:t>
            </a:r>
            <a:r>
              <a:rPr lang="en-US" sz="1400"/>
              <a:t>: Unlike other methodologies, the agile methodology allows the team to be self sufficient, having the most significant say in how to handle any approaches to development of the product</a:t>
            </a:r>
            <a:endParaRPr lang="en-US" sz="1400" b="1"/>
          </a:p>
        </p:txBody>
      </p:sp>
    </p:spTree>
    <p:extLst>
      <p:ext uri="{BB962C8B-B14F-4D97-AF65-F5344CB8AC3E}">
        <p14:creationId xmlns:p14="http://schemas.microsoft.com/office/powerpoint/2010/main" val="403524511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8A71-2EEF-4C81-9BA4-0ABEE7FB6EFB}"/>
              </a:ext>
            </a:extLst>
          </p:cNvPr>
          <p:cNvSpPr>
            <a:spLocks noGrp="1"/>
          </p:cNvSpPr>
          <p:nvPr>
            <p:ph type="title"/>
          </p:nvPr>
        </p:nvSpPr>
        <p:spPr/>
        <p:txBody>
          <a:bodyPr>
            <a:normAutofit/>
          </a:bodyPr>
          <a:lstStyle/>
          <a:p>
            <a:r>
              <a:rPr lang="en-US"/>
              <a:t>		Phrases of Agile</a:t>
            </a:r>
            <a:endParaRPr lang="en-US" dirty="0"/>
          </a:p>
        </p:txBody>
      </p:sp>
      <p:graphicFrame>
        <p:nvGraphicFramePr>
          <p:cNvPr id="5" name="Content Placeholder 2">
            <a:extLst>
              <a:ext uri="{FF2B5EF4-FFF2-40B4-BE49-F238E27FC236}">
                <a16:creationId xmlns:a16="http://schemas.microsoft.com/office/drawing/2014/main" id="{FB9A76DB-F3B6-40D8-93E3-7F11E6221630}"/>
              </a:ext>
            </a:extLst>
          </p:cNvPr>
          <p:cNvGraphicFramePr>
            <a:graphicFrameLocks noGrp="1"/>
          </p:cNvGraphicFramePr>
          <p:nvPr>
            <p:ph idx="1"/>
            <p:extLst>
              <p:ext uri="{D42A27DB-BD31-4B8C-83A1-F6EECF244321}">
                <p14:modId xmlns:p14="http://schemas.microsoft.com/office/powerpoint/2010/main" val="3425788483"/>
              </p:ext>
            </p:extLst>
          </p:nvPr>
        </p:nvGraphicFramePr>
        <p:xfrm>
          <a:off x="1920240" y="2312276"/>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607582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94056-F510-4413-A383-CDA8DDE19565}"/>
              </a:ext>
            </a:extLst>
          </p:cNvPr>
          <p:cNvSpPr>
            <a:spLocks noGrp="1"/>
          </p:cNvSpPr>
          <p:nvPr>
            <p:ph type="title"/>
          </p:nvPr>
        </p:nvSpPr>
        <p:spPr/>
        <p:txBody>
          <a:bodyPr/>
          <a:lstStyle/>
          <a:p>
            <a:r>
              <a:rPr lang="en-US" dirty="0"/>
              <a:t>		Phrases of Agile (Cont.)</a:t>
            </a:r>
          </a:p>
        </p:txBody>
      </p:sp>
      <p:graphicFrame>
        <p:nvGraphicFramePr>
          <p:cNvPr id="5" name="Content Placeholder 2">
            <a:extLst>
              <a:ext uri="{FF2B5EF4-FFF2-40B4-BE49-F238E27FC236}">
                <a16:creationId xmlns:a16="http://schemas.microsoft.com/office/drawing/2014/main" id="{9493C0F0-B295-4022-94F1-877EBF6D0946}"/>
              </a:ext>
            </a:extLst>
          </p:cNvPr>
          <p:cNvGraphicFramePr>
            <a:graphicFrameLocks noGrp="1"/>
          </p:cNvGraphicFramePr>
          <p:nvPr>
            <p:ph idx="1"/>
          </p:nvPr>
        </p:nvGraphicFramePr>
        <p:xfrm>
          <a:off x="1920240" y="2312276"/>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23544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AD8BC1-E399-407F-94BD-A3D5E2028149}"/>
              </a:ext>
            </a:extLst>
          </p:cNvPr>
          <p:cNvSpPr>
            <a:spLocks noGrp="1"/>
          </p:cNvSpPr>
          <p:nvPr>
            <p:ph type="body" idx="1"/>
          </p:nvPr>
        </p:nvSpPr>
        <p:spPr/>
        <p:txBody>
          <a:bodyPr/>
          <a:lstStyle/>
          <a:p>
            <a:r>
              <a:rPr lang="en-US" dirty="0">
                <a:solidFill>
                  <a:srgbClr val="FF0000"/>
                </a:solidFill>
              </a:rPr>
              <a:t>Agile</a:t>
            </a:r>
          </a:p>
        </p:txBody>
      </p:sp>
      <p:sp>
        <p:nvSpPr>
          <p:cNvPr id="3" name="Content Placeholder 2">
            <a:extLst>
              <a:ext uri="{FF2B5EF4-FFF2-40B4-BE49-F238E27FC236}">
                <a16:creationId xmlns:a16="http://schemas.microsoft.com/office/drawing/2014/main" id="{6853E56D-E675-48A6-8FF2-DBD31A21EBA9}"/>
              </a:ext>
            </a:extLst>
          </p:cNvPr>
          <p:cNvSpPr>
            <a:spLocks noGrp="1"/>
          </p:cNvSpPr>
          <p:nvPr>
            <p:ph sz="half" idx="2"/>
          </p:nvPr>
        </p:nvSpPr>
        <p:spPr/>
        <p:txBody>
          <a:bodyPr>
            <a:normAutofit fontScale="85000" lnSpcReduction="20000"/>
          </a:bodyPr>
          <a:lstStyle/>
          <a:p>
            <a:pPr marL="285750" indent="-285750">
              <a:buFont typeface="Arial" panose="020B0604020202020204" pitchFamily="34" charset="0"/>
              <a:buChar char="•"/>
            </a:pPr>
            <a:r>
              <a:rPr lang="en-US" dirty="0"/>
              <a:t>Done in sprints, where everything is done within a sprint cycle</a:t>
            </a:r>
          </a:p>
          <a:p>
            <a:pPr marL="285750" indent="-285750">
              <a:buFont typeface="Arial" panose="020B0604020202020204" pitchFamily="34" charset="0"/>
              <a:buChar char="•"/>
            </a:pPr>
            <a:r>
              <a:rPr lang="en-US" dirty="0"/>
              <a:t>“Loosely” defined, knowing the what but allowing the team to decide the how</a:t>
            </a:r>
          </a:p>
          <a:p>
            <a:pPr marL="285750" indent="-285750">
              <a:buFont typeface="Arial" panose="020B0604020202020204" pitchFamily="34" charset="0"/>
              <a:buChar char="•"/>
            </a:pPr>
            <a:r>
              <a:rPr lang="en-US" dirty="0"/>
              <a:t>Done in short “sprints”, usually 4-8 week iterations</a:t>
            </a:r>
          </a:p>
        </p:txBody>
      </p:sp>
      <p:sp>
        <p:nvSpPr>
          <p:cNvPr id="4" name="Text Placeholder 3">
            <a:extLst>
              <a:ext uri="{FF2B5EF4-FFF2-40B4-BE49-F238E27FC236}">
                <a16:creationId xmlns:a16="http://schemas.microsoft.com/office/drawing/2014/main" id="{C028E328-BB1D-4C05-83A3-DAA879415021}"/>
              </a:ext>
            </a:extLst>
          </p:cNvPr>
          <p:cNvSpPr>
            <a:spLocks noGrp="1"/>
          </p:cNvSpPr>
          <p:nvPr>
            <p:ph type="body" sz="quarter" idx="3"/>
          </p:nvPr>
        </p:nvSpPr>
        <p:spPr/>
        <p:txBody>
          <a:bodyPr/>
          <a:lstStyle/>
          <a:p>
            <a:r>
              <a:rPr lang="en-US" dirty="0"/>
              <a:t>Waterfall</a:t>
            </a:r>
          </a:p>
        </p:txBody>
      </p:sp>
      <p:sp>
        <p:nvSpPr>
          <p:cNvPr id="5" name="Content Placeholder 4">
            <a:extLst>
              <a:ext uri="{FF2B5EF4-FFF2-40B4-BE49-F238E27FC236}">
                <a16:creationId xmlns:a16="http://schemas.microsoft.com/office/drawing/2014/main" id="{DE8071C4-7B5E-4696-A523-9B9FA2CF4ABA}"/>
              </a:ext>
            </a:extLst>
          </p:cNvPr>
          <p:cNvSpPr>
            <a:spLocks noGrp="1"/>
          </p:cNvSpPr>
          <p:nvPr>
            <p:ph sz="quarter" idx="4"/>
          </p:nvPr>
        </p:nvSpPr>
        <p:spPr/>
        <p:txBody>
          <a:bodyPr>
            <a:normAutofit fontScale="77500" lnSpcReduction="20000"/>
          </a:bodyPr>
          <a:lstStyle/>
          <a:p>
            <a:pPr marL="285750" indent="-285750">
              <a:buFont typeface="Arial" panose="020B0604020202020204" pitchFamily="34" charset="0"/>
              <a:buChar char="•"/>
            </a:pPr>
            <a:r>
              <a:rPr lang="en-US" dirty="0"/>
              <a:t>Divided into phrases, with each phrase commonly separated from the others</a:t>
            </a:r>
          </a:p>
          <a:p>
            <a:pPr marL="285750" indent="-285750">
              <a:buFont typeface="Arial" panose="020B0604020202020204" pitchFamily="34" charset="0"/>
              <a:buChar char="•"/>
            </a:pPr>
            <a:r>
              <a:rPr lang="en-US" dirty="0"/>
              <a:t>Defined when it comes to planning, not allowing changes or input</a:t>
            </a:r>
          </a:p>
          <a:p>
            <a:pPr marL="285750" indent="-285750">
              <a:buFont typeface="Arial" panose="020B0604020202020204" pitchFamily="34" charset="0"/>
              <a:buChar char="•"/>
            </a:pPr>
            <a:r>
              <a:rPr lang="en-US" dirty="0"/>
              <a:t>Done with a large scope in mind (as in having the project done preferably in one cycle)</a:t>
            </a:r>
          </a:p>
        </p:txBody>
      </p:sp>
      <p:sp>
        <p:nvSpPr>
          <p:cNvPr id="6" name="Title 5">
            <a:extLst>
              <a:ext uri="{FF2B5EF4-FFF2-40B4-BE49-F238E27FC236}">
                <a16:creationId xmlns:a16="http://schemas.microsoft.com/office/drawing/2014/main" id="{28644F33-16E3-4083-B0F2-F12747976825}"/>
              </a:ext>
            </a:extLst>
          </p:cNvPr>
          <p:cNvSpPr>
            <a:spLocks noGrp="1"/>
          </p:cNvSpPr>
          <p:nvPr>
            <p:ph type="title"/>
          </p:nvPr>
        </p:nvSpPr>
        <p:spPr/>
        <p:txBody>
          <a:bodyPr>
            <a:normAutofit fontScale="90000"/>
          </a:bodyPr>
          <a:lstStyle/>
          <a:p>
            <a:r>
              <a:rPr lang="en-US" dirty="0"/>
              <a:t>       Comparisons Between Two    			          Methodologies</a:t>
            </a:r>
          </a:p>
        </p:txBody>
      </p:sp>
    </p:spTree>
    <p:extLst>
      <p:ext uri="{BB962C8B-B14F-4D97-AF65-F5344CB8AC3E}">
        <p14:creationId xmlns:p14="http://schemas.microsoft.com/office/powerpoint/2010/main" val="21508814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94132A-4AA5-45B6-9A36-749EB5A64AF8}"/>
              </a:ext>
            </a:extLst>
          </p:cNvPr>
          <p:cNvSpPr>
            <a:spLocks noGrp="1"/>
          </p:cNvSpPr>
          <p:nvPr>
            <p:ph type="body" idx="1"/>
          </p:nvPr>
        </p:nvSpPr>
        <p:spPr/>
        <p:txBody>
          <a:bodyPr/>
          <a:lstStyle/>
          <a:p>
            <a:r>
              <a:rPr lang="en-US" dirty="0">
                <a:solidFill>
                  <a:srgbClr val="FF0000"/>
                </a:solidFill>
              </a:rPr>
              <a:t>Agile</a:t>
            </a:r>
          </a:p>
        </p:txBody>
      </p:sp>
      <p:sp>
        <p:nvSpPr>
          <p:cNvPr id="3" name="Content Placeholder 2">
            <a:extLst>
              <a:ext uri="{FF2B5EF4-FFF2-40B4-BE49-F238E27FC236}">
                <a16:creationId xmlns:a16="http://schemas.microsoft.com/office/drawing/2014/main" id="{1A0F188B-576D-4408-8E43-D677525A60A9}"/>
              </a:ext>
            </a:extLst>
          </p:cNvPr>
          <p:cNvSpPr>
            <a:spLocks noGrp="1"/>
          </p:cNvSpPr>
          <p:nvPr>
            <p:ph sz="half" idx="2"/>
          </p:nvPr>
        </p:nvSpPr>
        <p:spPr/>
        <p:txBody>
          <a:bodyPr>
            <a:normAutofit fontScale="85000" lnSpcReduction="10000"/>
          </a:bodyPr>
          <a:lstStyle/>
          <a:p>
            <a:pPr marL="285750" indent="-285750">
              <a:buFont typeface="Arial" panose="020B0604020202020204" pitchFamily="34" charset="0"/>
              <a:buChar char="•"/>
            </a:pPr>
            <a:r>
              <a:rPr lang="en-US" dirty="0"/>
              <a:t>Uncertainties exist within projects, including costs and features</a:t>
            </a:r>
          </a:p>
          <a:p>
            <a:pPr marL="285750" indent="-285750">
              <a:buFont typeface="Arial" panose="020B0604020202020204" pitchFamily="34" charset="0"/>
              <a:buChar char="•"/>
            </a:pPr>
            <a:r>
              <a:rPr lang="en-US" dirty="0"/>
              <a:t>Projects are larger in scale, done in iterations</a:t>
            </a:r>
          </a:p>
          <a:p>
            <a:pPr marL="285750" indent="-285750">
              <a:buFont typeface="Arial" panose="020B0604020202020204" pitchFamily="34" charset="0"/>
              <a:buChar char="•"/>
            </a:pPr>
            <a:r>
              <a:rPr lang="en-US" dirty="0"/>
              <a:t>Willing to accept feedback and changes during development</a:t>
            </a:r>
          </a:p>
          <a:p>
            <a:pPr marL="285750" indent="-28575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9343AD23-ABB9-45B1-9A18-AEE2645BC74A}"/>
              </a:ext>
            </a:extLst>
          </p:cNvPr>
          <p:cNvSpPr>
            <a:spLocks noGrp="1"/>
          </p:cNvSpPr>
          <p:nvPr>
            <p:ph type="body" sz="quarter" idx="3"/>
          </p:nvPr>
        </p:nvSpPr>
        <p:spPr/>
        <p:txBody>
          <a:bodyPr/>
          <a:lstStyle/>
          <a:p>
            <a:r>
              <a:rPr lang="en-US" dirty="0"/>
              <a:t>Waterfall</a:t>
            </a:r>
          </a:p>
        </p:txBody>
      </p:sp>
      <p:sp>
        <p:nvSpPr>
          <p:cNvPr id="5" name="Content Placeholder 4">
            <a:extLst>
              <a:ext uri="{FF2B5EF4-FFF2-40B4-BE49-F238E27FC236}">
                <a16:creationId xmlns:a16="http://schemas.microsoft.com/office/drawing/2014/main" id="{97B0222A-8E24-4390-AC10-FD9F113AF221}"/>
              </a:ext>
            </a:extLst>
          </p:cNvPr>
          <p:cNvSpPr>
            <a:spLocks noGrp="1"/>
          </p:cNvSpPr>
          <p:nvPr>
            <p:ph sz="quarter" idx="4"/>
          </p:nvPr>
        </p:nvSpPr>
        <p:spPr/>
        <p:txBody>
          <a:bodyPr>
            <a:normAutofit fontScale="85000" lnSpcReduction="20000"/>
          </a:bodyPr>
          <a:lstStyle/>
          <a:p>
            <a:pPr marL="285750" indent="-285750">
              <a:buFont typeface="Arial" panose="020B0604020202020204" pitchFamily="34" charset="0"/>
              <a:buChar char="•"/>
            </a:pPr>
            <a:r>
              <a:rPr lang="en-US" dirty="0"/>
              <a:t>Want a well-defined project, including planning and costs</a:t>
            </a:r>
          </a:p>
          <a:p>
            <a:pPr marL="285750" indent="-285750">
              <a:buFont typeface="Arial" panose="020B0604020202020204" pitchFamily="34" charset="0"/>
              <a:buChar char="•"/>
            </a:pPr>
            <a:r>
              <a:rPr lang="en-US" dirty="0"/>
              <a:t>Project is small in scale (as no changes can be made)</a:t>
            </a:r>
          </a:p>
          <a:p>
            <a:pPr marL="285750" indent="-285750">
              <a:buFont typeface="Arial" panose="020B0604020202020204" pitchFamily="34" charset="0"/>
              <a:buChar char="•"/>
            </a:pPr>
            <a:r>
              <a:rPr lang="en-US" dirty="0"/>
              <a:t>Want control over a project (little to no feedback from consumers or clients during the cycle)</a:t>
            </a:r>
          </a:p>
        </p:txBody>
      </p:sp>
      <p:sp>
        <p:nvSpPr>
          <p:cNvPr id="6" name="Title 5">
            <a:extLst>
              <a:ext uri="{FF2B5EF4-FFF2-40B4-BE49-F238E27FC236}">
                <a16:creationId xmlns:a16="http://schemas.microsoft.com/office/drawing/2014/main" id="{0E7A87DD-5293-4EC0-A407-62C307418A20}"/>
              </a:ext>
            </a:extLst>
          </p:cNvPr>
          <p:cNvSpPr>
            <a:spLocks noGrp="1"/>
          </p:cNvSpPr>
          <p:nvPr>
            <p:ph type="title"/>
          </p:nvPr>
        </p:nvSpPr>
        <p:spPr/>
        <p:txBody>
          <a:bodyPr/>
          <a:lstStyle/>
          <a:p>
            <a:r>
              <a:rPr lang="en-US" dirty="0"/>
              <a:t>	When to Use Methodologies</a:t>
            </a:r>
          </a:p>
        </p:txBody>
      </p:sp>
    </p:spTree>
    <p:extLst>
      <p:ext uri="{BB962C8B-B14F-4D97-AF65-F5344CB8AC3E}">
        <p14:creationId xmlns:p14="http://schemas.microsoft.com/office/powerpoint/2010/main" val="321677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62C-BBFA-4FB4-9408-07BF5AA27929}"/>
              </a:ext>
            </a:extLst>
          </p:cNvPr>
          <p:cNvSpPr>
            <a:spLocks noGrp="1"/>
          </p:cNvSpPr>
          <p:nvPr>
            <p:ph type="title"/>
          </p:nvPr>
        </p:nvSpPr>
        <p:spPr/>
        <p:txBody>
          <a:bodyPr/>
          <a:lstStyle/>
          <a:p>
            <a:r>
              <a:rPr lang="en-US" dirty="0"/>
              <a:t>			References</a:t>
            </a:r>
          </a:p>
        </p:txBody>
      </p:sp>
      <p:sp>
        <p:nvSpPr>
          <p:cNvPr id="3" name="Content Placeholder 2">
            <a:extLst>
              <a:ext uri="{FF2B5EF4-FFF2-40B4-BE49-F238E27FC236}">
                <a16:creationId xmlns:a16="http://schemas.microsoft.com/office/drawing/2014/main" id="{925BDB7F-5B60-4127-ADA8-888D6B3364EF}"/>
              </a:ext>
            </a:extLst>
          </p:cNvPr>
          <p:cNvSpPr>
            <a:spLocks noGrp="1"/>
          </p:cNvSpPr>
          <p:nvPr>
            <p:ph idx="1"/>
          </p:nvPr>
        </p:nvSpPr>
        <p:spPr/>
        <p:txBody>
          <a:bodyPr/>
          <a:lstStyle/>
          <a:p>
            <a:r>
              <a:rPr lang="en-US" dirty="0"/>
              <a:t>Charles G. Cobb. The Project Manager’s Guide to Mastering Agile : Principles and Practices for an Adaptive Approach. Wiley; 2015. Accessed December 12, 2021. https://search-ebscohost-com.ezproxy.snhu.edu/login.aspx?direct=true&amp;db=nlebk&amp;AN=937009&amp;site=ehost-live</a:t>
            </a:r>
          </a:p>
        </p:txBody>
      </p:sp>
    </p:spTree>
    <p:extLst>
      <p:ext uri="{BB962C8B-B14F-4D97-AF65-F5344CB8AC3E}">
        <p14:creationId xmlns:p14="http://schemas.microsoft.com/office/powerpoint/2010/main" val="1345395610"/>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213B32"/>
      </a:dk2>
      <a:lt2>
        <a:srgbClr val="E8E2E2"/>
      </a:lt2>
      <a:accent1>
        <a:srgbClr val="21B1BC"/>
      </a:accent1>
      <a:accent2>
        <a:srgbClr val="14B87F"/>
      </a:accent2>
      <a:accent3>
        <a:srgbClr val="21BA45"/>
      </a:accent3>
      <a:accent4>
        <a:srgbClr val="32BA14"/>
      </a:accent4>
      <a:accent5>
        <a:srgbClr val="77B220"/>
      </a:accent5>
      <a:accent6>
        <a:srgbClr val="A7A512"/>
      </a:accent6>
      <a:hlink>
        <a:srgbClr val="588F2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
  <TotalTime>97</TotalTime>
  <Words>561</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Meiryo</vt:lpstr>
      <vt:lpstr>Arial</vt:lpstr>
      <vt:lpstr>Corbel</vt:lpstr>
      <vt:lpstr>SketchLinesVTI</vt:lpstr>
      <vt:lpstr>The Agile Methodology</vt:lpstr>
      <vt:lpstr>  Roles to Play When taking the agile approach, there are different roles to take on, these are:</vt:lpstr>
      <vt:lpstr>  Phrases of Agile</vt:lpstr>
      <vt:lpstr>  Phrases of Agile (Cont.)</vt:lpstr>
      <vt:lpstr>       Comparisons Between Two                 Methodologies</vt:lpstr>
      <vt:lpstr> When to Use Methodologies</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Methodology</dc:title>
  <dc:creator>Jae Ridley</dc:creator>
  <cp:lastModifiedBy>Jae Ridley</cp:lastModifiedBy>
  <cp:revision>1</cp:revision>
  <dcterms:created xsi:type="dcterms:W3CDTF">2021-12-12T17:08:11Z</dcterms:created>
  <dcterms:modified xsi:type="dcterms:W3CDTF">2021-12-12T18:45:41Z</dcterms:modified>
</cp:coreProperties>
</file>