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40" r:id="rId3"/>
    <p:sldId id="352" r:id="rId4"/>
    <p:sldId id="353" r:id="rId5"/>
    <p:sldId id="351" r:id="rId6"/>
    <p:sldId id="354" r:id="rId7"/>
    <p:sldId id="355" r:id="rId8"/>
    <p:sldId id="356" r:id="rId9"/>
    <p:sldId id="368" r:id="rId10"/>
    <p:sldId id="367" r:id="rId11"/>
    <p:sldId id="357" r:id="rId12"/>
    <p:sldId id="360" r:id="rId13"/>
    <p:sldId id="359" r:id="rId14"/>
    <p:sldId id="362" r:id="rId15"/>
    <p:sldId id="361" r:id="rId16"/>
    <p:sldId id="363" r:id="rId17"/>
    <p:sldId id="364" r:id="rId18"/>
    <p:sldId id="369" r:id="rId19"/>
    <p:sldId id="365" r:id="rId20"/>
    <p:sldId id="371" r:id="rId21"/>
    <p:sldId id="366" r:id="rId22"/>
    <p:sldId id="372" r:id="rId23"/>
    <p:sldId id="342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DX뷰티라인B" pitchFamily="2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7249D3-3611-0BA7-90C4-B7C0B2DC61A7}" name="Kang Hobin" initials="KH" userId="14ae3cc108544b35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yoon Kim" initials="sK" lastIdx="3" clrIdx="0">
    <p:extLst>
      <p:ext uri="{19B8F6BF-5375-455C-9EA6-DF929625EA0E}">
        <p15:presenceInfo xmlns:p15="http://schemas.microsoft.com/office/powerpoint/2012/main" userId="f4ad283522a2c5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66FF"/>
    <a:srgbClr val="FF6600"/>
    <a:srgbClr val="F2DCA6"/>
    <a:srgbClr val="EBD2AD"/>
    <a:srgbClr val="F2F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0A8BF-FB1D-A4AF-BDB5-9EA43FABD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8FD1D-B847-20F7-C1F8-80DC37DD7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CB7FB-2645-EAF9-053B-1B65DAC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9870E-549D-FD45-3E9F-98828256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1D0D8-CA12-CB43-9C84-80483ADB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1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CEA6C-CAE0-964F-F756-078C2DEF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5746A-DB6B-9B85-3A43-00BE9979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D909-4BD9-E67F-1E2A-9E47B421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19B1A-0FB2-A19D-D642-A014FC77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2C64-1B59-C840-C93B-AD534311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1F93E-441F-F25D-59AF-3B17EADB3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3614D-C3DC-2ED3-8380-FC9B762B0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12AC9-DF3D-D007-69FA-6CF5F31A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1E7DA-81EC-9110-97C4-3C6076AF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C8F4A-D5B4-1466-3331-0E0B35DA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CDD5-7DA1-4C43-3442-901CBC93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FFC63-97EA-DF71-AF79-0C243779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D2A8A-4518-9432-346E-7685A555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B0565-E1B6-5C6D-2481-52BA21F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DB0CF-CEB9-F33C-DA19-8A4D1986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617D-0510-3176-A463-56FED890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689F0-7AB4-E9DC-6940-95580108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5909A-6AC2-B4DA-CB26-477C82D4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A27D2-B2D3-8CFE-DC7A-D410D3C9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9002-C18B-1194-59CB-D9F2BCF0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9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415A3-EA43-894E-9B41-9DBBCDFB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99005-7277-0D1D-4F3E-B193B0D0E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5C91E-DF76-7D50-264B-F8359A5C3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BA8B2-E3AE-19C4-30C3-431AB75E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86377-2836-7151-B62E-11908B4A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2E3D0-4B90-3BB3-2B5C-77A39BC3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3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F93FD-D947-C067-A168-8E1C87C8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DD378-911E-8D08-44B2-E66A802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73520-B820-FC09-ED86-A04F272D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41CD58-B8F8-6400-8CCD-009567127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1DF1D-667E-B86E-7473-07EF82A8E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5B565F-3E10-5311-9D5E-6A2DF4F0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B3819-C50D-580E-DEA7-E8922AD8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F991FC-09B0-B285-9288-C6625B13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4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5429E-0E2D-D120-7F03-50AF3738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DC0D02-0D3A-42C6-46AF-C0774CBA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0AA8F3-DDEF-3AA9-FA9E-0C08B06A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9282B-5128-7C0C-B72C-0CAD145A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7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6BA28F-6B94-8A4D-AC1E-244F54D2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0437B6-3EB6-4C63-AE8F-66A465B8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26E12-32A8-CF1C-AB64-F73E059B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5B94D-C7D2-6036-6CDF-5506C617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65681-83DE-C679-77CE-94C172F5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5A89D-FC60-3F1C-E146-3EF56682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7B26-708C-E8AD-210A-91701B4A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D05C2-743C-71B4-6CE8-016E819F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B7B65-C898-7819-17A3-771E9761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9379E-54F8-CFDA-1CFC-C8D99FB0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32CDF5-A19E-B566-332D-C795BE963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A8718-A51C-517C-0659-85B7F53F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9290D-CCC2-11CE-6B61-168B4F7B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2A6B6-D17D-5BF4-BF6C-449B6D58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E9929-8586-9B05-E7FE-BC1C9920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9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74B710-BC2A-AFFE-F505-60281CE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40D01-7AEF-FA8A-4335-4BE562CA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A6EF8-351A-C72C-C8E8-DE95F51F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32DA-21DD-476F-A247-722DD66C225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A6E76-F090-B715-C5D8-08C512662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69C4-8D7B-E1C7-45DB-2A3E5329B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C0C1-1F2A-4469-AF93-E9167D3B3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E70395-09B7-D6F8-2F8D-3AB63EF3D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52" y="410656"/>
            <a:ext cx="5832338" cy="58323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2014938" y="4563122"/>
            <a:ext cx="101770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X뷰티라인B" pitchFamily="2" charset="-127"/>
                <a:ea typeface="DX뷰티라인B" pitchFamily="2" charset="-127"/>
              </a:rPr>
              <a:t>3</a:t>
            </a:r>
            <a:r>
              <a:rPr lang="ko-KR" altLang="en-US" sz="2400" dirty="0">
                <a:latin typeface="DX뷰티라인B" pitchFamily="2" charset="-127"/>
                <a:ea typeface="DX뷰티라인B" pitchFamily="2" charset="-127"/>
              </a:rPr>
              <a:t>주차 </a:t>
            </a:r>
            <a:r>
              <a:rPr lang="en-US" altLang="ko-KR" sz="2400" dirty="0">
                <a:latin typeface="DX뷰티라인B" pitchFamily="2" charset="-127"/>
                <a:ea typeface="DX뷰티라인B" pitchFamily="2" charset="-127"/>
              </a:rPr>
              <a:t>: </a:t>
            </a:r>
            <a:r>
              <a:rPr lang="ko-KR" altLang="en-US" sz="2400" dirty="0">
                <a:latin typeface="DX뷰티라인B" pitchFamily="2" charset="-127"/>
                <a:ea typeface="DX뷰티라인B" pitchFamily="2" charset="-127"/>
              </a:rPr>
              <a:t>회귀분석 기초 </a:t>
            </a:r>
            <a:r>
              <a:rPr lang="en-US" altLang="ko-KR" sz="2400" dirty="0">
                <a:latin typeface="DX뷰티라인B" pitchFamily="2" charset="-127"/>
                <a:ea typeface="DX뷰티라인B" pitchFamily="2" charset="-127"/>
              </a:rPr>
              <a:t>(</a:t>
            </a:r>
            <a:r>
              <a:rPr lang="ko-KR" altLang="en-US" sz="2400" dirty="0">
                <a:latin typeface="DX뷰티라인B" pitchFamily="2" charset="-127"/>
                <a:ea typeface="DX뷰티라인B" pitchFamily="2" charset="-127"/>
              </a:rPr>
              <a:t>선형 회귀 및 </a:t>
            </a:r>
            <a:r>
              <a:rPr lang="ko-KR" altLang="en-US" sz="2400" dirty="0" err="1">
                <a:latin typeface="DX뷰티라인B" pitchFamily="2" charset="-127"/>
                <a:ea typeface="DX뷰티라인B" pitchFamily="2" charset="-127"/>
              </a:rPr>
              <a:t>릿지</a:t>
            </a:r>
            <a:r>
              <a:rPr lang="en-US" altLang="ko-KR" sz="2400" dirty="0">
                <a:latin typeface="DX뷰티라인B" pitchFamily="2" charset="-127"/>
                <a:ea typeface="DX뷰티라인B" pitchFamily="2" charset="-127"/>
              </a:rPr>
              <a:t>, </a:t>
            </a:r>
            <a:r>
              <a:rPr lang="ko-KR" altLang="en-US" sz="2400" dirty="0" err="1">
                <a:latin typeface="DX뷰티라인B" pitchFamily="2" charset="-127"/>
                <a:ea typeface="DX뷰티라인B" pitchFamily="2" charset="-127"/>
              </a:rPr>
              <a:t>라쏘</a:t>
            </a:r>
            <a:r>
              <a:rPr lang="en-US" altLang="ko-KR" sz="2400" dirty="0">
                <a:latin typeface="DX뷰티라인B" pitchFamily="2" charset="-127"/>
                <a:ea typeface="DX뷰티라인B" pitchFamily="2" charset="-127"/>
              </a:rPr>
              <a:t>)</a:t>
            </a:r>
          </a:p>
          <a:p>
            <a:endParaRPr lang="en-US" altLang="ko-KR" sz="2400" dirty="0">
              <a:latin typeface="DX뷰티라인B" pitchFamily="2" charset="-127"/>
              <a:ea typeface="DX뷰티라인B" pitchFamily="2" charset="-127"/>
            </a:endParaRPr>
          </a:p>
          <a:p>
            <a:r>
              <a:rPr lang="en-US" altLang="ko-KR" sz="2000" dirty="0">
                <a:latin typeface="DX뷰티라인B" pitchFamily="2" charset="-127"/>
                <a:ea typeface="DX뷰티라인B" pitchFamily="2" charset="-127"/>
              </a:rPr>
              <a:t>9</a:t>
            </a:r>
            <a:r>
              <a:rPr lang="ko-KR" altLang="en-US" sz="2000" dirty="0">
                <a:latin typeface="DX뷰티라인B" pitchFamily="2" charset="-127"/>
                <a:ea typeface="DX뷰티라인B" pitchFamily="2" charset="-127"/>
              </a:rPr>
              <a:t>기 </a:t>
            </a:r>
            <a:r>
              <a:rPr lang="ko-KR" altLang="en-US" sz="2000" dirty="0" err="1">
                <a:latin typeface="DX뷰티라인B" pitchFamily="2" charset="-127"/>
                <a:ea typeface="DX뷰티라인B" pitchFamily="2" charset="-127"/>
              </a:rPr>
              <a:t>김경덕</a:t>
            </a:r>
            <a:r>
              <a:rPr lang="ko-KR" altLang="en-US" sz="2000" dirty="0">
                <a:latin typeface="DX뷰티라인B" pitchFamily="2" charset="-127"/>
                <a:ea typeface="DX뷰티라인B" pitchFamily="2" charset="-127"/>
              </a:rPr>
              <a:t> </a:t>
            </a:r>
            <a:r>
              <a:rPr lang="en-US" altLang="ko-KR" sz="2000" dirty="0">
                <a:latin typeface="DX뷰티라인B" pitchFamily="2" charset="-127"/>
                <a:ea typeface="DX뷰티라인B" pitchFamily="2" charset="-127"/>
              </a:rPr>
              <a:t>&amp; </a:t>
            </a:r>
            <a:r>
              <a:rPr lang="ko-KR" altLang="en-US" sz="2000" dirty="0">
                <a:latin typeface="DX뷰티라인B" pitchFamily="2" charset="-127"/>
                <a:ea typeface="DX뷰티라인B" pitchFamily="2" charset="-127"/>
              </a:rPr>
              <a:t>최지희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9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4D295-87A6-0A7C-77B2-14FB673F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88C8929-6D20-2ED6-70A1-8CA0ECD358E7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020A0-B10D-4B3F-BEBE-1B1CA9029A35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1.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단순회귀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97B014-68AA-7006-1C6C-036CF62FE1A0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DF2A7A-EE88-1CEF-E3E6-231867FA0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3E371B-8601-A86E-6910-1ABB6E82479D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C9A3231D-8871-CB46-60A0-6E7D250A5C30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>
                <a:latin typeface="DX뷰티라인B" pitchFamily="2" charset="-127"/>
                <a:ea typeface="DX뷰티라인B" pitchFamily="2" charset="-127"/>
                <a:cs typeface="맑은 고딕"/>
              </a:rPr>
              <a:t>정규방정식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F69714-7999-3629-6942-A9E12E81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22" y="1733012"/>
            <a:ext cx="7587556" cy="13919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0D35AE-61DF-1FD6-34CF-3AD8170574A4}"/>
              </a:ext>
            </a:extLst>
          </p:cNvPr>
          <p:cNvSpPr txBox="1"/>
          <p:nvPr/>
        </p:nvSpPr>
        <p:spPr>
          <a:xfrm>
            <a:off x="1520228" y="3569203"/>
            <a:ext cx="538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Loss function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최소화 하는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w0, w1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찾기 문제</a:t>
            </a:r>
            <a:endParaRPr lang="en-US" altLang="ko-KR" sz="20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AF18D-41E8-696A-50B1-749B79AA3E62}"/>
              </a:ext>
            </a:extLst>
          </p:cNvPr>
          <p:cNvSpPr txBox="1"/>
          <p:nvPr/>
        </p:nvSpPr>
        <p:spPr>
          <a:xfrm>
            <a:off x="1520228" y="3178066"/>
            <a:ext cx="502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는 최소화 하려는 식을 지칭</a:t>
            </a:r>
            <a:endParaRPr lang="en-US" altLang="ko-KR" sz="20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D3065A-6597-7914-F8CB-76CB013FC881}"/>
              </a:ext>
            </a:extLst>
          </p:cNvPr>
          <p:cNvSpPr/>
          <p:nvPr/>
        </p:nvSpPr>
        <p:spPr>
          <a:xfrm>
            <a:off x="969957" y="4051158"/>
            <a:ext cx="10534261" cy="23681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ea typeface="a찐빵M" panose="02020600000000000000" pitchFamily="18" charset="-127"/>
              </a:rPr>
              <a:t>회귀에서 이 </a:t>
            </a:r>
            <a:r>
              <a:rPr lang="en-US" altLang="ko-KR" sz="3200" dirty="0">
                <a:ea typeface="a찐빵M" panose="02020600000000000000" pitchFamily="18" charset="-127"/>
              </a:rPr>
              <a:t>RSS</a:t>
            </a:r>
            <a:r>
              <a:rPr lang="ko-KR" altLang="en-US" sz="3200" dirty="0">
                <a:ea typeface="a찐빵M" panose="02020600000000000000" pitchFamily="18" charset="-127"/>
              </a:rPr>
              <a:t>는 비용이라 하며</a:t>
            </a:r>
            <a:endParaRPr lang="en-US" altLang="ko-KR" sz="3200" dirty="0">
              <a:ea typeface="a찐빵M" panose="02020600000000000000" pitchFamily="18" charset="-127"/>
            </a:endParaRPr>
          </a:p>
          <a:p>
            <a:pPr algn="ctr"/>
            <a:r>
              <a:rPr lang="ko-KR" altLang="en-US" sz="3200" dirty="0">
                <a:ea typeface="a찐빵M" panose="02020600000000000000" pitchFamily="18" charset="-127"/>
              </a:rPr>
              <a:t>이 비용을 최소로 하게 하는 </a:t>
            </a:r>
            <a:r>
              <a:rPr lang="en-US" altLang="ko-KR" sz="3200" dirty="0">
                <a:ea typeface="a찐빵M" panose="02020600000000000000" pitchFamily="18" charset="-127"/>
              </a:rPr>
              <a:t>W</a:t>
            </a:r>
            <a:r>
              <a:rPr lang="en-US" altLang="ko-KR" sz="2400" dirty="0">
                <a:ea typeface="a찐빵M" panose="02020600000000000000" pitchFamily="18" charset="-127"/>
              </a:rPr>
              <a:t>0</a:t>
            </a:r>
            <a:r>
              <a:rPr lang="en-US" altLang="ko-KR" sz="3200" dirty="0">
                <a:ea typeface="a찐빵M" panose="02020600000000000000" pitchFamily="18" charset="-127"/>
              </a:rPr>
              <a:t> ,W</a:t>
            </a:r>
            <a:r>
              <a:rPr lang="en-US" altLang="ko-KR" sz="2400" dirty="0">
                <a:ea typeface="a찐빵M" panose="02020600000000000000" pitchFamily="18" charset="-127"/>
              </a:rPr>
              <a:t>1</a:t>
            </a:r>
            <a:r>
              <a:rPr lang="ko-KR" altLang="en-US" sz="3200" dirty="0">
                <a:ea typeface="a찐빵M" panose="02020600000000000000" pitchFamily="18" charset="-127"/>
              </a:rPr>
              <a:t>을</a:t>
            </a:r>
            <a:r>
              <a:rPr lang="en-US" altLang="ko-KR" sz="3200" dirty="0">
                <a:ea typeface="a찐빵M" panose="02020600000000000000" pitchFamily="18" charset="-127"/>
              </a:rPr>
              <a:t> </a:t>
            </a:r>
          </a:p>
          <a:p>
            <a:pPr algn="ctr"/>
            <a:r>
              <a:rPr lang="ko-KR" altLang="en-US" sz="3200" dirty="0">
                <a:ea typeface="a찐빵M" panose="02020600000000000000" pitchFamily="18" charset="-127"/>
              </a:rPr>
              <a:t>학습을 통해 찾는 것이</a:t>
            </a:r>
            <a:r>
              <a:rPr lang="en-US" altLang="ko-KR" sz="3200" dirty="0">
                <a:ea typeface="a찐빵M" panose="02020600000000000000" pitchFamily="18" charset="-127"/>
              </a:rPr>
              <a:t> </a:t>
            </a:r>
            <a:r>
              <a:rPr lang="ko-KR" altLang="en-US" sz="3200" dirty="0" err="1">
                <a:ea typeface="a찐빵M" panose="02020600000000000000" pitchFamily="18" charset="-127"/>
              </a:rPr>
              <a:t>머신러닝</a:t>
            </a:r>
            <a:r>
              <a:rPr lang="ko-KR" altLang="en-US" sz="3200" dirty="0">
                <a:ea typeface="a찐빵M" panose="02020600000000000000" pitchFamily="18" charset="-127"/>
              </a:rPr>
              <a:t> 기반 회귀의 </a:t>
            </a:r>
            <a:endParaRPr lang="en-US" altLang="ko-KR" sz="3200" dirty="0">
              <a:ea typeface="a찐빵M" panose="02020600000000000000" pitchFamily="18" charset="-127"/>
            </a:endParaRPr>
          </a:p>
          <a:p>
            <a:pPr algn="ctr"/>
            <a:r>
              <a:rPr lang="ko-KR" altLang="en-US" sz="3200" dirty="0">
                <a:ea typeface="a찐빵M" panose="02020600000000000000" pitchFamily="18" charset="-127"/>
              </a:rPr>
              <a:t>핵심 사항이다</a:t>
            </a:r>
            <a:r>
              <a:rPr lang="en-US" altLang="ko-KR" sz="3200" dirty="0">
                <a:ea typeface="a찐빵M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45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047FF-E782-EF8D-BEC3-A9059D04C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9B1AA2-154D-B69F-BD4C-DA480C3D8144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CB1472-8EBC-8B74-40E7-A62557E05F75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783919-7247-FCA9-2326-11B7DFD7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F792C0-BDF1-8E88-3F10-467C6630E818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35697EA-D3D4-4443-A5C3-329085E5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3" y="1946276"/>
            <a:ext cx="5983302" cy="3518868"/>
          </a:xfrm>
          <a:prstGeom prst="rect">
            <a:avLst/>
          </a:prstGeom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72D5EFF6-7D4B-8683-1601-C017A6A10391}"/>
              </a:ext>
            </a:extLst>
          </p:cNvPr>
          <p:cNvSpPr/>
          <p:nvPr/>
        </p:nvSpPr>
        <p:spPr>
          <a:xfrm rot="19721661">
            <a:off x="1791867" y="3407554"/>
            <a:ext cx="5275498" cy="501987"/>
          </a:xfrm>
          <a:prstGeom prst="fram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막힌 원호 25">
            <a:extLst>
              <a:ext uri="{FF2B5EF4-FFF2-40B4-BE49-F238E27FC236}">
                <a16:creationId xmlns:a16="http://schemas.microsoft.com/office/drawing/2014/main" id="{92180A7C-4036-2F68-15EC-083AB86FCA87}"/>
              </a:ext>
            </a:extLst>
          </p:cNvPr>
          <p:cNvSpPr/>
          <p:nvPr/>
        </p:nvSpPr>
        <p:spPr>
          <a:xfrm rot="20434475" flipV="1">
            <a:off x="1353901" y="1715442"/>
            <a:ext cx="5547151" cy="2792037"/>
          </a:xfrm>
          <a:prstGeom prst="blockArc">
            <a:avLst>
              <a:gd name="adj1" fmla="val 10800000"/>
              <a:gd name="adj2" fmla="val 18902"/>
              <a:gd name="adj3" fmla="val 1518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E1A011-3DB9-8542-D2B2-D3623A377029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2.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다중회귀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505FFF62-7F30-8FC4-52BC-1D3CE0C79501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다항회귀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163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4D590-2CFD-B422-FC10-8A20335B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FC7DC8D-84B3-9457-E8C2-68EEB30B3A7F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CCF98-D8DA-1991-3CFD-DB830DBD4776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2.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다중회귀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40E2B-DFC6-9578-E86D-0ECFECFB280C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345DD1-3969-E5D2-E2F8-F77D07E94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3348AA-F8B6-6731-FF5D-D00210683E9D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A32D0C4F-E9BF-FB8B-A7B4-9698FCFE47B8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다항회귀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31E8D7-6299-6E76-8BB4-F2018ABA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3" y="1946276"/>
            <a:ext cx="5983302" cy="351886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7FAF57A-0BF3-2591-9A30-6D06B39D4CE6}"/>
              </a:ext>
            </a:extLst>
          </p:cNvPr>
          <p:cNvGrpSpPr/>
          <p:nvPr/>
        </p:nvGrpSpPr>
        <p:grpSpPr>
          <a:xfrm>
            <a:off x="5873295" y="776210"/>
            <a:ext cx="5532122" cy="1444793"/>
            <a:chOff x="5352137" y="4944144"/>
            <a:chExt cx="5532122" cy="144479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8B11D0-EDF9-7486-ABDA-1D75E8FF2024}"/>
                </a:ext>
              </a:extLst>
            </p:cNvPr>
            <p:cNvSpPr/>
            <p:nvPr/>
          </p:nvSpPr>
          <p:spPr>
            <a:xfrm>
              <a:off x="6682135" y="4944144"/>
              <a:ext cx="4202124" cy="14447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a찐빵M" panose="02020600000000000000" pitchFamily="18" charset="-127"/>
                  <a:ea typeface="a찐빵M" panose="02020600000000000000" pitchFamily="18" charset="-127"/>
                </a:rPr>
                <a:t>y=w0+w1*z1+w2*z2+w3*z3+w4*z4+w5*z5</a:t>
              </a:r>
              <a:endPara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4353B25-C088-1E3E-F59C-99247256B7E9}"/>
                </a:ext>
              </a:extLst>
            </p:cNvPr>
            <p:cNvSpPr/>
            <p:nvPr/>
          </p:nvSpPr>
          <p:spPr>
            <a:xfrm>
              <a:off x="5352137" y="5481250"/>
              <a:ext cx="1334783" cy="5042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highlight>
                    <a:srgbClr val="FFFF00"/>
                  </a:highlight>
                  <a:latin typeface="DX뷰티라인B" pitchFamily="2" charset="-127"/>
                  <a:ea typeface="DX뷰티라인B" pitchFamily="2" charset="-127"/>
                </a:rPr>
                <a:t>선형회귀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B8149C-33CB-AD69-AD3E-4F62BBD3E83E}"/>
              </a:ext>
            </a:extLst>
          </p:cNvPr>
          <p:cNvGrpSpPr/>
          <p:nvPr/>
        </p:nvGrpSpPr>
        <p:grpSpPr>
          <a:xfrm>
            <a:off x="6942377" y="3819725"/>
            <a:ext cx="4457700" cy="2260955"/>
            <a:chOff x="6682135" y="1614418"/>
            <a:chExt cx="4202124" cy="1978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334B0350-9EA5-A41A-902D-3BDA2D083F09}"/>
                    </a:ext>
                  </a:extLst>
                </p:cNvPr>
                <p:cNvSpPr/>
                <p:nvPr/>
              </p:nvSpPr>
              <p:spPr>
                <a:xfrm>
                  <a:off x="6682135" y="2147672"/>
                  <a:ext cx="4202124" cy="144479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400" dirty="0">
                    <a:latin typeface="a찐빵M" panose="02020600000000000000" pitchFamily="18" charset="-127"/>
                    <a:ea typeface="a찐빵M" panose="02020600000000000000" pitchFamily="18" charset="-127"/>
                  </a:endParaRPr>
                </a:p>
                <a:p>
                  <a:pPr algn="ctr"/>
                  <a:endParaRPr lang="en-US" altLang="ko-KR" sz="2400" dirty="0">
                    <a:latin typeface="a찐빵M" panose="02020600000000000000" pitchFamily="18" charset="-127"/>
                    <a:ea typeface="a찐빵M" panose="02020600000000000000" pitchFamily="18" charset="-127"/>
                  </a:endParaRPr>
                </a:p>
                <a:p>
                  <a:pPr algn="ctr"/>
                  <a:r>
                    <a:rPr lang="en-US" altLang="ko-KR" sz="2400" dirty="0">
                      <a:latin typeface="a찐빵M" panose="02020600000000000000" pitchFamily="18" charset="-127"/>
                      <a:ea typeface="a찐빵M" panose="02020600000000000000" pitchFamily="18" charset="-127"/>
                    </a:rPr>
                    <a:t>y=</a:t>
                  </a:r>
                  <a14:m>
                    <m:oMath xmlns:m="http://schemas.openxmlformats.org/officeDocument/2006/math">
                      <m:r>
                        <a:rPr lang="en-US" altLang="ko-KR" sz="2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ko-KR" sz="2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0+</m:t>
                      </m:r>
                      <m:r>
                        <a:rPr lang="en-US" altLang="ko-KR" sz="2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ko-KR" sz="2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1∗</m:t>
                      </m:r>
                      <m:r>
                        <a:rPr lang="en-US" altLang="ko-KR" sz="2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2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1+</m:t>
                      </m:r>
                      <m:r>
                        <a:rPr lang="en-US" altLang="ko-KR" sz="2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ko-KR" sz="2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2∗</m:t>
                      </m:r>
                      <m:r>
                        <a:rPr lang="en-US" altLang="ko-KR" sz="2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2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2+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4∗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2400" dirty="0">
                      <a:latin typeface="a찐빵M" panose="02020600000000000000" pitchFamily="18" charset="-127"/>
                      <a:ea typeface="a찐빵M" panose="02020600000000000000" pitchFamily="18" charset="-127"/>
                    </a:rPr>
                    <a:t>+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5∗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2400" dirty="0">
                    <a:latin typeface="a찐빵M" panose="02020600000000000000" pitchFamily="18" charset="-127"/>
                    <a:ea typeface="a찐빵M" panose="02020600000000000000" pitchFamily="18" charset="-127"/>
                  </a:endParaRPr>
                </a:p>
                <a:p>
                  <a:pPr algn="ctr"/>
                  <a:endParaRPr lang="ko-KR" altLang="ko-KR" dirty="0">
                    <a:latin typeface="a찐빵M" panose="02020600000000000000" pitchFamily="18" charset="-127"/>
                    <a:ea typeface="a찐빵M" panose="02020600000000000000" pitchFamily="18" charset="-127"/>
                  </a:endParaRPr>
                </a:p>
                <a:p>
                  <a:pPr algn="ctr"/>
                  <a:endParaRPr lang="ko-KR" altLang="ko-KR" sz="1800" kern="100" dirty="0">
                    <a:effectLst/>
                    <a:latin typeface="a찐빵M" panose="02020600000000000000" pitchFamily="18" charset="-127"/>
                    <a:ea typeface="a찐빵M" panose="02020600000000000000" pitchFamily="18" charset="-127"/>
                    <a:cs typeface="Times New Roman" panose="02020603050405020304" pitchFamily="18" charset="0"/>
                  </a:endParaRPr>
                </a:p>
                <a:p>
                  <a:pPr algn="ctr"/>
                  <a:endParaRPr lang="ko-KR" altLang="en-US" dirty="0">
                    <a:latin typeface="a찐빵M" panose="02020600000000000000" pitchFamily="18" charset="-127"/>
                    <a:ea typeface="a찐빵M" panose="02020600000000000000" pitchFamily="18" charset="-127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334B0350-9EA5-A41A-902D-3BDA2D083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135" y="2147672"/>
                  <a:ext cx="4202124" cy="14447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35F2B80-DB88-0698-FDAC-EDCDB420964B}"/>
                </a:ext>
              </a:extLst>
            </p:cNvPr>
            <p:cNvSpPr/>
            <p:nvPr/>
          </p:nvSpPr>
          <p:spPr>
            <a:xfrm>
              <a:off x="6682135" y="1614418"/>
              <a:ext cx="1262598" cy="5332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  <a:highlight>
                    <a:srgbClr val="00FF00"/>
                  </a:highlight>
                  <a:latin typeface="DX뷰티라인B" pitchFamily="2" charset="-127"/>
                  <a:ea typeface="DX뷰티라인B" pitchFamily="2" charset="-127"/>
                </a:rPr>
                <a:t>다항회귀</a:t>
              </a:r>
            </a:p>
          </p:txBody>
        </p:sp>
      </p:grpSp>
      <p:sp>
        <p:nvSpPr>
          <p:cNvPr id="24" name="액자 23">
            <a:extLst>
              <a:ext uri="{FF2B5EF4-FFF2-40B4-BE49-F238E27FC236}">
                <a16:creationId xmlns:a16="http://schemas.microsoft.com/office/drawing/2014/main" id="{1761CE01-23D9-B8A8-0E24-DD2F8E25AC05}"/>
              </a:ext>
            </a:extLst>
          </p:cNvPr>
          <p:cNvSpPr/>
          <p:nvPr/>
        </p:nvSpPr>
        <p:spPr>
          <a:xfrm rot="19721661">
            <a:off x="1791867" y="3407554"/>
            <a:ext cx="5275498" cy="501987"/>
          </a:xfrm>
          <a:prstGeom prst="fram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막힌 원호 25">
            <a:extLst>
              <a:ext uri="{FF2B5EF4-FFF2-40B4-BE49-F238E27FC236}">
                <a16:creationId xmlns:a16="http://schemas.microsoft.com/office/drawing/2014/main" id="{360CC2AC-368F-B530-C95E-EE520A631437}"/>
              </a:ext>
            </a:extLst>
          </p:cNvPr>
          <p:cNvSpPr/>
          <p:nvPr/>
        </p:nvSpPr>
        <p:spPr>
          <a:xfrm rot="20434475" flipV="1">
            <a:off x="1353901" y="1715442"/>
            <a:ext cx="5547151" cy="2792037"/>
          </a:xfrm>
          <a:prstGeom prst="blockArc">
            <a:avLst>
              <a:gd name="adj1" fmla="val 10800000"/>
              <a:gd name="adj2" fmla="val 18902"/>
              <a:gd name="adj3" fmla="val 1518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8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D460C-653C-ECB4-6643-355A0D7D1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124F515-BB45-ED41-7435-FB84FDBB2561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B0DE8-F894-73A3-4F8B-CDED27987DD0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2.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과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(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대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)/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과소 적합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11662F-9239-4D70-CD49-E041E206631A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FC3D4DF-04A3-211D-15BE-1767634F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0D16696-6E36-90B6-9309-2999D1CFCB61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AA2A8FA0-B64B-9999-D3A8-9A27ABBBE9CF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다항회귀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ACD426-06BB-8862-4F52-C33ADAEF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4" y="1609553"/>
            <a:ext cx="4877481" cy="4877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D415B3-93FB-F45E-8822-773F81877FEA}"/>
              </a:ext>
            </a:extLst>
          </p:cNvPr>
          <p:cNvSpPr txBox="1"/>
          <p:nvPr/>
        </p:nvSpPr>
        <p:spPr>
          <a:xfrm>
            <a:off x="6157326" y="1346148"/>
            <a:ext cx="5201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DX뷰티라인B" pitchFamily="2" charset="-127"/>
                <a:ea typeface="DX뷰티라인B" pitchFamily="2" charset="-127"/>
              </a:rPr>
              <a:t>다항회귀</a:t>
            </a:r>
            <a:endParaRPr lang="en-US" altLang="ko-KR" sz="2400" b="1" dirty="0">
              <a:latin typeface="DX뷰티라인B" pitchFamily="2" charset="-127"/>
              <a:ea typeface="DX뷰티라인B" pitchFamily="2" charset="-127"/>
            </a:endParaRPr>
          </a:p>
          <a:p>
            <a:endParaRPr lang="en-US" altLang="ko-KR" sz="2400" b="1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독립변수가 다항식으로 표현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복잡한 비선형 관계 모델링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적절한 </a:t>
            </a:r>
            <a:r>
              <a:rPr lang="ko-KR" altLang="en-US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차수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선택이 중요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B82BB-BEB0-9125-B437-D2C24D868D18}"/>
              </a:ext>
            </a:extLst>
          </p:cNvPr>
          <p:cNvSpPr txBox="1"/>
          <p:nvPr/>
        </p:nvSpPr>
        <p:spPr>
          <a:xfrm>
            <a:off x="6157326" y="4048293"/>
            <a:ext cx="5536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DX뷰티라인B" pitchFamily="2" charset="-127"/>
                <a:ea typeface="DX뷰티라인B" pitchFamily="2" charset="-127"/>
              </a:rPr>
              <a:t>차수</a:t>
            </a:r>
            <a:r>
              <a:rPr lang="en-US" altLang="ko-KR" sz="2400" b="1" dirty="0">
                <a:latin typeface="DX뷰티라인B" pitchFamily="2" charset="-127"/>
                <a:ea typeface="DX뷰티라인B" pitchFamily="2" charset="-127"/>
              </a:rPr>
              <a:t>(degree)</a:t>
            </a:r>
            <a:r>
              <a:rPr lang="ko-KR" altLang="en-US" sz="2400" b="1" dirty="0">
                <a:latin typeface="DX뷰티라인B" pitchFamily="2" charset="-127"/>
                <a:ea typeface="DX뷰티라인B" pitchFamily="2" charset="-127"/>
              </a:rPr>
              <a:t>가 커질수록</a:t>
            </a:r>
            <a:endParaRPr lang="en-US" altLang="ko-KR" sz="2400" b="1" dirty="0">
              <a:solidFill>
                <a:srgbClr val="00B050"/>
              </a:solidFill>
              <a:latin typeface="DX뷰티라인B" pitchFamily="2" charset="-127"/>
              <a:ea typeface="DX뷰티라인B" pitchFamily="2" charset="-127"/>
            </a:endParaRPr>
          </a:p>
          <a:p>
            <a:endParaRPr lang="en-US" altLang="ko-KR" sz="2400" b="1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ko-KR" altLang="en-US" sz="2400" dirty="0">
                <a:solidFill>
                  <a:srgbClr val="0070C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장점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복잡한 변수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피처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)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모델링 가능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단점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: 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예측 정확도가 떨어질 수 있음</a:t>
            </a:r>
          </a:p>
        </p:txBody>
      </p:sp>
    </p:spTree>
    <p:extLst>
      <p:ext uri="{BB962C8B-B14F-4D97-AF65-F5344CB8AC3E}">
        <p14:creationId xmlns:p14="http://schemas.microsoft.com/office/powerpoint/2010/main" val="377500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A6D2B-6F81-2602-8EF7-890D3C15B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67152DF-8A46-20FF-2488-71AD959E9D2C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0D647-3467-99EB-63B2-907D52E8E006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2.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과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(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대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)/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과소 적합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3E45E0-7E54-C549-583C-BC9ABA89BECB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A384DED-C85E-B5D0-53C9-FD6F3C8D3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8606FBD-2060-78FE-5E2E-EDF93FF83487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AB57DF49-E3E2-E536-BC19-071C5B670647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편향과 분산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3" name="그림 2" descr="원, 스크린샷, 텍스트, 도표이(가) 표시된 사진&#10;&#10;자동 생성된 설명">
            <a:extLst>
              <a:ext uri="{FF2B5EF4-FFF2-40B4-BE49-F238E27FC236}">
                <a16:creationId xmlns:a16="http://schemas.microsoft.com/office/drawing/2014/main" id="{B6C44613-AE2A-33D1-55FC-76D2D37DF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68" y="1572299"/>
            <a:ext cx="5099434" cy="4735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F9F75-1694-3C7F-A688-9AB19D02E4D7}"/>
              </a:ext>
            </a:extLst>
          </p:cNvPr>
          <p:cNvSpPr txBox="1"/>
          <p:nvPr/>
        </p:nvSpPr>
        <p:spPr>
          <a:xfrm>
            <a:off x="6553199" y="1875061"/>
            <a:ext cx="538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편향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(Bias) : </a:t>
            </a:r>
          </a:p>
          <a:p>
            <a:pPr algn="ctr"/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모델의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예측값과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실제 값의 차이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3425D-1A0B-E21F-5373-6F4C35FD59B0}"/>
              </a:ext>
            </a:extLst>
          </p:cNvPr>
          <p:cNvSpPr txBox="1"/>
          <p:nvPr/>
        </p:nvSpPr>
        <p:spPr>
          <a:xfrm>
            <a:off x="6553198" y="4293141"/>
            <a:ext cx="538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분산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(Variance) : </a:t>
            </a:r>
          </a:p>
          <a:p>
            <a:pPr algn="ctr"/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동일한 모델에 다른 데이터셋을</a:t>
            </a:r>
            <a:endParaRPr lang="en-US" altLang="ko-KR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사용할 때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  <a:r>
              <a:rPr lang="ko-KR" altLang="en-US" sz="2400" dirty="0" err="1">
                <a:latin typeface="a찐빵M" panose="02020600000000000000" pitchFamily="18" charset="-127"/>
                <a:ea typeface="a찐빵M" panose="02020600000000000000" pitchFamily="18" charset="-127"/>
              </a:rPr>
              <a:t>예측값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 간의 변동성</a:t>
            </a:r>
          </a:p>
        </p:txBody>
      </p:sp>
    </p:spTree>
    <p:extLst>
      <p:ext uri="{BB962C8B-B14F-4D97-AF65-F5344CB8AC3E}">
        <p14:creationId xmlns:p14="http://schemas.microsoft.com/office/powerpoint/2010/main" val="61243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03FC1-A6A1-BE55-1FAE-A389C2F48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D53722-4F9F-03EE-8C84-9E22C3FFCBEB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7E10F-40DD-96B0-D47D-5B77036D33D1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2.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과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(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대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)/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과소 적합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314DD7-F881-5F20-B5DF-0D14925B3F6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40C2343-9B7A-3D5F-D1E6-6DE6197CB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6D00A3-C968-AEF1-DF50-612372D68432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F5A21C8A-B174-BA88-99E9-D9F90A3DE8B6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편향과 분산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7" name="그림 6" descr="라인, 도표, 폰트, 그래프이(가) 표시된 사진&#10;&#10;자동 생성된 설명">
            <a:extLst>
              <a:ext uri="{FF2B5EF4-FFF2-40B4-BE49-F238E27FC236}">
                <a16:creationId xmlns:a16="http://schemas.microsoft.com/office/drawing/2014/main" id="{82B8136F-56F0-4AED-0A83-4ECC0145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6" y="1534160"/>
            <a:ext cx="10399089" cy="2840404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EFD6447-3935-6AB1-9815-42337A583ED9}"/>
              </a:ext>
            </a:extLst>
          </p:cNvPr>
          <p:cNvSpPr/>
          <p:nvPr/>
        </p:nvSpPr>
        <p:spPr>
          <a:xfrm>
            <a:off x="2133600" y="4414030"/>
            <a:ext cx="670560" cy="863600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3EDEB-AF8A-E623-E0A9-1E4F34F29DD7}"/>
              </a:ext>
            </a:extLst>
          </p:cNvPr>
          <p:cNvSpPr txBox="1"/>
          <p:nvPr/>
        </p:nvSpPr>
        <p:spPr>
          <a:xfrm>
            <a:off x="638546" y="5420585"/>
            <a:ext cx="372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과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(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대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)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적합</a:t>
            </a:r>
            <a:endParaRPr lang="en-US" altLang="ko-KR" sz="3200" dirty="0">
              <a:latin typeface="DX뷰티라인B" pitchFamily="2" charset="-127"/>
              <a:ea typeface="DX뷰티라인B" pitchFamily="2" charset="-127"/>
            </a:endParaRPr>
          </a:p>
          <a:p>
            <a:pPr algn="ctr"/>
            <a:r>
              <a:rPr lang="ko-KR" altLang="en-US" sz="3200" dirty="0" err="1">
                <a:latin typeface="DX뷰티라인B" pitchFamily="2" charset="-127"/>
                <a:ea typeface="DX뷰티라인B" pitchFamily="2" charset="-127"/>
              </a:rPr>
              <a:t>고편향</a:t>
            </a:r>
            <a:endParaRPr lang="en-US" altLang="ko-KR" sz="3200" dirty="0">
              <a:latin typeface="DX뷰티라인B" pitchFamily="2" charset="-127"/>
              <a:ea typeface="DX뷰티라인B" pitchFamily="2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6353AD5-FA40-0BC7-BD67-171E07109734}"/>
              </a:ext>
            </a:extLst>
          </p:cNvPr>
          <p:cNvSpPr/>
          <p:nvPr/>
        </p:nvSpPr>
        <p:spPr>
          <a:xfrm>
            <a:off x="8822755" y="4489170"/>
            <a:ext cx="670560" cy="863600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939F3-5EAE-A548-4402-13C7C25BEE1F}"/>
              </a:ext>
            </a:extLst>
          </p:cNvPr>
          <p:cNvSpPr txBox="1"/>
          <p:nvPr/>
        </p:nvSpPr>
        <p:spPr>
          <a:xfrm>
            <a:off x="7309788" y="5420585"/>
            <a:ext cx="3727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과소 적합</a:t>
            </a:r>
            <a:endParaRPr lang="en-US" altLang="ko-KR" sz="3200" dirty="0">
              <a:latin typeface="DX뷰티라인B" pitchFamily="2" charset="-127"/>
              <a:ea typeface="DX뷰티라인B" pitchFamily="2" charset="-127"/>
            </a:endParaRPr>
          </a:p>
          <a:p>
            <a:pPr algn="ctr"/>
            <a:r>
              <a:rPr lang="ko-KR" altLang="en-US" sz="3200" dirty="0" err="1">
                <a:latin typeface="DX뷰티라인B" pitchFamily="2" charset="-127"/>
                <a:ea typeface="DX뷰티라인B" pitchFamily="2" charset="-127"/>
              </a:rPr>
              <a:t>고분산</a:t>
            </a:r>
            <a:endParaRPr lang="en-US" altLang="ko-KR" sz="3200" dirty="0">
              <a:latin typeface="DX뷰티라인B" pitchFamily="2" charset="-127"/>
              <a:ea typeface="DX뷰티라인B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BC470-7255-A817-AE31-C0474EBA720A}"/>
              </a:ext>
            </a:extLst>
          </p:cNvPr>
          <p:cNvSpPr txBox="1"/>
          <p:nvPr/>
        </p:nvSpPr>
        <p:spPr>
          <a:xfrm>
            <a:off x="7503226" y="6483046"/>
            <a:ext cx="43204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사진 출처 </a:t>
            </a:r>
            <a:r>
              <a:rPr lang="en-US" altLang="ko-KR" sz="1100" dirty="0"/>
              <a:t>: https://m.blog.naver.com/ckdgus1433/221594203319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0102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0D2BC-B662-5FBB-A63E-97B2DD5B9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F6ADF8C-47A0-79EE-77D3-68B92ACB74DE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DD56B-EAB3-AC89-AE52-ABE0CC0FF35D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2.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과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(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대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)/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과소 적합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861B8-5DA4-8444-CC2D-0704B9210AD0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B4E62D0-66AF-7336-7881-CBF91B5D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A7F6B0-A306-AE6C-435E-320F4242DCC2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EDF58055-08EA-4769-015F-DD406949454D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편향</a:t>
            </a:r>
            <a:r>
              <a:rPr lang="en-US" altLang="ko-KR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-</a:t>
            </a: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분산 트레이드오프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3" name="그림 2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0D2923C8-9856-9DC4-E909-70553F0C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0" y="1847121"/>
            <a:ext cx="8098345" cy="440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7F2C0-7B75-691C-E11A-041E3461F1DE}"/>
              </a:ext>
            </a:extLst>
          </p:cNvPr>
          <p:cNvSpPr txBox="1"/>
          <p:nvPr/>
        </p:nvSpPr>
        <p:spPr>
          <a:xfrm>
            <a:off x="7949582" y="2895333"/>
            <a:ext cx="54213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‘</a:t>
            </a:r>
            <a:r>
              <a:rPr lang="ko-KR" altLang="en-US" sz="24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골디락스</a:t>
            </a:r>
            <a:r>
              <a:rPr lang="en-US" altLang="ko-KR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’ </a:t>
            </a:r>
            <a:r>
              <a:rPr lang="ko-KR" altLang="en-US" sz="2400" b="1" dirty="0">
                <a:latin typeface="a찐빵M" panose="02020600000000000000" pitchFamily="18" charset="-127"/>
                <a:ea typeface="a찐빵M" panose="02020600000000000000" pitchFamily="18" charset="-127"/>
              </a:rPr>
              <a:t>지점</a:t>
            </a:r>
            <a:endParaRPr lang="en-US" altLang="ko-KR" sz="2400" b="1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endParaRPr lang="en-US" altLang="ko-KR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최적화 지점</a:t>
            </a:r>
            <a:endParaRPr lang="en-US" altLang="ko-KR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- </a:t>
            </a:r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편향은 낮추고 분산은 높여</a:t>
            </a:r>
            <a:endParaRPr lang="en-US" altLang="ko-KR" sz="2000" dirty="0">
              <a:latin typeface="a찐빵M" panose="02020600000000000000" pitchFamily="18" charset="-127"/>
              <a:ea typeface="a찐빵M" panose="02020600000000000000" pitchFamily="18" charset="-127"/>
            </a:endParaRPr>
          </a:p>
          <a:p>
            <a:r>
              <a:rPr lang="en-US" altLang="ko-KR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  </a:t>
            </a:r>
            <a:r>
              <a:rPr lang="ko-KR" altLang="en-US" sz="2000" dirty="0">
                <a:latin typeface="a찐빵M" panose="02020600000000000000" pitchFamily="18" charset="-127"/>
                <a:ea typeface="a찐빵M" panose="02020600000000000000" pitchFamily="18" charset="-127"/>
              </a:rPr>
              <a:t>전체 오류가 가장 낮아지는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58463-F03A-A9F8-D5DA-E0B6EBC3CCE7}"/>
              </a:ext>
            </a:extLst>
          </p:cNvPr>
          <p:cNvSpPr txBox="1"/>
          <p:nvPr/>
        </p:nvSpPr>
        <p:spPr>
          <a:xfrm>
            <a:off x="4982248" y="1405094"/>
            <a:ext cx="464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2"/>
                </a:solidFill>
                <a:latin typeface="DX뷰티라인B" pitchFamily="2" charset="-127"/>
                <a:ea typeface="DX뷰티라인B" pitchFamily="2" charset="-127"/>
              </a:rPr>
              <a:t>편향</a:t>
            </a:r>
            <a:r>
              <a:rPr lang="en-US" altLang="ko-KR" sz="3200" dirty="0">
                <a:solidFill>
                  <a:schemeClr val="accent2"/>
                </a:solidFill>
                <a:latin typeface="DX뷰티라인B" pitchFamily="2" charset="-127"/>
                <a:ea typeface="DX뷰티라인B" pitchFamily="2" charset="-127"/>
              </a:rPr>
              <a:t>-</a:t>
            </a:r>
            <a:r>
              <a:rPr lang="ko-KR" altLang="en-US" sz="3200" dirty="0">
                <a:solidFill>
                  <a:schemeClr val="accent2"/>
                </a:solidFill>
                <a:latin typeface="DX뷰티라인B" pitchFamily="2" charset="-127"/>
                <a:ea typeface="DX뷰티라인B" pitchFamily="2" charset="-127"/>
              </a:rPr>
              <a:t>분산 트레이드오프</a:t>
            </a:r>
            <a:endParaRPr lang="en-US" altLang="ko-KR" sz="3200" dirty="0">
              <a:solidFill>
                <a:schemeClr val="accent2"/>
              </a:solidFill>
              <a:latin typeface="DX뷰티라인B" pitchFamily="2" charset="-127"/>
              <a:ea typeface="DX뷰티라인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26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29300-A66F-74DE-C192-63DD98449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905B940-8540-926C-E257-42AC683504AD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23F96-BC15-C4D7-8D77-2432414D7369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3.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회귀 평가 지표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63D974-35C5-23C3-2E57-EB90304372DE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1E58999-836C-E791-A0EF-C46CCCC6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D38181-CE73-B213-CF26-AA5812242DF4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61FE6140-E3B5-4775-2484-4BC202D7E557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회귀평가지표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BA1257-E776-4269-26D5-C216313D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7" y="2071992"/>
            <a:ext cx="9385285" cy="4367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76E7A6-B158-2AB0-DB18-A301C252030A}"/>
              </a:ext>
            </a:extLst>
          </p:cNvPr>
          <p:cNvSpPr txBox="1"/>
          <p:nvPr/>
        </p:nvSpPr>
        <p:spPr>
          <a:xfrm>
            <a:off x="1026522" y="1476617"/>
            <a:ext cx="891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 평가 지표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회귀의 성능을 평가하는 지표</a:t>
            </a:r>
          </a:p>
        </p:txBody>
      </p:sp>
    </p:spTree>
    <p:extLst>
      <p:ext uri="{BB962C8B-B14F-4D97-AF65-F5344CB8AC3E}">
        <p14:creationId xmlns:p14="http://schemas.microsoft.com/office/powerpoint/2010/main" val="417485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DFD72-99CF-63FE-3D39-249609130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DFE6857-FA2E-985C-84EB-6407A17048A7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2E21B-AD24-5A9C-9290-81715BD3CC17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3.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회귀 평가 지표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732615-3ECB-8778-D1C4-30B5DBC8D428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1CDDA00-86A8-5783-C270-9E7C4CA3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5354774-F82C-93C9-423D-9E248B5F6415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BD3FB149-C474-B573-9F8F-1A82D9113A85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회귀평가지표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3619305-B8D6-0E53-8919-BCB98E1F2ED2}"/>
              </a:ext>
            </a:extLst>
          </p:cNvPr>
          <p:cNvSpPr txBox="1"/>
          <p:nvPr/>
        </p:nvSpPr>
        <p:spPr>
          <a:xfrm>
            <a:off x="1075548" y="1475739"/>
            <a:ext cx="10171572" cy="4516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endParaRPr lang="en-US" sz="3200" dirty="0">
              <a:latin typeface="a찐빵M" panose="02020600000000000000" pitchFamily="18" charset="-127"/>
              <a:ea typeface="a찐빵M" panose="02020600000000000000" pitchFamily="18" charset="-127"/>
              <a:cs typeface="나눔고딕"/>
            </a:endParaRPr>
          </a:p>
          <a:p>
            <a:pPr marL="55244">
              <a:lnSpc>
                <a:spcPct val="100000"/>
              </a:lnSpc>
            </a:pPr>
            <a:r>
              <a:rPr sz="2800" b="1" spc="-5" dirty="0" err="1">
                <a:latin typeface="DX뷰티라인B" pitchFamily="2" charset="-127"/>
                <a:ea typeface="DX뷰티라인B" pitchFamily="2" charset="-127"/>
                <a:cs typeface="맑은 고딕"/>
              </a:rPr>
              <a:t>RMSE를</a:t>
            </a:r>
            <a:r>
              <a:rPr sz="2800" b="1" spc="-35" dirty="0">
                <a:latin typeface="DX뷰티라인B" pitchFamily="2" charset="-127"/>
                <a:ea typeface="DX뷰티라인B" pitchFamily="2" charset="-127"/>
                <a:cs typeface="맑은 고딕"/>
              </a:rPr>
              <a:t> </a:t>
            </a:r>
            <a:r>
              <a:rPr sz="2800" b="1" dirty="0">
                <a:latin typeface="DX뷰티라인B" pitchFamily="2" charset="-127"/>
                <a:ea typeface="DX뷰티라인B" pitchFamily="2" charset="-127"/>
                <a:cs typeface="맑은 고딕"/>
              </a:rPr>
              <a:t>구하는</a:t>
            </a:r>
            <a:r>
              <a:rPr sz="2800" b="1" spc="-30" dirty="0">
                <a:latin typeface="DX뷰티라인B" pitchFamily="2" charset="-127"/>
                <a:ea typeface="DX뷰티라인B" pitchFamily="2" charset="-127"/>
                <a:cs typeface="맑은 고딕"/>
              </a:rPr>
              <a:t> </a:t>
            </a:r>
            <a:r>
              <a:rPr sz="2800" b="1" dirty="0">
                <a:latin typeface="DX뷰티라인B" pitchFamily="2" charset="-127"/>
                <a:ea typeface="DX뷰티라인B" pitchFamily="2" charset="-127"/>
                <a:cs typeface="맑은 고딕"/>
              </a:rPr>
              <a:t>이유?</a:t>
            </a:r>
            <a:endParaRPr sz="2800" dirty="0">
              <a:latin typeface="DX뷰티라인B" pitchFamily="2" charset="-127"/>
              <a:ea typeface="DX뷰티라인B" pitchFamily="2" charset="-127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  <a:p>
            <a:pPr marL="393065">
              <a:lnSpc>
                <a:spcPct val="100000"/>
              </a:lnSpc>
            </a:pPr>
            <a:r>
              <a:rPr sz="2800" u="sng" spc="-5" dirty="0">
                <a:uFill>
                  <a:solidFill>
                    <a:srgbClr val="000000"/>
                  </a:solidFill>
                </a:u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MSE의</a:t>
            </a:r>
            <a:r>
              <a:rPr sz="2800" u="sng" spc="-30" dirty="0">
                <a:uFill>
                  <a:solidFill>
                    <a:srgbClr val="000000"/>
                  </a:solidFill>
                </a:u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단점이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u="sng" dirty="0" err="1">
                <a:uFill>
                  <a:solidFill>
                    <a:srgbClr val="000000"/>
                  </a:solidFill>
                </a:u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뚜렷하기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u="sng" dirty="0" err="1">
                <a:uFill>
                  <a:solidFill>
                    <a:srgbClr val="000000"/>
                  </a:solidFill>
                </a:u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때문</a:t>
            </a:r>
            <a:r>
              <a:rPr lang="ko-KR" altLang="en-US" sz="2800" u="sng" dirty="0">
                <a:uFill>
                  <a:solidFill>
                    <a:srgbClr val="000000"/>
                  </a:solidFill>
                </a:u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이다</a:t>
            </a:r>
            <a:r>
              <a:rPr lang="en-US" altLang="ko-KR" sz="2800" u="sng" dirty="0">
                <a:uFill>
                  <a:solidFill>
                    <a:srgbClr val="000000"/>
                  </a:solidFill>
                </a:u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.</a:t>
            </a:r>
            <a:endParaRPr sz="2800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  <a:p>
            <a:pPr marL="735965" indent="-34353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735965" algn="l"/>
                <a:tab pos="736600" algn="l"/>
              </a:tabLst>
            </a:pP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오차의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합을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제곱한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것이기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때문에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에러의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차원과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spc="-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MSE의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차원이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서로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다름</a:t>
            </a:r>
            <a:endParaRPr lang="en-US" sz="2800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  <a:p>
            <a:pPr marL="735965" indent="-34353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735965" algn="l"/>
                <a:tab pos="736600" algn="l"/>
              </a:tabLst>
            </a:pPr>
            <a:endParaRPr sz="2800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  <a:p>
            <a:pPr marL="735965" indent="-34353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735965" algn="l"/>
                <a:tab pos="736600" algn="l"/>
              </a:tabLst>
            </a:pP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제곱값이기</a:t>
            </a:r>
            <a:r>
              <a:rPr sz="2800" spc="-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때문에</a:t>
            </a:r>
            <a:r>
              <a:rPr sz="2800" spc="-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값이</a:t>
            </a:r>
            <a:r>
              <a:rPr sz="2800" spc="-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매우</a:t>
            </a:r>
            <a:r>
              <a:rPr sz="2800" spc="-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커질</a:t>
            </a:r>
            <a:r>
              <a:rPr sz="2800" spc="-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수</a:t>
            </a:r>
            <a:r>
              <a:rPr sz="2800" spc="-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있음</a:t>
            </a:r>
            <a:endParaRPr lang="en-US" sz="2800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  <a:p>
            <a:pPr marL="392430">
              <a:lnSpc>
                <a:spcPct val="100000"/>
              </a:lnSpc>
              <a:spcBef>
                <a:spcPts val="1035"/>
              </a:spcBef>
              <a:tabLst>
                <a:tab pos="735965" algn="l"/>
                <a:tab pos="736600" algn="l"/>
              </a:tabLst>
            </a:pPr>
            <a:r>
              <a:rPr lang="en-US" sz="2800" spc="-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   </a:t>
            </a:r>
            <a:r>
              <a:rPr sz="2800" spc="-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-&gt;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solidFill>
                  <a:srgbClr val="FF0000"/>
                </a:solid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루트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만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씌웠을</a:t>
            </a:r>
            <a:r>
              <a:rPr sz="2800" spc="-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뿐인데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단점을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해결할</a:t>
            </a:r>
            <a:r>
              <a:rPr sz="2800" spc="-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수</a:t>
            </a:r>
            <a:r>
              <a:rPr sz="2800" spc="-1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8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있음</a:t>
            </a:r>
            <a:endParaRPr sz="2800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1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DE6C-2135-5C40-A20C-269ABA623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B9DEF5-9B85-51D9-2B23-156766C7B92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54DD7-23DD-1536-9168-68DADDF3E3EA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3.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회귀 평가 지표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FF61A3-4D4E-1390-FB89-A4B277ABCE43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CAA8CCA-67F4-EF39-ECDB-FC87E0709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038D47-DE74-A269-F4D6-189499699AED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E05093C2-B3A8-32FA-BC36-A4CDE643F898}"/>
                  </a:ext>
                </a:extLst>
              </p:cNvPr>
              <p:cNvSpPr txBox="1"/>
              <p:nvPr/>
            </p:nvSpPr>
            <p:spPr>
              <a:xfrm>
                <a:off x="1963582" y="1021916"/>
                <a:ext cx="6611458" cy="31995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>
                  <a:latin typeface="DX뷰티라인B" pitchFamily="2" charset="-127"/>
                  <a:ea typeface="DX뷰티라인B" pitchFamily="2" charset="-127"/>
                  <a:cs typeface="맑은 고딕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E05093C2-B3A8-32FA-BC36-A4CDE643F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582" y="1021916"/>
                <a:ext cx="6611458" cy="319959"/>
              </a:xfrm>
              <a:prstGeom prst="rect">
                <a:avLst/>
              </a:prstGeom>
              <a:blipFill>
                <a:blip r:embed="rId3"/>
                <a:stretch>
                  <a:fillRect l="-1106" t="-3846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E8144983-BE84-35FB-DBE1-7F564C6E4A3C}"/>
                  </a:ext>
                </a:extLst>
              </p:cNvPr>
              <p:cNvSpPr txBox="1"/>
              <p:nvPr/>
            </p:nvSpPr>
            <p:spPr>
              <a:xfrm>
                <a:off x="1062646" y="1506219"/>
                <a:ext cx="10468953" cy="405457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65"/>
                  </a:spcBef>
                </a:pPr>
                <a:endParaRPr lang="en-US" sz="3200" dirty="0">
                  <a:latin typeface="a찐빵M" panose="02020600000000000000" pitchFamily="18" charset="-127"/>
                  <a:ea typeface="a찐빵M" panose="02020600000000000000" pitchFamily="18" charset="-127"/>
                  <a:cs typeface="나눔고딕"/>
                </a:endParaRPr>
              </a:p>
              <a:p>
                <a:pPr marL="55244">
                  <a:lnSpc>
                    <a:spcPct val="100000"/>
                  </a:lnSpc>
                </a:pPr>
                <a:r>
                  <a:rPr sz="2800" b="1" dirty="0" err="1">
                    <a:latin typeface="DX뷰티라인B" pitchFamily="2" charset="-127"/>
                    <a:ea typeface="DX뷰티라인B" pitchFamily="2" charset="-127"/>
                    <a:cs typeface="맑은 고딕"/>
                  </a:rPr>
                  <a:t>결정계수</a:t>
                </a:r>
                <a:r>
                  <a:rPr sz="2800" b="1" spc="-120" dirty="0">
                    <a:latin typeface="DX뷰티라인B" pitchFamily="2" charset="-127"/>
                    <a:ea typeface="DX뷰티라인B" pitchFamily="2" charset="-127"/>
                    <a:cs typeface="맑은 고딕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sz="2800" dirty="0">
                  <a:latin typeface="DX뷰티라인B" pitchFamily="2" charset="-127"/>
                  <a:ea typeface="DX뷰티라인B" pitchFamily="2" charset="-127"/>
                  <a:cs typeface="맑은 고딕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sz="2000" dirty="0">
                  <a:latin typeface="a찐빵M" panose="02020600000000000000" pitchFamily="18" charset="-127"/>
                  <a:ea typeface="a찐빵M" panose="02020600000000000000" pitchFamily="18" charset="-127"/>
                  <a:cs typeface="맑은 고딕"/>
                </a:endParaRPr>
              </a:p>
              <a:p>
                <a:pPr marL="678815" indent="-286385">
                  <a:lnSpc>
                    <a:spcPct val="100000"/>
                  </a:lnSpc>
                  <a:buChar char="-"/>
                  <a:tabLst>
                    <a:tab pos="678815" algn="l"/>
                    <a:tab pos="679450" algn="l"/>
                  </a:tabLst>
                </a:pP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회귀선에</a:t>
                </a:r>
                <a:r>
                  <a:rPr sz="2800" spc="-2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의해</a:t>
                </a:r>
                <a:r>
                  <a:rPr sz="2800" spc="-1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종속변수가</a:t>
                </a:r>
                <a:r>
                  <a:rPr sz="2800" spc="-1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설명되어지는</a:t>
                </a:r>
                <a:r>
                  <a:rPr sz="2800" spc="-1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정도를</a:t>
                </a:r>
                <a:r>
                  <a:rPr sz="2800" spc="-2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 err="1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나타낸</a:t>
                </a:r>
                <a:r>
                  <a:rPr sz="2800" spc="-1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것</a:t>
                </a:r>
                <a:endParaRPr lang="ko-KR" altLang="ko-KR" sz="2800" kern="100" dirty="0">
                  <a:effectLst/>
                  <a:latin typeface="a찐빵M" panose="02020600000000000000" pitchFamily="18" charset="-127"/>
                  <a:ea typeface="a찐빵M" panose="02020600000000000000" pitchFamily="18" charset="-127"/>
                  <a:cs typeface="Times New Roman" panose="02020603050405020304" pitchFamily="18" charset="0"/>
                </a:endParaRPr>
              </a:p>
              <a:p>
                <a:pPr marL="678815" indent="-286385">
                  <a:spcBef>
                    <a:spcPts val="1150"/>
                  </a:spcBef>
                  <a:buFontTx/>
                  <a:buChar char="-"/>
                  <a:tabLst>
                    <a:tab pos="678815" algn="l"/>
                    <a:tab pos="67945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nb-NO"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=</a:t>
                </a:r>
                <a:r>
                  <a:rPr lang="nb-NO" sz="2800" spc="-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altLang="ko-KR" sz="2000" i="1"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nb-NO" altLang="ko-KR" sz="2000" i="1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nb-NO"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=</a:t>
                </a:r>
                <a:r>
                  <a:rPr lang="nb-NO" sz="2800" spc="-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lang="nb-NO"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1</a:t>
                </a:r>
                <a:r>
                  <a:rPr lang="nb-NO" sz="2800" spc="-1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lang="nb-NO"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–</a:t>
                </a:r>
                <a:r>
                  <a:rPr lang="nb-NO" sz="2800" spc="-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altLang="ko-KR" sz="2000" i="1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nb-NO" altLang="ko-KR" sz="2000" i="1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sz="2800" dirty="0">
                  <a:latin typeface="a찐빵M" panose="02020600000000000000" pitchFamily="18" charset="-127"/>
                  <a:ea typeface="a찐빵M" panose="02020600000000000000" pitchFamily="18" charset="-127"/>
                  <a:cs typeface="맑은 고딕"/>
                </a:endParaRPr>
              </a:p>
              <a:p>
                <a:pPr marL="393065">
                  <a:lnSpc>
                    <a:spcPct val="100000"/>
                  </a:lnSpc>
                  <a:spcBef>
                    <a:spcPts val="1035"/>
                  </a:spcBef>
                  <a:tabLst>
                    <a:tab pos="678815" algn="l"/>
                  </a:tabLst>
                </a:pP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-	</a:t>
                </a:r>
                <a:r>
                  <a:rPr sz="2800" spc="-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0≤</a:t>
                </a:r>
                <a:r>
                  <a:rPr lang="ko-KR" altLang="ko-KR" sz="2800" kern="100" dirty="0">
                    <a:effectLst/>
                    <a:latin typeface="a찐빵M" panose="02020600000000000000" pitchFamily="18" charset="-127"/>
                    <a:ea typeface="a찐빵M" panose="02020600000000000000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sz="2800" spc="-4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≤1</a:t>
                </a:r>
              </a:p>
              <a:p>
                <a:pPr marL="393065" marR="730885">
                  <a:lnSpc>
                    <a:spcPct val="148900"/>
                  </a:lnSpc>
                  <a:spcBef>
                    <a:spcPts val="70"/>
                  </a:spcBef>
                </a:pPr>
                <a:r>
                  <a:rPr sz="2800" spc="-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(0에</a:t>
                </a:r>
                <a:r>
                  <a:rPr sz="2800" spc="-1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가까우면</a:t>
                </a:r>
                <a:r>
                  <a:rPr sz="2800" spc="-1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데이터를</a:t>
                </a:r>
                <a:r>
                  <a:rPr sz="2800" spc="-1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잘</a:t>
                </a:r>
                <a:r>
                  <a:rPr sz="2800" spc="-1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설명하지</a:t>
                </a:r>
                <a:r>
                  <a:rPr sz="2800" spc="-1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못하는</a:t>
                </a:r>
                <a:r>
                  <a:rPr sz="2800" spc="-1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회귀직선, </a:t>
                </a:r>
                <a:r>
                  <a:rPr sz="2800" spc="-62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endParaRPr lang="en-US" sz="2800" spc="-620" dirty="0">
                  <a:latin typeface="a찐빵M" panose="02020600000000000000" pitchFamily="18" charset="-127"/>
                  <a:ea typeface="a찐빵M" panose="02020600000000000000" pitchFamily="18" charset="-127"/>
                  <a:cs typeface="맑은 고딕"/>
                </a:endParaRPr>
              </a:p>
              <a:p>
                <a:pPr marL="393065" marR="730885">
                  <a:lnSpc>
                    <a:spcPct val="148900"/>
                  </a:lnSpc>
                  <a:spcBef>
                    <a:spcPts val="70"/>
                  </a:spcBef>
                </a:pPr>
                <a:r>
                  <a:rPr sz="2800" spc="-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1에</a:t>
                </a:r>
                <a:r>
                  <a:rPr sz="2800" spc="-1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가까우면</a:t>
                </a:r>
                <a:r>
                  <a:rPr sz="2800" spc="-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데이터를</a:t>
                </a:r>
                <a:r>
                  <a:rPr sz="2800" spc="-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잘</a:t>
                </a:r>
                <a:r>
                  <a:rPr sz="2800" spc="-5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설명하는</a:t>
                </a:r>
                <a:r>
                  <a:rPr sz="2800" spc="-1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 </a:t>
                </a:r>
                <a:r>
                  <a:rPr sz="2800" dirty="0">
                    <a:latin typeface="a찐빵M" panose="02020600000000000000" pitchFamily="18" charset="-127"/>
                    <a:ea typeface="a찐빵M" panose="02020600000000000000" pitchFamily="18" charset="-127"/>
                    <a:cs typeface="맑은 고딕"/>
                  </a:rPr>
                  <a:t>회귀직선)</a:t>
                </a:r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E8144983-BE84-35FB-DBE1-7F564C6E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46" y="1506219"/>
                <a:ext cx="10468953" cy="4054571"/>
              </a:xfrm>
              <a:prstGeom prst="rect">
                <a:avLst/>
              </a:prstGeom>
              <a:blipFill>
                <a:blip r:embed="rId4"/>
                <a:stretch>
                  <a:fillRect l="-1513" b="-4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6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510480" y="1597244"/>
            <a:ext cx="609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찐빵M" panose="02020600000000000000" pitchFamily="18" charset="-127"/>
                <a:ea typeface="a찐빵M" panose="02020600000000000000" pitchFamily="18" charset="-127"/>
                <a:cs typeface="+mn-cs"/>
              </a:rPr>
              <a:t>Contents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찐빵M" panose="02020600000000000000" pitchFamily="18" charset="-127"/>
              <a:ea typeface="a찐빵M" panose="02020600000000000000" pitchFamily="18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291B4-33A5-54A5-A6A6-CBA2B694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90" y="-619397"/>
            <a:ext cx="4225820" cy="26842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505DE7-48E3-B80C-BAA1-C33723C7F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5" y="1342680"/>
            <a:ext cx="1092483" cy="109390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6278D0-D46A-2CD2-B4AA-EE317627668F}"/>
              </a:ext>
            </a:extLst>
          </p:cNvPr>
          <p:cNvSpPr/>
          <p:nvPr/>
        </p:nvSpPr>
        <p:spPr>
          <a:xfrm>
            <a:off x="1480000" y="2466159"/>
            <a:ext cx="7877360" cy="584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회귀분석 정의</a:t>
            </a:r>
            <a:r>
              <a:rPr lang="en-US" altLang="ko-KR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분류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FE5504-503F-9C52-0C1B-57FC51A017CA}"/>
              </a:ext>
            </a:extLst>
          </p:cNvPr>
          <p:cNvSpPr/>
          <p:nvPr/>
        </p:nvSpPr>
        <p:spPr>
          <a:xfrm>
            <a:off x="1480000" y="3429000"/>
            <a:ext cx="7877360" cy="584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과</a:t>
            </a:r>
            <a:r>
              <a:rPr lang="en-US" altLang="ko-KR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대</a:t>
            </a:r>
            <a:r>
              <a:rPr lang="en-US" altLang="ko-KR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)/</a:t>
            </a:r>
            <a:r>
              <a:rPr lang="ko-KR" altLang="en-US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과소 적합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364361-3777-E664-2A85-73A070259FD7}"/>
              </a:ext>
            </a:extLst>
          </p:cNvPr>
          <p:cNvSpPr/>
          <p:nvPr/>
        </p:nvSpPr>
        <p:spPr>
          <a:xfrm>
            <a:off x="1480000" y="4438349"/>
            <a:ext cx="7877360" cy="584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3. </a:t>
            </a:r>
            <a:r>
              <a:rPr lang="ko-KR" altLang="en-US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회귀 평가 지표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6EF45F3-5C39-7450-F8B6-816A57A68B7A}"/>
              </a:ext>
            </a:extLst>
          </p:cNvPr>
          <p:cNvSpPr/>
          <p:nvPr/>
        </p:nvSpPr>
        <p:spPr>
          <a:xfrm>
            <a:off x="1480000" y="5424444"/>
            <a:ext cx="7877360" cy="584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4. </a:t>
            </a:r>
            <a:r>
              <a:rPr lang="ko-KR" altLang="en-US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규제 선형 모델 </a:t>
            </a:r>
            <a:r>
              <a:rPr lang="en-US" altLang="ko-KR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– </a:t>
            </a:r>
            <a:r>
              <a:rPr lang="ko-KR" altLang="en-US" sz="2800" b="1" dirty="0" err="1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릿지</a:t>
            </a:r>
            <a:r>
              <a:rPr lang="en-US" altLang="ko-KR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,</a:t>
            </a:r>
            <a:r>
              <a:rPr lang="ko-KR" altLang="en-US" sz="2800" b="1" dirty="0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  <a:latin typeface="DX뷰티라인B" pitchFamily="2" charset="-127"/>
                <a:ea typeface="DX뷰티라인B" pitchFamily="2" charset="-127"/>
              </a:rPr>
              <a:t>라쏘</a:t>
            </a:r>
            <a:endParaRPr lang="ko-KR" altLang="en-US" sz="2800" b="1" dirty="0">
              <a:solidFill>
                <a:schemeClr val="tx1"/>
              </a:solidFill>
              <a:latin typeface="DX뷰티라인B" pitchFamily="2" charset="-127"/>
              <a:ea typeface="DX뷰티라인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24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EF7AA-0F00-2840-F796-C7CCE615D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46A1575-6298-457B-4382-BA965129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15" y="1521998"/>
            <a:ext cx="6204211" cy="41932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163585A-B4A3-248B-A1E2-6DAF73956C37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D6A2A-34A8-B088-6670-647DEFAEBA7E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3.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회귀 평가 지표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4EE038-A2D6-4C61-D542-1968C209356B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3CF071-072C-D86D-8261-DEB80C003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827260A-1686-D0CA-53C6-7D565F7FAE81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921933C5-F20D-51D5-65B6-9518A0445025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합의 제곱 분해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F63347-BEFF-8A09-616B-AC1139EBB8E4}"/>
              </a:ext>
            </a:extLst>
          </p:cNvPr>
          <p:cNvSpPr/>
          <p:nvPr/>
        </p:nvSpPr>
        <p:spPr>
          <a:xfrm>
            <a:off x="1403956" y="5715269"/>
            <a:ext cx="6379629" cy="1055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SST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</a:rPr>
              <a:t>	=     SSR + SSE</a:t>
            </a:r>
            <a:endParaRPr lang="ko-KR" altLang="en-US" sz="24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2CCA97-E627-3BB7-8C4F-09EBD367C6F5}"/>
              </a:ext>
            </a:extLst>
          </p:cNvPr>
          <p:cNvSpPr/>
          <p:nvPr/>
        </p:nvSpPr>
        <p:spPr>
          <a:xfrm>
            <a:off x="7270309" y="2710543"/>
            <a:ext cx="2613920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찐빵M" panose="02020600000000000000" pitchFamily="18" charset="-127"/>
                <a:ea typeface="a찐빵M" panose="02020600000000000000" pitchFamily="18" charset="-127"/>
              </a:rPr>
              <a:t>평균에서 관측된 </a:t>
            </a:r>
            <a:r>
              <a:rPr lang="en-US" altLang="ko-KR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찐빵M" panose="02020600000000000000" pitchFamily="18" charset="-127"/>
                <a:ea typeface="a찐빵M" panose="02020600000000000000" pitchFamily="18" charset="-127"/>
              </a:rPr>
              <a:t>y</a:t>
            </a:r>
            <a:r>
              <a:rPr lang="ko-KR" altLang="en-US" sz="2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찐빵M" panose="02020600000000000000" pitchFamily="18" charset="-127"/>
                <a:ea typeface="a찐빵M" panose="02020600000000000000" pitchFamily="18" charset="-127"/>
              </a:rPr>
              <a:t>값의 편차</a:t>
            </a:r>
            <a:endParaRPr lang="en-US" altLang="ko-KR" sz="2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DEB4820-868D-DEDF-353E-AAA770B1E53E}"/>
              </a:ext>
            </a:extLst>
          </p:cNvPr>
          <p:cNvCxnSpPr/>
          <p:nvPr/>
        </p:nvCxnSpPr>
        <p:spPr>
          <a:xfrm flipH="1">
            <a:off x="6183086" y="2964614"/>
            <a:ext cx="108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CF97-A5BB-D2AD-2D08-0B652560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5D1FF7E-79DD-8DCC-CE64-C3B2A58B3701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87A3E-AD3A-45C7-DA50-CB959A1F7081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4.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규제 선형 모델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507CDB-F71C-457B-8E60-8E519959727C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3980180-2A01-4224-8236-7DEFB7464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3693332-1355-3E01-4D41-71F0C3F040E1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B2304DA8-3885-FCC0-F47C-15C4A144D993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규제 필요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018618-29A3-6A65-5138-1E9D9989B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95" y="1422133"/>
            <a:ext cx="1814877" cy="2645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6C5B34-CA5A-A78B-F9AE-6C0A966F41C9}"/>
              </a:ext>
            </a:extLst>
          </p:cNvPr>
          <p:cNvSpPr txBox="1"/>
          <p:nvPr/>
        </p:nvSpPr>
        <p:spPr>
          <a:xfrm>
            <a:off x="673185" y="2443943"/>
            <a:ext cx="2949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Dim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이 커지면</a:t>
            </a:r>
            <a:endParaRPr lang="en-US" altLang="ko-KR" sz="3200" dirty="0">
              <a:latin typeface="DX뷰티라인B" pitchFamily="2" charset="-127"/>
              <a:ea typeface="DX뷰티라인B" pitchFamily="2" charset="-127"/>
            </a:endParaRPr>
          </a:p>
          <a:p>
            <a:pPr algn="ctr"/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(Feature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가 </a:t>
            </a:r>
            <a:endParaRPr lang="en-US" altLang="ko-KR" sz="3200" dirty="0">
              <a:latin typeface="DX뷰티라인B" pitchFamily="2" charset="-127"/>
              <a:ea typeface="DX뷰티라인B" pitchFamily="2" charset="-127"/>
            </a:endParaRPr>
          </a:p>
          <a:p>
            <a:pPr algn="ctr"/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많아지면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)</a:t>
            </a:r>
            <a:endParaRPr lang="ko-KR" altLang="en-US" sz="3200" dirty="0">
              <a:latin typeface="DX뷰티라인B" pitchFamily="2" charset="-127"/>
              <a:ea typeface="DX뷰티라인B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0ACC1-52ED-D44D-3101-A5AE0D2C3E82}"/>
              </a:ext>
            </a:extLst>
          </p:cNvPr>
          <p:cNvSpPr txBox="1"/>
          <p:nvPr/>
        </p:nvSpPr>
        <p:spPr>
          <a:xfrm>
            <a:off x="6506126" y="2112839"/>
            <a:ext cx="4415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찐빵M" panose="02020600000000000000" pitchFamily="18" charset="-127"/>
                <a:ea typeface="a찐빵M" panose="02020600000000000000" pitchFamily="18" charset="-127"/>
              </a:rPr>
              <a:t>RSS</a:t>
            </a:r>
            <a:r>
              <a:rPr lang="ko-KR" altLang="en-US" sz="4000" dirty="0">
                <a:latin typeface="a찐빵M" panose="02020600000000000000" pitchFamily="18" charset="-127"/>
                <a:ea typeface="a찐빵M" panose="02020600000000000000" pitchFamily="18" charset="-127"/>
              </a:rPr>
              <a:t>는 작아지고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1ED83-B6E6-3B13-3C4F-5F1F3C3BDFC2}"/>
              </a:ext>
            </a:extLst>
          </p:cNvPr>
          <p:cNvSpPr txBox="1"/>
          <p:nvPr/>
        </p:nvSpPr>
        <p:spPr>
          <a:xfrm>
            <a:off x="6506126" y="2997940"/>
            <a:ext cx="480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찐빵M" panose="02020600000000000000" pitchFamily="18" charset="-127"/>
                <a:ea typeface="a찐빵M" panose="02020600000000000000" pitchFamily="18" charset="-127"/>
              </a:rPr>
              <a:t>회귀계수에 영향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887C6-8A74-5594-7AF0-709B1593B464}"/>
              </a:ext>
            </a:extLst>
          </p:cNvPr>
          <p:cNvSpPr txBox="1"/>
          <p:nvPr/>
        </p:nvSpPr>
        <p:spPr>
          <a:xfrm>
            <a:off x="673185" y="4911060"/>
            <a:ext cx="1079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🚨 </a:t>
            </a:r>
            <a:r>
              <a:rPr lang="ko-KR" altLang="en-US" sz="3600" b="1" dirty="0" err="1">
                <a:latin typeface="a찐빵M" panose="02020600000000000000" pitchFamily="18" charset="-127"/>
                <a:ea typeface="a찐빵M" panose="02020600000000000000" pitchFamily="18" charset="-127"/>
              </a:rPr>
              <a:t>과적합</a:t>
            </a:r>
            <a:r>
              <a:rPr lang="ko-KR" altLang="en-US" sz="3600" b="1" dirty="0">
                <a:latin typeface="a찐빵M" panose="02020600000000000000" pitchFamily="18" charset="-127"/>
                <a:ea typeface="a찐빵M" panose="02020600000000000000" pitchFamily="18" charset="-127"/>
              </a:rPr>
              <a:t> 문제</a:t>
            </a:r>
            <a:r>
              <a:rPr lang="en-US" altLang="ko-KR" sz="3600" b="1" dirty="0">
                <a:latin typeface="a찐빵M" panose="02020600000000000000" pitchFamily="18" charset="-127"/>
                <a:ea typeface="a찐빵M" panose="02020600000000000000" pitchFamily="18" charset="-127"/>
              </a:rPr>
              <a:t>, </a:t>
            </a:r>
            <a:r>
              <a:rPr lang="ko-KR" altLang="en-US" sz="3600" b="1" dirty="0">
                <a:latin typeface="a찐빵M" panose="02020600000000000000" pitchFamily="18" charset="-127"/>
                <a:ea typeface="a찐빵M" panose="02020600000000000000" pitchFamily="18" charset="-127"/>
              </a:rPr>
              <a:t>테스트데이터에서 예측 성능 저하 </a:t>
            </a:r>
          </a:p>
        </p:txBody>
      </p:sp>
    </p:spTree>
    <p:extLst>
      <p:ext uri="{BB962C8B-B14F-4D97-AF65-F5344CB8AC3E}">
        <p14:creationId xmlns:p14="http://schemas.microsoft.com/office/powerpoint/2010/main" val="189566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BFE4-ED5D-8B3A-5515-31A5EAD18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67B2320-C8D6-9176-A25D-6F6645DDEAC6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C6886-96B3-7940-98CE-24AD9CFC3F05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4.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규제 선형 모델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44B874-7AF5-0F2D-2353-CCBB965C2A81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A8D98D2-4B36-3CA2-5E8A-A9D61CE13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E2A2B7-A789-B7B1-6978-3B7544C029C8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D084C658-4A56-7BB4-D440-254D63265773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 err="1">
                <a:latin typeface="DX뷰티라인B" pitchFamily="2" charset="-127"/>
                <a:ea typeface="DX뷰티라인B" pitchFamily="2" charset="-127"/>
                <a:cs typeface="맑은 고딕"/>
              </a:rPr>
              <a:t>릿지</a:t>
            </a: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 </a:t>
            </a:r>
            <a:r>
              <a:rPr lang="en-US" altLang="ko-KR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&amp; </a:t>
            </a:r>
            <a:r>
              <a:rPr lang="ko-KR" altLang="en-US" sz="2000" dirty="0" err="1">
                <a:latin typeface="DX뷰티라인B" pitchFamily="2" charset="-127"/>
                <a:ea typeface="DX뷰티라인B" pitchFamily="2" charset="-127"/>
                <a:cs typeface="맑은 고딕"/>
              </a:rPr>
              <a:t>라쏘</a:t>
            </a: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 회귀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F9AA4-ED46-ADB4-528F-CFBAAAF7468B}"/>
              </a:ext>
            </a:extLst>
          </p:cNvPr>
          <p:cNvSpPr txBox="1"/>
          <p:nvPr/>
        </p:nvSpPr>
        <p:spPr>
          <a:xfrm>
            <a:off x="923071" y="1637387"/>
            <a:ext cx="1039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**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규제는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회귀의 </a:t>
            </a:r>
            <a:r>
              <a:rPr lang="ko-KR" altLang="en-US" sz="2000" spc="-15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문제를 해결하기 위해 회귀 계수에 제한을 주는 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951CD-E8C5-CA8C-6D94-75BE530F1D10}"/>
              </a:ext>
            </a:extLst>
          </p:cNvPr>
          <p:cNvSpPr txBox="1"/>
          <p:nvPr/>
        </p:nvSpPr>
        <p:spPr>
          <a:xfrm>
            <a:off x="923072" y="5040410"/>
            <a:ext cx="1097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spc="-15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릿지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(Ridge) -&gt;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상대적으로 큰 회귀계수 값을 작게 만드는 규제 모델 </a:t>
            </a:r>
            <a:endParaRPr lang="en-US" altLang="ko-KR" sz="20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73F53-A1B6-17EE-4F89-B04273C2F87F}"/>
              </a:ext>
            </a:extLst>
          </p:cNvPr>
          <p:cNvSpPr txBox="1"/>
          <p:nvPr/>
        </p:nvSpPr>
        <p:spPr>
          <a:xfrm>
            <a:off x="923072" y="5801833"/>
            <a:ext cx="9120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라쏘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(LASSO)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예측 영향력이 작은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회귀계수를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만드는 규제 모델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34E31E-6B94-59C2-0B42-CFF95128DB57}"/>
              </a:ext>
            </a:extLst>
          </p:cNvPr>
          <p:cNvSpPr/>
          <p:nvPr/>
        </p:nvSpPr>
        <p:spPr>
          <a:xfrm>
            <a:off x="1141931" y="3144364"/>
            <a:ext cx="2692169" cy="79189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Regularization</a:t>
            </a:r>
            <a:endParaRPr lang="ko-KR" altLang="en-US" sz="24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DF2C30-7615-B0C9-8004-85C72A31581A}"/>
              </a:ext>
            </a:extLst>
          </p:cNvPr>
          <p:cNvSpPr/>
          <p:nvPr/>
        </p:nvSpPr>
        <p:spPr>
          <a:xfrm>
            <a:off x="6744734" y="3936257"/>
            <a:ext cx="2692169" cy="79189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L1(</a:t>
            </a:r>
            <a:r>
              <a:rPr lang="ko-KR" altLang="en-US" sz="2400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라쏘</a:t>
            </a:r>
            <a:r>
              <a:rPr lang="en-US" altLang="ko-KR" sz="24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CBA6B71-9753-F7B2-B1E0-364EFD00AEF4}"/>
              </a:ext>
            </a:extLst>
          </p:cNvPr>
          <p:cNvSpPr/>
          <p:nvPr/>
        </p:nvSpPr>
        <p:spPr>
          <a:xfrm>
            <a:off x="6744734" y="2352471"/>
            <a:ext cx="2692169" cy="79189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L2(</a:t>
            </a:r>
            <a:r>
              <a:rPr lang="ko-KR" altLang="en-US" sz="2400" dirty="0" err="1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릿지</a:t>
            </a:r>
            <a:r>
              <a:rPr lang="en-US" altLang="ko-KR" sz="2400" dirty="0">
                <a:solidFill>
                  <a:schemeClr val="tx1"/>
                </a:solidFill>
                <a:latin typeface="a찐빵M" panose="02020600000000000000" pitchFamily="18" charset="-127"/>
                <a:ea typeface="a찐빵M" panose="02020600000000000000" pitchFamily="18" charset="-127"/>
              </a:rPr>
              <a:t>) </a:t>
            </a:r>
            <a:endParaRPr lang="ko-KR" altLang="en-US" sz="2400" dirty="0">
              <a:solidFill>
                <a:schemeClr val="tx1"/>
              </a:solidFill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86E215-53F7-8B6F-ECDA-35E4919E7461}"/>
              </a:ext>
            </a:extLst>
          </p:cNvPr>
          <p:cNvCxnSpPr/>
          <p:nvPr/>
        </p:nvCxnSpPr>
        <p:spPr>
          <a:xfrm flipV="1">
            <a:off x="3834100" y="2808497"/>
            <a:ext cx="2722880" cy="69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B143F39-1EB3-1CE9-FDF2-0956E21ACCA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834100" y="3499377"/>
            <a:ext cx="2910634" cy="83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5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a찐빵M" panose="02020600000000000000" pitchFamily="18" charset="-127"/>
                <a:ea typeface="a찐빵M" panose="02020600000000000000" pitchFamily="18" charset="-127"/>
              </a:rPr>
              <a:t>감사합니다</a:t>
            </a:r>
            <a:r>
              <a:rPr lang="en-US" altLang="ko-KR" sz="3200">
                <a:latin typeface="a찐빵M" panose="02020600000000000000" pitchFamily="18" charset="-127"/>
                <a:ea typeface="a찐빵M" panose="02020600000000000000" pitchFamily="18" charset="-127"/>
              </a:rPr>
              <a:t>!</a:t>
            </a:r>
            <a:endParaRPr lang="ko-KR" altLang="en-US" sz="3200" dirty="0">
              <a:latin typeface="a찐빵M" panose="02020600000000000000" pitchFamily="18" charset="-127"/>
              <a:ea typeface="a찐빵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911330" y="941657"/>
            <a:ext cx="2066701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감사 고양이 테오도르">
            <a:extLst>
              <a:ext uri="{FF2B5EF4-FFF2-40B4-BE49-F238E27FC236}">
                <a16:creationId xmlns:a16="http://schemas.microsoft.com/office/drawing/2014/main" id="{FC645654-8AA4-0499-992D-3F9CD5A57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71" y="1651000"/>
            <a:ext cx="3876040" cy="38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D8530-26ED-032B-FA56-B86F5EDA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CF3E43E-1F0B-0C15-F90E-E90DA45A7692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12AEF-4290-C28A-546E-C333B7F74718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1. </a:t>
            </a:r>
            <a:r>
              <a:rPr lang="ko-KR" altLang="en-US" sz="3200" dirty="0" err="1">
                <a:latin typeface="DX뷰티라인B" pitchFamily="2" charset="-127"/>
                <a:ea typeface="DX뷰티라인B" pitchFamily="2" charset="-127"/>
              </a:rPr>
              <a:t>회귀분석이란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?</a:t>
            </a:r>
            <a:endParaRPr lang="ko-KR" altLang="en-US" sz="3200" dirty="0">
              <a:latin typeface="DX뷰티라인B" pitchFamily="2" charset="-127"/>
              <a:ea typeface="DX뷰티라인B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B7C7FB-364F-104D-80B7-F3BAEF6BD90F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8F5FFA4-ECBC-8F00-D2C0-43113731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CE3F995-0B83-90C5-14CA-830DBF73BC44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2861081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7B9141D6-FEDD-705F-24EC-1F8C015D140E}"/>
              </a:ext>
            </a:extLst>
          </p:cNvPr>
          <p:cNvSpPr/>
          <p:nvPr/>
        </p:nvSpPr>
        <p:spPr>
          <a:xfrm>
            <a:off x="2334207" y="1526432"/>
            <a:ext cx="1800000" cy="180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원인</a:t>
            </a:r>
            <a:endParaRPr lang="en-US" altLang="ko-KR" sz="3200" dirty="0"/>
          </a:p>
          <a:p>
            <a:pPr algn="ctr"/>
            <a:r>
              <a:rPr lang="en-US" altLang="ko-KR" sz="1500" dirty="0"/>
              <a:t>&lt;</a:t>
            </a:r>
            <a:r>
              <a:rPr lang="ko-KR" altLang="en-US" sz="1500" dirty="0"/>
              <a:t>독립변수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E20DF69-7EF5-523F-5D69-9FA7F8C84023}"/>
              </a:ext>
            </a:extLst>
          </p:cNvPr>
          <p:cNvSpPr/>
          <p:nvPr/>
        </p:nvSpPr>
        <p:spPr>
          <a:xfrm>
            <a:off x="7784122" y="1526432"/>
            <a:ext cx="1800000" cy="180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결과</a:t>
            </a:r>
            <a:endParaRPr lang="en-US" altLang="ko-KR" sz="3600" dirty="0"/>
          </a:p>
          <a:p>
            <a:pPr algn="ctr"/>
            <a:r>
              <a:rPr lang="en-US" altLang="ko-KR" sz="1500" dirty="0"/>
              <a:t>&lt;</a:t>
            </a:r>
            <a:r>
              <a:rPr lang="ko-KR" altLang="en-US" sz="1500" dirty="0"/>
              <a:t>종속변수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2D1776-3589-D751-EEB8-F8B33136A77F}"/>
              </a:ext>
            </a:extLst>
          </p:cNvPr>
          <p:cNvGrpSpPr/>
          <p:nvPr/>
        </p:nvGrpSpPr>
        <p:grpSpPr>
          <a:xfrm>
            <a:off x="1824226" y="3741818"/>
            <a:ext cx="2819963" cy="2403122"/>
            <a:chOff x="1824226" y="3741818"/>
            <a:chExt cx="2819963" cy="24031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A66C8F-4365-A69F-AA2A-C8EA7997057B}"/>
                </a:ext>
              </a:extLst>
            </p:cNvPr>
            <p:cNvSpPr/>
            <p:nvPr/>
          </p:nvSpPr>
          <p:spPr>
            <a:xfrm>
              <a:off x="1824226" y="3741818"/>
              <a:ext cx="2819963" cy="577515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X1 : </a:t>
              </a:r>
              <a:r>
                <a:rPr lang="ko-KR" altLang="en-US" dirty="0">
                  <a:solidFill>
                    <a:schemeClr val="tx1"/>
                  </a:solidFill>
                </a:rPr>
                <a:t>아파트 방의 개수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9E1745-3510-73FF-B0A0-E13371CEC3F3}"/>
                </a:ext>
              </a:extLst>
            </p:cNvPr>
            <p:cNvSpPr/>
            <p:nvPr/>
          </p:nvSpPr>
          <p:spPr>
            <a:xfrm>
              <a:off x="1824226" y="4654621"/>
              <a:ext cx="2819963" cy="577515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X2 : </a:t>
              </a:r>
              <a:r>
                <a:rPr lang="ko-KR" altLang="en-US" dirty="0">
                  <a:solidFill>
                    <a:schemeClr val="tx1"/>
                  </a:solidFill>
                </a:rPr>
                <a:t>아파트 위치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2CFD94-C13D-72E1-2276-73EC66E295C3}"/>
                </a:ext>
              </a:extLst>
            </p:cNvPr>
            <p:cNvSpPr/>
            <p:nvPr/>
          </p:nvSpPr>
          <p:spPr>
            <a:xfrm>
              <a:off x="1824226" y="5567425"/>
              <a:ext cx="2819963" cy="577515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X3 : </a:t>
              </a:r>
              <a:r>
                <a:rPr lang="ko-KR" altLang="en-US" dirty="0">
                  <a:solidFill>
                    <a:schemeClr val="tx1"/>
                  </a:solidFill>
                </a:rPr>
                <a:t>아파트 주변 학군</a:t>
              </a: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5714FD-7F8C-5992-09B5-AD884A92CF25}"/>
              </a:ext>
            </a:extLst>
          </p:cNvPr>
          <p:cNvCxnSpPr/>
          <p:nvPr/>
        </p:nvCxnSpPr>
        <p:spPr>
          <a:xfrm>
            <a:off x="4920916" y="2382253"/>
            <a:ext cx="233412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9859F1-FB3B-6856-9F25-78DD1E41CFD9}"/>
              </a:ext>
            </a:extLst>
          </p:cNvPr>
          <p:cNvSpPr txBox="1"/>
          <p:nvPr/>
        </p:nvSpPr>
        <p:spPr>
          <a:xfrm>
            <a:off x="5522495" y="1191126"/>
            <a:ext cx="1046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9966FF"/>
                </a:solidFill>
              </a:rPr>
              <a:t>f</a:t>
            </a:r>
            <a:endParaRPr lang="ko-KR" altLang="en-US" sz="6600" dirty="0">
              <a:solidFill>
                <a:srgbClr val="9966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12E97E-402E-968A-AE9B-C4C45D55F7FE}"/>
              </a:ext>
            </a:extLst>
          </p:cNvPr>
          <p:cNvSpPr/>
          <p:nvPr/>
        </p:nvSpPr>
        <p:spPr>
          <a:xfrm>
            <a:off x="7274141" y="4211052"/>
            <a:ext cx="2819963" cy="146465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 : </a:t>
            </a:r>
            <a:r>
              <a:rPr lang="ko-KR" altLang="en-US" dirty="0">
                <a:solidFill>
                  <a:schemeClr val="tx1"/>
                </a:solidFill>
              </a:rPr>
              <a:t>아파트 가격</a:t>
            </a:r>
          </a:p>
        </p:txBody>
      </p:sp>
    </p:spTree>
    <p:extLst>
      <p:ext uri="{BB962C8B-B14F-4D97-AF65-F5344CB8AC3E}">
        <p14:creationId xmlns:p14="http://schemas.microsoft.com/office/powerpoint/2010/main" val="16725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76CAF-AFE6-021C-4B36-A9A5EE5D7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7A162D-699C-CC52-9FD5-F7BC55552008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99E65-35B5-038B-B61D-0817B242B4AD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1. </a:t>
            </a:r>
            <a:r>
              <a:rPr lang="ko-KR" altLang="en-US" sz="3200" dirty="0" err="1">
                <a:latin typeface="DX뷰티라인B" pitchFamily="2" charset="-127"/>
                <a:ea typeface="DX뷰티라인B" pitchFamily="2" charset="-127"/>
              </a:rPr>
              <a:t>회귀분석이란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?</a:t>
            </a:r>
            <a:endParaRPr lang="ko-KR" altLang="en-US" sz="3200" dirty="0">
              <a:latin typeface="DX뷰티라인B" pitchFamily="2" charset="-127"/>
              <a:ea typeface="DX뷰티라인B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6520A9-8270-A4AD-088C-0877F10253E3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98A39E-D4A2-C19C-6B59-A35038F69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B58470-7AB9-6FA9-FC62-38ADD4C8B634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2861081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30F582D-2169-B4F5-13F1-8F9A9FBB1342}"/>
              </a:ext>
            </a:extLst>
          </p:cNvPr>
          <p:cNvSpPr/>
          <p:nvPr/>
        </p:nvSpPr>
        <p:spPr>
          <a:xfrm>
            <a:off x="2334207" y="1526432"/>
            <a:ext cx="1800000" cy="180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원인</a:t>
            </a:r>
            <a:endParaRPr lang="en-US" altLang="ko-KR" sz="3200" dirty="0"/>
          </a:p>
          <a:p>
            <a:pPr algn="ctr"/>
            <a:r>
              <a:rPr lang="en-US" altLang="ko-KR" sz="1500" dirty="0"/>
              <a:t>&lt;</a:t>
            </a:r>
            <a:r>
              <a:rPr lang="ko-KR" altLang="en-US" sz="1500" dirty="0"/>
              <a:t>독립변수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DAC8783E-EF2D-DE6B-7396-411424595D2F}"/>
              </a:ext>
            </a:extLst>
          </p:cNvPr>
          <p:cNvSpPr/>
          <p:nvPr/>
        </p:nvSpPr>
        <p:spPr>
          <a:xfrm>
            <a:off x="7784122" y="1526432"/>
            <a:ext cx="1800000" cy="180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결과</a:t>
            </a:r>
            <a:endParaRPr lang="en-US" altLang="ko-KR" sz="3600" dirty="0"/>
          </a:p>
          <a:p>
            <a:pPr algn="ctr"/>
            <a:r>
              <a:rPr lang="en-US" altLang="ko-KR" sz="1500" dirty="0"/>
              <a:t>&lt;</a:t>
            </a:r>
            <a:r>
              <a:rPr lang="ko-KR" altLang="en-US" sz="1500" dirty="0"/>
              <a:t>종속변수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DCBF10-5557-B47B-1098-0595941AD47C}"/>
              </a:ext>
            </a:extLst>
          </p:cNvPr>
          <p:cNvGrpSpPr/>
          <p:nvPr/>
        </p:nvGrpSpPr>
        <p:grpSpPr>
          <a:xfrm>
            <a:off x="1824226" y="3741818"/>
            <a:ext cx="2819963" cy="2403122"/>
            <a:chOff x="1824226" y="3741818"/>
            <a:chExt cx="2819963" cy="24031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E1EFF1-3BFF-C385-2BBB-FEAA55ACEE60}"/>
                </a:ext>
              </a:extLst>
            </p:cNvPr>
            <p:cNvSpPr/>
            <p:nvPr/>
          </p:nvSpPr>
          <p:spPr>
            <a:xfrm>
              <a:off x="1824226" y="3741818"/>
              <a:ext cx="2819963" cy="577515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X1 : </a:t>
              </a:r>
              <a:r>
                <a:rPr lang="ko-KR" altLang="en-US" dirty="0">
                  <a:solidFill>
                    <a:schemeClr val="tx1"/>
                  </a:solidFill>
                </a:rPr>
                <a:t>아파트 방의 개수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74952E-7F9C-E902-8DB4-BEFAEDB29E89}"/>
                </a:ext>
              </a:extLst>
            </p:cNvPr>
            <p:cNvSpPr/>
            <p:nvPr/>
          </p:nvSpPr>
          <p:spPr>
            <a:xfrm>
              <a:off x="1824226" y="4654621"/>
              <a:ext cx="2819963" cy="577515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X2 : </a:t>
              </a:r>
              <a:r>
                <a:rPr lang="ko-KR" altLang="en-US" dirty="0">
                  <a:solidFill>
                    <a:schemeClr val="tx1"/>
                  </a:solidFill>
                </a:rPr>
                <a:t>아파트 위치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CBC7AD8-CD22-8FB6-ABDF-B8E5C6727BF3}"/>
                </a:ext>
              </a:extLst>
            </p:cNvPr>
            <p:cNvSpPr/>
            <p:nvPr/>
          </p:nvSpPr>
          <p:spPr>
            <a:xfrm>
              <a:off x="1824226" y="5567425"/>
              <a:ext cx="2819963" cy="577515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X3 : </a:t>
              </a:r>
              <a:r>
                <a:rPr lang="ko-KR" altLang="en-US" dirty="0">
                  <a:solidFill>
                    <a:schemeClr val="tx1"/>
                  </a:solidFill>
                </a:rPr>
                <a:t>아파트 주변 학군</a:t>
              </a: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6377B0-4022-9A94-BCB2-E31CB7C6AA3B}"/>
              </a:ext>
            </a:extLst>
          </p:cNvPr>
          <p:cNvCxnSpPr/>
          <p:nvPr/>
        </p:nvCxnSpPr>
        <p:spPr>
          <a:xfrm>
            <a:off x="4920916" y="2382253"/>
            <a:ext cx="233412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955AD5-ABDB-7AB7-AFC6-91B0DDEA4347}"/>
              </a:ext>
            </a:extLst>
          </p:cNvPr>
          <p:cNvSpPr txBox="1"/>
          <p:nvPr/>
        </p:nvSpPr>
        <p:spPr>
          <a:xfrm>
            <a:off x="5522495" y="1191126"/>
            <a:ext cx="1046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9966FF"/>
                </a:solidFill>
              </a:rPr>
              <a:t>f</a:t>
            </a:r>
            <a:endParaRPr lang="ko-KR" altLang="en-US" sz="6600" dirty="0">
              <a:solidFill>
                <a:srgbClr val="9966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F8F9A5-F33D-2F75-928E-F626DE1C0C0A}"/>
              </a:ext>
            </a:extLst>
          </p:cNvPr>
          <p:cNvSpPr/>
          <p:nvPr/>
        </p:nvSpPr>
        <p:spPr>
          <a:xfrm>
            <a:off x="7274141" y="4211052"/>
            <a:ext cx="2819963" cy="146465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 : </a:t>
            </a:r>
            <a:r>
              <a:rPr lang="ko-KR" altLang="en-US" dirty="0">
                <a:solidFill>
                  <a:schemeClr val="tx1"/>
                </a:solidFill>
              </a:rPr>
              <a:t>아파트 가격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A10BE8-081D-9EC1-15C8-64B813E492DA}"/>
              </a:ext>
            </a:extLst>
          </p:cNvPr>
          <p:cNvSpPr/>
          <p:nvPr/>
        </p:nvSpPr>
        <p:spPr>
          <a:xfrm>
            <a:off x="621632" y="2863516"/>
            <a:ext cx="10948737" cy="214161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회귀분석 </a:t>
            </a:r>
            <a:r>
              <a:rPr lang="en-US" altLang="ko-KR" sz="2400" dirty="0">
                <a:solidFill>
                  <a:schemeClr val="tx1"/>
                </a:solidFill>
              </a:rPr>
              <a:t>(Regression Model)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ko-KR" altLang="en-US" sz="2400" dirty="0">
                <a:solidFill>
                  <a:schemeClr val="tx1"/>
                </a:solidFill>
              </a:rPr>
              <a:t>독립변수들과 종속변수 간의 관계를 모델링하고 예측하는 것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s-ES" altLang="ko-KR" sz="2400" dirty="0">
                <a:solidFill>
                  <a:schemeClr val="tx1"/>
                </a:solidFill>
              </a:rPr>
              <a:t>Y=f(x1, x2, x3, x4,…… xn)</a:t>
            </a:r>
          </a:p>
        </p:txBody>
      </p:sp>
    </p:spTree>
    <p:extLst>
      <p:ext uri="{BB962C8B-B14F-4D97-AF65-F5344CB8AC3E}">
        <p14:creationId xmlns:p14="http://schemas.microsoft.com/office/powerpoint/2010/main" val="179371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005F7-4E7B-AD56-BE3C-C873CD0CA20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F7CC-7420-F74F-550E-77A3784DC673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1.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회귀분석의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55351-0617-540D-A039-9BE8EA3BE219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D85BE4-D0F7-F34C-4482-FB3D3446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254694-2560-4134-5D8E-7FA3FCDFB108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19051E8-FBE1-711D-6AE3-126AAB8B2031}"/>
              </a:ext>
            </a:extLst>
          </p:cNvPr>
          <p:cNvSpPr/>
          <p:nvPr/>
        </p:nvSpPr>
        <p:spPr>
          <a:xfrm>
            <a:off x="1275347" y="2760309"/>
            <a:ext cx="1672390" cy="77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회귀분석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E83ABBB-51BA-F969-1E0A-8303D7740551}"/>
              </a:ext>
            </a:extLst>
          </p:cNvPr>
          <p:cNvGrpSpPr/>
          <p:nvPr/>
        </p:nvGrpSpPr>
        <p:grpSpPr>
          <a:xfrm>
            <a:off x="3621505" y="1925050"/>
            <a:ext cx="1143000" cy="2442412"/>
            <a:chOff x="3621505" y="2141621"/>
            <a:chExt cx="1143000" cy="244241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4630902-5CF3-FCDA-48E0-1B0FC1D07BFB}"/>
                </a:ext>
              </a:extLst>
            </p:cNvPr>
            <p:cNvCxnSpPr/>
            <p:nvPr/>
          </p:nvCxnSpPr>
          <p:spPr>
            <a:xfrm flipV="1">
              <a:off x="3621505" y="2141621"/>
              <a:ext cx="1143000" cy="1106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81D6761-677A-A913-5EF3-89A5D8F0F6E7}"/>
                </a:ext>
              </a:extLst>
            </p:cNvPr>
            <p:cNvCxnSpPr>
              <a:cxnSpLocks/>
            </p:cNvCxnSpPr>
            <p:nvPr/>
          </p:nvCxnSpPr>
          <p:spPr>
            <a:xfrm>
              <a:off x="3621505" y="3248526"/>
              <a:ext cx="983904" cy="1335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9AF34B4-9039-41C5-2E91-ADF0E2C428FD}"/>
              </a:ext>
            </a:extLst>
          </p:cNvPr>
          <p:cNvSpPr/>
          <p:nvPr/>
        </p:nvSpPr>
        <p:spPr>
          <a:xfrm>
            <a:off x="5259805" y="1229093"/>
            <a:ext cx="1672390" cy="13919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단순회귀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7A2442-075B-4216-03F8-AE8D080B9ED4}"/>
              </a:ext>
            </a:extLst>
          </p:cNvPr>
          <p:cNvGrpSpPr/>
          <p:nvPr/>
        </p:nvGrpSpPr>
        <p:grpSpPr>
          <a:xfrm>
            <a:off x="7638048" y="1313443"/>
            <a:ext cx="831504" cy="1223212"/>
            <a:chOff x="3773905" y="2294021"/>
            <a:chExt cx="1143000" cy="2442412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124BB1A-17D7-5F5A-9A81-0C5208F380A1}"/>
                </a:ext>
              </a:extLst>
            </p:cNvPr>
            <p:cNvCxnSpPr/>
            <p:nvPr/>
          </p:nvCxnSpPr>
          <p:spPr>
            <a:xfrm flipV="1">
              <a:off x="3773905" y="2294021"/>
              <a:ext cx="1143000" cy="1106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6304F54-2EEC-0096-B849-77E18CF20EAB}"/>
                </a:ext>
              </a:extLst>
            </p:cNvPr>
            <p:cNvCxnSpPr>
              <a:cxnSpLocks/>
            </p:cNvCxnSpPr>
            <p:nvPr/>
          </p:nvCxnSpPr>
          <p:spPr>
            <a:xfrm>
              <a:off x="3773905" y="3400926"/>
              <a:ext cx="983904" cy="1335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9F1860-502B-B145-9DF3-5F859BD7576B}"/>
              </a:ext>
            </a:extLst>
          </p:cNvPr>
          <p:cNvGrpSpPr/>
          <p:nvPr/>
        </p:nvGrpSpPr>
        <p:grpSpPr>
          <a:xfrm>
            <a:off x="7638048" y="3755855"/>
            <a:ext cx="831504" cy="1223212"/>
            <a:chOff x="3773905" y="2294021"/>
            <a:chExt cx="1143000" cy="244241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6EA081A-04D8-7C8F-3272-EC83205DAF48}"/>
                </a:ext>
              </a:extLst>
            </p:cNvPr>
            <p:cNvCxnSpPr/>
            <p:nvPr/>
          </p:nvCxnSpPr>
          <p:spPr>
            <a:xfrm flipV="1">
              <a:off x="3773905" y="2294021"/>
              <a:ext cx="1143000" cy="1106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6F99EC2-DD4A-C884-2A2D-6594FD477200}"/>
                </a:ext>
              </a:extLst>
            </p:cNvPr>
            <p:cNvCxnSpPr>
              <a:cxnSpLocks/>
            </p:cNvCxnSpPr>
            <p:nvPr/>
          </p:nvCxnSpPr>
          <p:spPr>
            <a:xfrm>
              <a:off x="3773905" y="3400926"/>
              <a:ext cx="983904" cy="1335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20F1F74-B132-F7CC-C1A7-68A216C1E004}"/>
              </a:ext>
            </a:extLst>
          </p:cNvPr>
          <p:cNvSpPr txBox="1"/>
          <p:nvPr/>
        </p:nvSpPr>
        <p:spPr>
          <a:xfrm>
            <a:off x="8716991" y="904369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sz="1800" b="1" dirty="0">
                <a:ea typeface="a찐빵M" panose="02020600000000000000" pitchFamily="18" charset="-127"/>
              </a:rPr>
              <a:t>Linear (</a:t>
            </a:r>
            <a:r>
              <a:rPr lang="ko-KR" altLang="en-US" sz="1800" b="1" dirty="0">
                <a:ea typeface="a찐빵M" panose="02020600000000000000" pitchFamily="18" charset="-127"/>
              </a:rPr>
              <a:t>선형</a:t>
            </a:r>
            <a:r>
              <a:rPr lang="en-US" altLang="ko-KR" sz="1800" b="1" dirty="0">
                <a:ea typeface="a찐빵M" panose="02020600000000000000" pitchFamily="18" charset="-127"/>
              </a:rPr>
              <a:t>)</a:t>
            </a:r>
          </a:p>
          <a:p>
            <a:pPr lvl="0" latinLnBrk="1"/>
            <a:r>
              <a:rPr lang="en-US" altLang="ko-KR" sz="1800" b="0" i="1" dirty="0">
                <a:ea typeface="a찐빵M" panose="02020600000000000000" pitchFamily="18" charset="-127"/>
              </a:rPr>
              <a:t>y</a:t>
            </a:r>
            <a:r>
              <a:rPr lang="en-US" altLang="ko-KR" sz="1800" b="0" i="0" dirty="0">
                <a:ea typeface="a찐빵M" panose="02020600000000000000" pitchFamily="18" charset="-127"/>
              </a:rPr>
              <a:t>=b</a:t>
            </a:r>
            <a:r>
              <a:rPr lang="en-US" altLang="ko-KR" sz="1800" b="0" i="1" dirty="0">
                <a:ea typeface="a찐빵M" panose="02020600000000000000" pitchFamily="18" charset="-127"/>
              </a:rPr>
              <a:t>x</a:t>
            </a:r>
            <a:r>
              <a:rPr lang="en-US" altLang="ko-KR" sz="1800" b="0" i="0" dirty="0">
                <a:ea typeface="a찐빵M" panose="02020600000000000000" pitchFamily="18" charset="-127"/>
              </a:rPr>
              <a:t>+</a:t>
            </a:r>
            <a:r>
              <a:rPr lang="en-US" altLang="ko-KR" sz="1800" b="0" i="1" dirty="0">
                <a:ea typeface="a찐빵M" panose="02020600000000000000" pitchFamily="18" charset="-127"/>
              </a:rPr>
              <a:t>b0</a:t>
            </a:r>
            <a:r>
              <a:rPr lang="es-ES" altLang="ko-KR" sz="1800" b="0" i="0" dirty="0">
                <a:ea typeface="a찐빵M" panose="02020600000000000000" pitchFamily="18" charset="-127"/>
              </a:rPr>
              <a:t>+</a:t>
            </a:r>
            <a:r>
              <a:rPr lang="es-ES" altLang="ko-KR" sz="1800" b="0" i="1" dirty="0">
                <a:ea typeface="a찐빵M" panose="02020600000000000000" pitchFamily="18" charset="-127"/>
              </a:rPr>
              <a:t>ε</a:t>
            </a:r>
            <a:endParaRPr lang="ko-KR" altLang="en-US" sz="1800" dirty="0">
              <a:ea typeface="a찐빵M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D4D56-CD20-5963-8AFD-59C1C7399B72}"/>
              </a:ext>
            </a:extLst>
          </p:cNvPr>
          <p:cNvSpPr txBox="1"/>
          <p:nvPr/>
        </p:nvSpPr>
        <p:spPr>
          <a:xfrm>
            <a:off x="8716990" y="2113978"/>
            <a:ext cx="259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sz="1800" b="1" dirty="0">
                <a:ea typeface="a찐빵M" panose="02020600000000000000" pitchFamily="18" charset="-127"/>
              </a:rPr>
              <a:t>Nonlinear (</a:t>
            </a:r>
            <a:r>
              <a:rPr lang="ko-KR" altLang="en-US" sz="1800" b="1" dirty="0">
                <a:ea typeface="a찐빵M" panose="02020600000000000000" pitchFamily="18" charset="-127"/>
              </a:rPr>
              <a:t>비선형</a:t>
            </a:r>
            <a:r>
              <a:rPr lang="en-US" altLang="ko-KR" sz="1800" b="1" dirty="0">
                <a:ea typeface="a찐빵M" panose="02020600000000000000" pitchFamily="18" charset="-127"/>
              </a:rPr>
              <a:t>)</a:t>
            </a:r>
          </a:p>
          <a:p>
            <a:pPr lvl="0" latinLnBrk="1"/>
            <a:r>
              <a:rPr lang="en-US" altLang="ko-KR" sz="1800" b="0" i="1" dirty="0">
                <a:ea typeface="a찐빵M" panose="02020600000000000000" pitchFamily="18" charset="-127"/>
              </a:rPr>
              <a:t>y</a:t>
            </a:r>
            <a:r>
              <a:rPr lang="en-US" altLang="ko-KR" sz="1800" b="0" i="0" dirty="0">
                <a:ea typeface="a찐빵M" panose="02020600000000000000" pitchFamily="18" charset="-127"/>
              </a:rPr>
              <a:t>=</a:t>
            </a:r>
            <a:r>
              <a:rPr lang="en-US" altLang="ko-KR" sz="1800" b="0" i="1" dirty="0" err="1">
                <a:ea typeface="a찐빵M" panose="02020600000000000000" pitchFamily="18" charset="-127"/>
              </a:rPr>
              <a:t>a</a:t>
            </a:r>
            <a:r>
              <a:rPr lang="en-US" altLang="ko-KR" sz="1800" b="0" i="0" dirty="0" err="1">
                <a:ea typeface="a찐빵M" panose="02020600000000000000" pitchFamily="18" charset="-127"/>
              </a:rPr>
              <a:t>⋅</a:t>
            </a:r>
            <a:r>
              <a:rPr lang="en-US" altLang="ko-KR" sz="1800" b="0" i="1" dirty="0" err="1">
                <a:ea typeface="a찐빵M" panose="02020600000000000000" pitchFamily="18" charset="-127"/>
              </a:rPr>
              <a:t>e^bx</a:t>
            </a:r>
            <a:r>
              <a:rPr lang="es-ES" altLang="ko-KR" sz="1800" b="0" i="0" dirty="0">
                <a:ea typeface="a찐빵M" panose="02020600000000000000" pitchFamily="18" charset="-127"/>
              </a:rPr>
              <a:t>+</a:t>
            </a:r>
            <a:r>
              <a:rPr lang="es-ES" altLang="ko-KR" sz="1800" b="0" i="1" dirty="0">
                <a:ea typeface="a찐빵M" panose="02020600000000000000" pitchFamily="18" charset="-127"/>
              </a:rPr>
              <a:t>ε</a:t>
            </a:r>
            <a:endParaRPr lang="ko-KR" altLang="en-US" sz="1800" dirty="0">
              <a:ea typeface="a찐빵M" panose="02020600000000000000" pitchFamily="18" charset="-127"/>
            </a:endParaRP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9D796A14-30CF-9704-E0F9-10A8A88D6918}"/>
              </a:ext>
            </a:extLst>
          </p:cNvPr>
          <p:cNvSpPr/>
          <p:nvPr/>
        </p:nvSpPr>
        <p:spPr>
          <a:xfrm>
            <a:off x="3868528" y="5143447"/>
            <a:ext cx="346229" cy="866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08DAE-308A-D4FC-EB9A-3954BD153B33}"/>
              </a:ext>
            </a:extLst>
          </p:cNvPr>
          <p:cNvSpPr txBox="1"/>
          <p:nvPr/>
        </p:nvSpPr>
        <p:spPr>
          <a:xfrm>
            <a:off x="2969489" y="6103383"/>
            <a:ext cx="221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/>
            <a:r>
              <a:rPr lang="ko-KR" altLang="en-US" sz="1800" dirty="0">
                <a:ea typeface="a찐빵M" panose="02020600000000000000" pitchFamily="18" charset="-127"/>
              </a:rPr>
              <a:t>독립변수의 개수에 따라</a:t>
            </a: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66BC7374-9B0F-0EE4-6B9B-DE77ACEEF085}"/>
              </a:ext>
            </a:extLst>
          </p:cNvPr>
          <p:cNvSpPr/>
          <p:nvPr/>
        </p:nvSpPr>
        <p:spPr>
          <a:xfrm>
            <a:off x="7962349" y="5130045"/>
            <a:ext cx="346229" cy="8662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6184B2-0771-2E3B-B89D-E1D47C7170D3}"/>
              </a:ext>
            </a:extLst>
          </p:cNvPr>
          <p:cNvSpPr txBox="1"/>
          <p:nvPr/>
        </p:nvSpPr>
        <p:spPr>
          <a:xfrm>
            <a:off x="7063310" y="6089981"/>
            <a:ext cx="221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/>
            <a:r>
              <a:rPr lang="ko-KR" altLang="en-US" sz="1800" dirty="0">
                <a:ea typeface="a찐빵M" panose="02020600000000000000" pitchFamily="18" charset="-127"/>
              </a:rPr>
              <a:t>결합 방식에</a:t>
            </a:r>
            <a:endParaRPr lang="en-US" altLang="ko-KR" sz="1800" dirty="0">
              <a:ea typeface="a찐빵M" panose="02020600000000000000" pitchFamily="18" charset="-127"/>
            </a:endParaRPr>
          </a:p>
          <a:p>
            <a:pPr lvl="0" algn="ctr" latinLnBrk="1"/>
            <a:r>
              <a:rPr lang="ko-KR" altLang="en-US" sz="1800" dirty="0">
                <a:ea typeface="a찐빵M" panose="02020600000000000000" pitchFamily="18" charset="-127"/>
              </a:rPr>
              <a:t>따라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4CF03D-C381-970F-7018-6C77379FD2F8}"/>
              </a:ext>
            </a:extLst>
          </p:cNvPr>
          <p:cNvSpPr/>
          <p:nvPr/>
        </p:nvSpPr>
        <p:spPr>
          <a:xfrm>
            <a:off x="5259805" y="3699708"/>
            <a:ext cx="1672390" cy="13919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다중회귀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518E4-EBD1-2A45-81B7-F222E9452B90}"/>
              </a:ext>
            </a:extLst>
          </p:cNvPr>
          <p:cNvSpPr txBox="1"/>
          <p:nvPr/>
        </p:nvSpPr>
        <p:spPr>
          <a:xfrm>
            <a:off x="8716991" y="3396945"/>
            <a:ext cx="2865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sz="1800" b="1" dirty="0">
                <a:ea typeface="a찐빵M" panose="02020600000000000000" pitchFamily="18" charset="-127"/>
              </a:rPr>
              <a:t>Linear(</a:t>
            </a:r>
            <a:r>
              <a:rPr lang="ko-KR" altLang="en-US" sz="1800" b="1" dirty="0">
                <a:ea typeface="a찐빵M" panose="02020600000000000000" pitchFamily="18" charset="-127"/>
              </a:rPr>
              <a:t>선형</a:t>
            </a:r>
            <a:r>
              <a:rPr lang="en-US" altLang="ko-KR" sz="1800" b="1" dirty="0">
                <a:ea typeface="a찐빵M" panose="02020600000000000000" pitchFamily="18" charset="-127"/>
              </a:rPr>
              <a:t>)</a:t>
            </a:r>
          </a:p>
          <a:p>
            <a:pPr lvl="0" latinLnBrk="1"/>
            <a:r>
              <a:rPr lang="es-ES" altLang="ko-KR" sz="1800" b="0" i="1" dirty="0">
                <a:ea typeface="a찐빵M" panose="02020600000000000000" pitchFamily="18" charset="-127"/>
              </a:rPr>
              <a:t>y</a:t>
            </a:r>
            <a:r>
              <a:rPr lang="es-ES" altLang="ko-KR" sz="1800" b="0" i="0" dirty="0">
                <a:ea typeface="a찐빵M" panose="02020600000000000000" pitchFamily="18" charset="-127"/>
              </a:rPr>
              <a:t>=</a:t>
            </a:r>
            <a:r>
              <a:rPr lang="es-ES" altLang="ko-KR" sz="1800" b="0" i="1" dirty="0">
                <a:ea typeface="a찐빵M" panose="02020600000000000000" pitchFamily="18" charset="-127"/>
              </a:rPr>
              <a:t>β </a:t>
            </a:r>
            <a:r>
              <a:rPr lang="es-ES" altLang="ko-KR" sz="1100" b="0" i="0" dirty="0">
                <a:ea typeface="a찐빵M" panose="02020600000000000000" pitchFamily="18" charset="-127"/>
              </a:rPr>
              <a:t>0</a:t>
            </a:r>
            <a:r>
              <a:rPr lang="es-ES" altLang="ko-KR" sz="1800" b="0" i="0" dirty="0">
                <a:ea typeface="a찐빵M" panose="02020600000000000000" pitchFamily="18" charset="-127"/>
              </a:rPr>
              <a:t>​+</a:t>
            </a:r>
            <a:r>
              <a:rPr lang="es-ES" altLang="ko-KR" sz="1800" b="0" i="1" dirty="0">
                <a:ea typeface="a찐빵M" panose="02020600000000000000" pitchFamily="18" charset="-127"/>
              </a:rPr>
              <a:t>β</a:t>
            </a:r>
            <a:r>
              <a:rPr lang="es-ES" altLang="ko-KR" sz="1200" b="0" i="0" dirty="0">
                <a:ea typeface="a찐빵M" panose="02020600000000000000" pitchFamily="18" charset="-127"/>
              </a:rPr>
              <a:t>1​</a:t>
            </a:r>
            <a:r>
              <a:rPr lang="es-ES" altLang="ko-KR" sz="1800" b="0" i="1" dirty="0">
                <a:ea typeface="a찐빵M" panose="02020600000000000000" pitchFamily="18" charset="-127"/>
              </a:rPr>
              <a:t>x</a:t>
            </a:r>
            <a:r>
              <a:rPr lang="es-ES" altLang="ko-KR" sz="1200" b="0" i="0" dirty="0">
                <a:ea typeface="a찐빵M" panose="02020600000000000000" pitchFamily="18" charset="-127"/>
              </a:rPr>
              <a:t>1</a:t>
            </a:r>
            <a:r>
              <a:rPr lang="es-ES" altLang="ko-KR" sz="1800" b="0" i="0" dirty="0">
                <a:ea typeface="a찐빵M" panose="02020600000000000000" pitchFamily="18" charset="-127"/>
              </a:rPr>
              <a:t>​+</a:t>
            </a:r>
            <a:r>
              <a:rPr lang="es-ES" altLang="ko-KR" sz="1800" b="0" i="1" dirty="0">
                <a:ea typeface="a찐빵M" panose="02020600000000000000" pitchFamily="18" charset="-127"/>
              </a:rPr>
              <a:t>β</a:t>
            </a:r>
            <a:r>
              <a:rPr lang="es-ES" altLang="ko-KR" sz="1200" b="0" i="0" dirty="0">
                <a:ea typeface="a찐빵M" panose="02020600000000000000" pitchFamily="18" charset="-127"/>
              </a:rPr>
              <a:t>2</a:t>
            </a:r>
            <a:r>
              <a:rPr lang="es-ES" altLang="ko-KR" sz="1800" b="0" i="0" dirty="0">
                <a:ea typeface="a찐빵M" panose="02020600000000000000" pitchFamily="18" charset="-127"/>
              </a:rPr>
              <a:t>​</a:t>
            </a:r>
            <a:r>
              <a:rPr lang="es-ES" altLang="ko-KR" sz="1800" b="0" i="1" dirty="0">
                <a:ea typeface="a찐빵M" panose="02020600000000000000" pitchFamily="18" charset="-127"/>
              </a:rPr>
              <a:t>x</a:t>
            </a:r>
            <a:r>
              <a:rPr lang="es-ES" altLang="ko-KR" sz="1200" b="0" i="0" dirty="0">
                <a:ea typeface="a찐빵M" panose="02020600000000000000" pitchFamily="18" charset="-127"/>
              </a:rPr>
              <a:t>2</a:t>
            </a:r>
            <a:r>
              <a:rPr lang="es-ES" altLang="ko-KR" sz="1800" b="0" i="0" dirty="0">
                <a:ea typeface="a찐빵M" panose="02020600000000000000" pitchFamily="18" charset="-127"/>
              </a:rPr>
              <a:t>​+…+</a:t>
            </a:r>
          </a:p>
          <a:p>
            <a:pPr lvl="0" latinLnBrk="1"/>
            <a:r>
              <a:rPr lang="es-ES" altLang="ko-KR" sz="1800" b="0" i="1" dirty="0">
                <a:ea typeface="a찐빵M" panose="02020600000000000000" pitchFamily="18" charset="-127"/>
              </a:rPr>
              <a:t>β</a:t>
            </a:r>
            <a:r>
              <a:rPr lang="es-ES" altLang="ko-KR" sz="1200" b="0" i="1" dirty="0">
                <a:ea typeface="a찐빵M" panose="02020600000000000000" pitchFamily="18" charset="-127"/>
              </a:rPr>
              <a:t>p</a:t>
            </a:r>
            <a:r>
              <a:rPr lang="es-ES" altLang="ko-KR" sz="1800" b="0" i="0" dirty="0">
                <a:ea typeface="a찐빵M" panose="02020600000000000000" pitchFamily="18" charset="-127"/>
              </a:rPr>
              <a:t>​</a:t>
            </a:r>
            <a:r>
              <a:rPr lang="es-ES" altLang="ko-KR" sz="1800" b="0" i="1" dirty="0">
                <a:ea typeface="a찐빵M" panose="02020600000000000000" pitchFamily="18" charset="-127"/>
              </a:rPr>
              <a:t>x</a:t>
            </a:r>
            <a:r>
              <a:rPr lang="es-ES" altLang="ko-KR" sz="1200" b="0" i="1" dirty="0">
                <a:ea typeface="a찐빵M" panose="02020600000000000000" pitchFamily="18" charset="-127"/>
              </a:rPr>
              <a:t>p</a:t>
            </a:r>
            <a:r>
              <a:rPr lang="es-ES" altLang="ko-KR" sz="1800" b="0" i="0" dirty="0">
                <a:ea typeface="a찐빵M" panose="02020600000000000000" pitchFamily="18" charset="-127"/>
              </a:rPr>
              <a:t>​+</a:t>
            </a:r>
            <a:r>
              <a:rPr lang="es-ES" altLang="ko-KR" sz="1800" b="0" i="1" dirty="0">
                <a:ea typeface="a찐빵M" panose="02020600000000000000" pitchFamily="18" charset="-127"/>
              </a:rPr>
              <a:t>ε</a:t>
            </a:r>
            <a:endParaRPr lang="ko-KR" altLang="en-US" sz="1800" dirty="0">
              <a:ea typeface="a찐빵M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AA162-3DB6-5378-EABF-D2CC4DC8B25C}"/>
              </a:ext>
            </a:extLst>
          </p:cNvPr>
          <p:cNvSpPr txBox="1"/>
          <p:nvPr/>
        </p:nvSpPr>
        <p:spPr>
          <a:xfrm>
            <a:off x="8716990" y="4606554"/>
            <a:ext cx="259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sz="1800" b="1" dirty="0">
                <a:ea typeface="a찐빵M" panose="02020600000000000000" pitchFamily="18" charset="-127"/>
              </a:rPr>
              <a:t>Nonlinear (</a:t>
            </a:r>
            <a:r>
              <a:rPr lang="ko-KR" altLang="en-US" sz="1800" b="1" dirty="0">
                <a:ea typeface="a찐빵M" panose="02020600000000000000" pitchFamily="18" charset="-127"/>
              </a:rPr>
              <a:t>비선형</a:t>
            </a:r>
            <a:r>
              <a:rPr lang="en-US" altLang="ko-KR" sz="1800" b="1" dirty="0">
                <a:ea typeface="a찐빵M" panose="02020600000000000000" pitchFamily="18" charset="-127"/>
              </a:rPr>
              <a:t>)</a:t>
            </a:r>
          </a:p>
          <a:p>
            <a:pPr lvl="0" latinLnBrk="1"/>
            <a:r>
              <a:rPr lang="en-US" altLang="ko-KR" sz="1800" b="0" i="1" dirty="0">
                <a:ea typeface="a찐빵M" panose="02020600000000000000" pitchFamily="18" charset="-127"/>
              </a:rPr>
              <a:t>y</a:t>
            </a:r>
            <a:r>
              <a:rPr lang="en-US" altLang="ko-KR" sz="1800" b="0" i="0" dirty="0">
                <a:ea typeface="a찐빵M" panose="02020600000000000000" pitchFamily="18" charset="-127"/>
              </a:rPr>
              <a:t>=</a:t>
            </a:r>
            <a:r>
              <a:rPr lang="el-GR" altLang="ko-KR" sz="1800" b="0" i="1" dirty="0">
                <a:ea typeface="a찐빵M" panose="02020600000000000000" pitchFamily="18" charset="-127"/>
              </a:rPr>
              <a:t>β</a:t>
            </a:r>
            <a:r>
              <a:rPr lang="el-GR" altLang="ko-KR" sz="1200" b="0" i="0" dirty="0">
                <a:ea typeface="a찐빵M" panose="02020600000000000000" pitchFamily="18" charset="-127"/>
              </a:rPr>
              <a:t>0</a:t>
            </a:r>
            <a:r>
              <a:rPr lang="el-GR" altLang="ko-KR" sz="1800" b="0" i="0" dirty="0">
                <a:ea typeface="a찐빵M" panose="02020600000000000000" pitchFamily="18" charset="-127"/>
              </a:rPr>
              <a:t>​+</a:t>
            </a:r>
            <a:r>
              <a:rPr lang="el-GR" altLang="ko-KR" sz="1800" b="0" i="1" dirty="0">
                <a:ea typeface="a찐빵M" panose="02020600000000000000" pitchFamily="18" charset="-127"/>
              </a:rPr>
              <a:t>β</a:t>
            </a:r>
            <a:r>
              <a:rPr lang="el-GR" altLang="ko-KR" sz="1200" b="0" i="0" dirty="0">
                <a:ea typeface="a찐빵M" panose="02020600000000000000" pitchFamily="18" charset="-127"/>
              </a:rPr>
              <a:t>1</a:t>
            </a:r>
            <a:r>
              <a:rPr lang="el-GR" altLang="ko-KR" sz="1800" b="0" i="0" dirty="0">
                <a:ea typeface="a찐빵M" panose="02020600000000000000" pitchFamily="18" charset="-127"/>
              </a:rPr>
              <a:t>​⋅</a:t>
            </a:r>
            <a:r>
              <a:rPr lang="en-US" altLang="ko-KR" sz="1800" b="0" i="1" dirty="0">
                <a:ea typeface="a찐빵M" panose="02020600000000000000" pitchFamily="18" charset="-127"/>
              </a:rPr>
              <a:t>x</a:t>
            </a:r>
            <a:r>
              <a:rPr lang="en-US" altLang="ko-KR" sz="1200" b="0" i="0" dirty="0">
                <a:ea typeface="a찐빵M" panose="02020600000000000000" pitchFamily="18" charset="-127"/>
              </a:rPr>
              <a:t>1</a:t>
            </a:r>
            <a:r>
              <a:rPr lang="en-US" altLang="ko-KR" sz="1800" b="0" i="0" dirty="0">
                <a:ea typeface="a찐빵M" panose="02020600000000000000" pitchFamily="18" charset="-127"/>
              </a:rPr>
              <a:t>​+</a:t>
            </a:r>
            <a:r>
              <a:rPr lang="el-GR" altLang="ko-KR" sz="1800" b="0" i="1" dirty="0">
                <a:ea typeface="a찐빵M" panose="02020600000000000000" pitchFamily="18" charset="-127"/>
              </a:rPr>
              <a:t>β</a:t>
            </a:r>
            <a:r>
              <a:rPr lang="el-GR" altLang="ko-KR" sz="1200" b="0" i="0" dirty="0">
                <a:ea typeface="a찐빵M" panose="02020600000000000000" pitchFamily="18" charset="-127"/>
              </a:rPr>
              <a:t>2</a:t>
            </a:r>
            <a:r>
              <a:rPr lang="el-GR" altLang="ko-KR" sz="1800" b="0" i="0" dirty="0">
                <a:ea typeface="a찐빵M" panose="02020600000000000000" pitchFamily="18" charset="-127"/>
              </a:rPr>
              <a:t>​⋅</a:t>
            </a:r>
            <a:r>
              <a:rPr lang="en-US" altLang="ko-KR" sz="1800" b="0" i="1" dirty="0">
                <a:ea typeface="a찐빵M" panose="02020600000000000000" pitchFamily="18" charset="-127"/>
              </a:rPr>
              <a:t>x^</a:t>
            </a:r>
            <a:r>
              <a:rPr lang="en-US" altLang="ko-KR" sz="1800" b="0" i="0" dirty="0">
                <a:ea typeface="a찐빵M" panose="02020600000000000000" pitchFamily="18" charset="-127"/>
              </a:rPr>
              <a:t>2​+</a:t>
            </a:r>
          </a:p>
          <a:p>
            <a:pPr lvl="0" latinLnBrk="1"/>
            <a:r>
              <a:rPr lang="el-GR" altLang="ko-KR" sz="1800" b="0" i="1" dirty="0">
                <a:ea typeface="a찐빵M" panose="02020600000000000000" pitchFamily="18" charset="-127"/>
              </a:rPr>
              <a:t>β</a:t>
            </a:r>
            <a:r>
              <a:rPr lang="el-GR" altLang="ko-KR" sz="1200" b="0" i="0" dirty="0">
                <a:ea typeface="a찐빵M" panose="02020600000000000000" pitchFamily="18" charset="-127"/>
              </a:rPr>
              <a:t>3</a:t>
            </a:r>
            <a:r>
              <a:rPr lang="el-GR" altLang="ko-KR" sz="1800" b="0" i="0" dirty="0">
                <a:ea typeface="a찐빵M" panose="02020600000000000000" pitchFamily="18" charset="-127"/>
              </a:rPr>
              <a:t>​⋅</a:t>
            </a:r>
            <a:r>
              <a:rPr lang="en-US" altLang="ko-KR" sz="1800" b="0" i="0" dirty="0">
                <a:ea typeface="a찐빵M" panose="02020600000000000000" pitchFamily="18" charset="-127"/>
              </a:rPr>
              <a:t>sin(</a:t>
            </a:r>
            <a:r>
              <a:rPr lang="en-US" altLang="ko-KR" sz="1800" b="0" i="1" dirty="0">
                <a:ea typeface="a찐빵M" panose="02020600000000000000" pitchFamily="18" charset="-127"/>
              </a:rPr>
              <a:t>x</a:t>
            </a:r>
            <a:r>
              <a:rPr lang="en-US" altLang="ko-KR" sz="1800" b="0" i="0" dirty="0">
                <a:ea typeface="a찐빵M" panose="02020600000000000000" pitchFamily="18" charset="-127"/>
              </a:rPr>
              <a:t>3​)+</a:t>
            </a:r>
            <a:r>
              <a:rPr lang="el-GR" altLang="ko-KR" sz="1800" b="0" i="1" dirty="0">
                <a:ea typeface="a찐빵M" panose="02020600000000000000" pitchFamily="18" charset="-127"/>
              </a:rPr>
              <a:t>ε</a:t>
            </a:r>
            <a:endParaRPr lang="ko-KR" altLang="en-US" sz="1800" dirty="0">
              <a:ea typeface="a찐빵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68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AB91A-802F-FE2E-C261-6641E6C32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12B165C-9A78-1F47-2888-F20BCD24E873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27A66-6FF0-090D-FBFB-CB6658E56FD5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1.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회귀분석의</a:t>
            </a:r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33179-752A-E8A1-5858-225B1BABF0FD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B99A890-B31D-4E35-2EC8-7BE92031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B91BAB-9EDA-57C5-8F6A-948C90CE5A51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06271A9E-3DF1-3E14-C952-EF74C5D72FB5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단순선형회귀</a:t>
            </a:r>
            <a:r>
              <a:rPr lang="en-US" altLang="ko-KR"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(</a:t>
            </a:r>
            <a:r>
              <a:rPr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Simple</a:t>
            </a:r>
            <a:r>
              <a:rPr sz="2000" spc="-20" dirty="0">
                <a:latin typeface="DX뷰티라인B" pitchFamily="2" charset="-127"/>
                <a:ea typeface="DX뷰티라인B" pitchFamily="2" charset="-127"/>
                <a:cs typeface="맑은 고딕"/>
              </a:rPr>
              <a:t> </a:t>
            </a:r>
            <a:r>
              <a:rPr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linear</a:t>
            </a:r>
            <a:r>
              <a:rPr sz="2000" spc="-20" dirty="0">
                <a:latin typeface="DX뷰티라인B" pitchFamily="2" charset="-127"/>
                <a:ea typeface="DX뷰티라인B" pitchFamily="2" charset="-127"/>
                <a:cs typeface="맑은 고딕"/>
              </a:rPr>
              <a:t> </a:t>
            </a:r>
            <a:r>
              <a:rPr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regression</a:t>
            </a:r>
            <a:r>
              <a:rPr lang="en-US"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)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F4C7DFB-EDB0-6248-6FA6-4A6EA0157E80}"/>
              </a:ext>
            </a:extLst>
          </p:cNvPr>
          <p:cNvSpPr txBox="1"/>
          <p:nvPr/>
        </p:nvSpPr>
        <p:spPr>
          <a:xfrm>
            <a:off x="1280161" y="2401011"/>
            <a:ext cx="47595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55A11"/>
                </a:solidFill>
                <a:latin typeface="DX뷰티라인B" pitchFamily="2" charset="-127"/>
                <a:ea typeface="DX뷰티라인B" pitchFamily="2" charset="-127"/>
                <a:cs typeface="맑은 고딕"/>
              </a:rPr>
              <a:t>단순선형회</a:t>
            </a:r>
            <a:r>
              <a:rPr sz="4000" spc="-5" dirty="0">
                <a:solidFill>
                  <a:srgbClr val="C55A11"/>
                </a:solidFill>
                <a:latin typeface="DX뷰티라인B" pitchFamily="2" charset="-127"/>
                <a:ea typeface="DX뷰티라인B" pitchFamily="2" charset="-127"/>
                <a:cs typeface="맑은 고딕"/>
              </a:rPr>
              <a:t>귀</a:t>
            </a:r>
            <a:r>
              <a:rPr sz="4000" spc="-245" dirty="0">
                <a:solidFill>
                  <a:srgbClr val="C55A11"/>
                </a:solidFill>
                <a:latin typeface="DX뷰티라인B" pitchFamily="2" charset="-127"/>
                <a:ea typeface="DX뷰티라인B" pitchFamily="2" charset="-127"/>
                <a:cs typeface="맑은 고딕"/>
              </a:rPr>
              <a:t> </a:t>
            </a:r>
            <a:r>
              <a:rPr sz="4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모델</a:t>
            </a:r>
            <a:endParaRPr sz="4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B68CEB2-9FDB-11DD-2CB4-555870BE6B0B}"/>
              </a:ext>
            </a:extLst>
          </p:cNvPr>
          <p:cNvSpPr txBox="1"/>
          <p:nvPr/>
        </p:nvSpPr>
        <p:spPr>
          <a:xfrm>
            <a:off x="5734262" y="2401011"/>
            <a:ext cx="509629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𝑌</a:t>
            </a:r>
            <a:r>
              <a:rPr sz="4000" spc="16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 </a:t>
            </a:r>
            <a:r>
              <a:rPr sz="4000" spc="-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=</a:t>
            </a:r>
            <a:r>
              <a:rPr sz="4000" spc="10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 </a:t>
            </a:r>
            <a:r>
              <a:rPr sz="4000" spc="-5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𝛽</a:t>
            </a:r>
            <a:r>
              <a:rPr sz="4400" spc="-82" baseline="-1562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0</a:t>
            </a:r>
            <a:r>
              <a:rPr sz="4400" spc="330" baseline="-1562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 </a:t>
            </a:r>
            <a:r>
              <a:rPr sz="4000" spc="-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+ </a:t>
            </a:r>
            <a:r>
              <a:rPr sz="4000" spc="-20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𝛽</a:t>
            </a:r>
            <a:r>
              <a:rPr sz="4400" spc="-30" baseline="-1562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1</a:t>
            </a:r>
            <a:r>
              <a:rPr sz="4000" spc="-20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𝑋</a:t>
            </a:r>
            <a:r>
              <a:rPr sz="4000" spc="40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 </a:t>
            </a:r>
            <a:r>
              <a:rPr sz="4000" spc="-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+</a:t>
            </a:r>
            <a:r>
              <a:rPr sz="4000" spc="-10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 </a:t>
            </a:r>
            <a:r>
              <a:rPr sz="4000" spc="-5" dirty="0">
                <a:latin typeface="a찐빵M" panose="02020600000000000000" pitchFamily="18" charset="-127"/>
                <a:ea typeface="a찐빵M" panose="02020600000000000000" pitchFamily="18" charset="-127"/>
                <a:cs typeface="Cambria Math"/>
              </a:rPr>
              <a:t>𝜀</a:t>
            </a:r>
            <a:endParaRPr sz="4000" dirty="0">
              <a:latin typeface="a찐빵M" panose="02020600000000000000" pitchFamily="18" charset="-127"/>
              <a:ea typeface="a찐빵M" panose="02020600000000000000" pitchFamily="18" charset="-127"/>
              <a:cs typeface="Cambria Math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AD03FE7-D448-D65B-6AB8-548E63A795C9}"/>
              </a:ext>
            </a:extLst>
          </p:cNvPr>
          <p:cNvSpPr txBox="1"/>
          <p:nvPr/>
        </p:nvSpPr>
        <p:spPr>
          <a:xfrm>
            <a:off x="861568" y="3447669"/>
            <a:ext cx="9864588" cy="2857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105"/>
              </a:spcBef>
              <a:buChar char="-"/>
              <a:tabLst>
                <a:tab pos="349885" algn="l"/>
                <a:tab pos="350520" algn="l"/>
              </a:tabLst>
            </a:pPr>
            <a:r>
              <a:rPr sz="3600" spc="-5" dirty="0">
                <a:ea typeface="a찐빵M" panose="02020600000000000000" pitchFamily="18" charset="-127"/>
                <a:cs typeface="Cambria Math"/>
              </a:rPr>
              <a:t>𝛽</a:t>
            </a:r>
            <a:r>
              <a:rPr sz="3600" spc="-7" baseline="-15325" dirty="0">
                <a:ea typeface="a찐빵M" panose="02020600000000000000" pitchFamily="18" charset="-127"/>
                <a:cs typeface="Cambria Math"/>
              </a:rPr>
              <a:t>0</a:t>
            </a:r>
            <a:r>
              <a:rPr sz="3600" spc="-5" dirty="0">
                <a:ea typeface="a찐빵M" panose="02020600000000000000" pitchFamily="18" charset="-127"/>
                <a:cs typeface="Calibri"/>
              </a:rPr>
              <a:t>:</a:t>
            </a:r>
            <a:r>
              <a:rPr sz="3600" spc="-10" dirty="0">
                <a:ea typeface="a찐빵M" panose="02020600000000000000" pitchFamily="18" charset="-127"/>
                <a:cs typeface="Calibri"/>
              </a:rPr>
              <a:t> constant,</a:t>
            </a:r>
            <a:r>
              <a:rPr sz="3600" spc="-5" dirty="0">
                <a:ea typeface="a찐빵M" panose="02020600000000000000" pitchFamily="18" charset="-127"/>
                <a:cs typeface="Calibri"/>
              </a:rPr>
              <a:t> </a:t>
            </a:r>
            <a:r>
              <a:rPr sz="3600" spc="-10" dirty="0">
                <a:ea typeface="a찐빵M" panose="02020600000000000000" pitchFamily="18" charset="-127"/>
                <a:cs typeface="Calibri"/>
              </a:rPr>
              <a:t>intercept</a:t>
            </a:r>
            <a:endParaRPr lang="en-US" sz="3600" spc="-10" dirty="0">
              <a:ea typeface="a찐빵M" panose="02020600000000000000" pitchFamily="18" charset="-127"/>
              <a:cs typeface="Calibri"/>
            </a:endParaRPr>
          </a:p>
          <a:p>
            <a:pPr marL="349885" indent="-287020">
              <a:lnSpc>
                <a:spcPct val="100000"/>
              </a:lnSpc>
              <a:spcBef>
                <a:spcPts val="105"/>
              </a:spcBef>
              <a:buChar char="-"/>
              <a:tabLst>
                <a:tab pos="349885" algn="l"/>
                <a:tab pos="350520" algn="l"/>
              </a:tabLst>
            </a:pPr>
            <a:endParaRPr sz="3600" dirty="0">
              <a:ea typeface="a찐빵M" panose="02020600000000000000" pitchFamily="18" charset="-127"/>
              <a:cs typeface="Calibri"/>
            </a:endParaRPr>
          </a:p>
          <a:p>
            <a:pPr marL="349885" indent="-287020">
              <a:lnSpc>
                <a:spcPts val="2395"/>
              </a:lnSpc>
              <a:buChar char="-"/>
              <a:tabLst>
                <a:tab pos="349885" algn="l"/>
                <a:tab pos="350520" algn="l"/>
              </a:tabLst>
            </a:pPr>
            <a:r>
              <a:rPr sz="3600" spc="-20" dirty="0">
                <a:ea typeface="a찐빵M" panose="02020600000000000000" pitchFamily="18" charset="-127"/>
                <a:cs typeface="Cambria Math"/>
              </a:rPr>
              <a:t>𝛽</a:t>
            </a:r>
            <a:r>
              <a:rPr sz="3600" spc="-30" baseline="-15325" dirty="0">
                <a:ea typeface="a찐빵M" panose="02020600000000000000" pitchFamily="18" charset="-127"/>
                <a:cs typeface="Cambria Math"/>
              </a:rPr>
              <a:t>1</a:t>
            </a:r>
            <a:r>
              <a:rPr sz="3600" spc="-20" dirty="0">
                <a:ea typeface="a찐빵M" panose="02020600000000000000" pitchFamily="18" charset="-127"/>
                <a:cs typeface="Calibri"/>
              </a:rPr>
              <a:t>:</a:t>
            </a:r>
            <a:r>
              <a:rPr sz="3600" spc="-30" dirty="0">
                <a:ea typeface="a찐빵M" panose="02020600000000000000" pitchFamily="18" charset="-127"/>
                <a:cs typeface="Calibri"/>
              </a:rPr>
              <a:t> </a:t>
            </a:r>
            <a:r>
              <a:rPr sz="3600" spc="-5" dirty="0">
                <a:ea typeface="a찐빵M" panose="02020600000000000000" pitchFamily="18" charset="-127"/>
                <a:cs typeface="Calibri"/>
              </a:rPr>
              <a:t>slope</a:t>
            </a:r>
            <a:r>
              <a:rPr lang="en-US" sz="3600" spc="-5" dirty="0">
                <a:ea typeface="a찐빵M" panose="02020600000000000000" pitchFamily="18" charset="-127"/>
                <a:cs typeface="Calibri"/>
              </a:rPr>
              <a:t>, </a:t>
            </a:r>
            <a:r>
              <a:rPr lang="en-US" altLang="ko-KR" sz="3600" spc="-10" dirty="0">
                <a:ea typeface="a찐빵M" panose="02020600000000000000" pitchFamily="18" charset="-127"/>
                <a:cs typeface="Calibri"/>
              </a:rPr>
              <a:t>coefficient</a:t>
            </a:r>
            <a:endParaRPr lang="en-US" sz="3600" spc="-5" dirty="0">
              <a:ea typeface="a찐빵M" panose="02020600000000000000" pitchFamily="18" charset="-127"/>
              <a:cs typeface="Calibri"/>
            </a:endParaRPr>
          </a:p>
          <a:p>
            <a:pPr marL="520700">
              <a:lnSpc>
                <a:spcPts val="2395"/>
              </a:lnSpc>
              <a:tabLst>
                <a:tab pos="807085" algn="l"/>
              </a:tabLst>
            </a:pPr>
            <a:endParaRPr lang="en-US" sz="3600" spc="-5" dirty="0">
              <a:ea typeface="a찐빵M" panose="02020600000000000000" pitchFamily="18" charset="-127"/>
              <a:cs typeface="Calibri"/>
            </a:endParaRPr>
          </a:p>
          <a:p>
            <a:pPr marL="349885" indent="-287020">
              <a:lnSpc>
                <a:spcPct val="100000"/>
              </a:lnSpc>
              <a:spcBef>
                <a:spcPts val="20"/>
              </a:spcBef>
              <a:buChar char="-"/>
              <a:tabLst>
                <a:tab pos="349885" algn="l"/>
                <a:tab pos="350520" algn="l"/>
              </a:tabLst>
            </a:pPr>
            <a:r>
              <a:rPr sz="3600" spc="60" dirty="0">
                <a:ea typeface="a찐빵M" panose="02020600000000000000" pitchFamily="18" charset="-127"/>
                <a:cs typeface="Cambria Math"/>
              </a:rPr>
              <a:t>𝜀</a:t>
            </a:r>
            <a:r>
              <a:rPr sz="3600" dirty="0">
                <a:ea typeface="a찐빵M" panose="02020600000000000000" pitchFamily="18" charset="-127"/>
                <a:cs typeface="Calibri"/>
              </a:rPr>
              <a:t>:</a:t>
            </a:r>
            <a:r>
              <a:rPr sz="3600" spc="-5" dirty="0">
                <a:ea typeface="a찐빵M" panose="02020600000000000000" pitchFamily="18" charset="-127"/>
                <a:cs typeface="Calibri"/>
              </a:rPr>
              <a:t> </a:t>
            </a:r>
            <a:r>
              <a:rPr sz="3600" dirty="0">
                <a:ea typeface="a찐빵M" panose="02020600000000000000" pitchFamily="18" charset="-127"/>
                <a:cs typeface="Calibri"/>
              </a:rPr>
              <a:t>e</a:t>
            </a:r>
            <a:r>
              <a:rPr sz="3600" spc="-10" dirty="0">
                <a:ea typeface="a찐빵M" panose="02020600000000000000" pitchFamily="18" charset="-127"/>
                <a:cs typeface="Calibri"/>
              </a:rPr>
              <a:t>r</a:t>
            </a:r>
            <a:r>
              <a:rPr sz="3600" spc="-40" dirty="0">
                <a:ea typeface="a찐빵M" panose="02020600000000000000" pitchFamily="18" charset="-127"/>
                <a:cs typeface="Calibri"/>
              </a:rPr>
              <a:t>r</a:t>
            </a:r>
            <a:r>
              <a:rPr sz="3600" spc="-5" dirty="0">
                <a:ea typeface="a찐빵M" panose="02020600000000000000" pitchFamily="18" charset="-127"/>
                <a:cs typeface="Calibri"/>
              </a:rPr>
              <a:t>o</a:t>
            </a:r>
            <a:r>
              <a:rPr sz="3600" spc="-180" dirty="0">
                <a:ea typeface="a찐빵M" panose="02020600000000000000" pitchFamily="18" charset="-127"/>
                <a:cs typeface="Calibri"/>
              </a:rPr>
              <a:t>r</a:t>
            </a:r>
            <a:r>
              <a:rPr sz="3600" dirty="0">
                <a:ea typeface="a찐빵M" panose="02020600000000000000" pitchFamily="18" charset="-127"/>
                <a:cs typeface="Calibri"/>
              </a:rPr>
              <a:t>,</a:t>
            </a:r>
            <a:r>
              <a:rPr sz="3600" spc="10" dirty="0">
                <a:ea typeface="a찐빵M" panose="02020600000000000000" pitchFamily="18" charset="-127"/>
                <a:cs typeface="Calibri"/>
              </a:rPr>
              <a:t> </a:t>
            </a:r>
            <a:r>
              <a:rPr sz="3600" dirty="0">
                <a:ea typeface="a찐빵M" panose="02020600000000000000" pitchFamily="18" charset="-127"/>
                <a:cs typeface="맑은 고딕"/>
              </a:rPr>
              <a:t>오차</a:t>
            </a:r>
            <a:r>
              <a:rPr sz="3600" dirty="0">
                <a:ea typeface="a찐빵M" panose="02020600000000000000" pitchFamily="18" charset="-127"/>
                <a:cs typeface="Calibri"/>
              </a:rPr>
              <a:t>,</a:t>
            </a:r>
            <a:r>
              <a:rPr sz="3600" spc="-5" dirty="0">
                <a:ea typeface="a찐빵M" panose="02020600000000000000" pitchFamily="18" charset="-127"/>
                <a:cs typeface="Calibri"/>
              </a:rPr>
              <a:t> x</a:t>
            </a:r>
            <a:r>
              <a:rPr sz="3600" spc="5" dirty="0">
                <a:ea typeface="a찐빵M" panose="02020600000000000000" pitchFamily="18" charset="-127"/>
                <a:cs typeface="맑은 고딕"/>
              </a:rPr>
              <a:t>로</a:t>
            </a:r>
            <a:r>
              <a:rPr sz="3600" spc="-265" dirty="0">
                <a:ea typeface="a찐빵M" panose="02020600000000000000" pitchFamily="18" charset="-127"/>
                <a:cs typeface="맑은 고딕"/>
              </a:rPr>
              <a:t> </a:t>
            </a:r>
            <a:r>
              <a:rPr sz="3600" dirty="0">
                <a:ea typeface="a찐빵M" panose="02020600000000000000" pitchFamily="18" charset="-127"/>
                <a:cs typeface="맑은 고딕"/>
              </a:rPr>
              <a:t>설명되</a:t>
            </a:r>
            <a:r>
              <a:rPr sz="3600" spc="5" dirty="0">
                <a:ea typeface="a찐빵M" panose="02020600000000000000" pitchFamily="18" charset="-127"/>
                <a:cs typeface="맑은 고딕"/>
              </a:rPr>
              <a:t>지</a:t>
            </a:r>
            <a:r>
              <a:rPr sz="3600" spc="-275" dirty="0">
                <a:ea typeface="a찐빵M" panose="02020600000000000000" pitchFamily="18" charset="-127"/>
                <a:cs typeface="맑은 고딕"/>
              </a:rPr>
              <a:t> </a:t>
            </a:r>
            <a:r>
              <a:rPr sz="3600" dirty="0">
                <a:ea typeface="a찐빵M" panose="02020600000000000000" pitchFamily="18" charset="-127"/>
                <a:cs typeface="맑은 고딕"/>
              </a:rPr>
              <a:t>않</a:t>
            </a:r>
            <a:r>
              <a:rPr sz="3600" spc="5" dirty="0">
                <a:ea typeface="a찐빵M" panose="02020600000000000000" pitchFamily="18" charset="-127"/>
                <a:cs typeface="맑은 고딕"/>
              </a:rPr>
              <a:t>는</a:t>
            </a:r>
            <a:r>
              <a:rPr sz="3600" spc="-265" dirty="0">
                <a:ea typeface="a찐빵M" panose="02020600000000000000" pitchFamily="18" charset="-127"/>
                <a:cs typeface="맑은 고딕"/>
              </a:rPr>
              <a:t> </a:t>
            </a:r>
            <a:r>
              <a:rPr sz="3600" dirty="0">
                <a:ea typeface="a찐빵M" panose="02020600000000000000" pitchFamily="18" charset="-127"/>
                <a:cs typeface="맑은 고딕"/>
              </a:rPr>
              <a:t>어</a:t>
            </a:r>
            <a:r>
              <a:rPr sz="3600" spc="5" dirty="0">
                <a:ea typeface="a찐빵M" panose="02020600000000000000" pitchFamily="18" charset="-127"/>
                <a:cs typeface="맑은 고딕"/>
              </a:rPr>
              <a:t>떤</a:t>
            </a:r>
            <a:r>
              <a:rPr sz="3600" spc="-265" dirty="0">
                <a:ea typeface="a찐빵M" panose="02020600000000000000" pitchFamily="18" charset="-127"/>
                <a:cs typeface="맑은 고딕"/>
              </a:rPr>
              <a:t> </a:t>
            </a:r>
            <a:r>
              <a:rPr sz="3600" spc="5" dirty="0">
                <a:ea typeface="a찐빵M" panose="02020600000000000000" pitchFamily="18" charset="-127"/>
                <a:cs typeface="맑은 고딕"/>
              </a:rPr>
              <a:t>것</a:t>
            </a:r>
            <a:endParaRPr sz="3600" dirty="0">
              <a:ea typeface="a찐빵M" panose="02020600000000000000" pitchFamily="18" charset="-127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 dirty="0">
              <a:ea typeface="a찐빵M" panose="02020600000000000000" pitchFamily="18" charset="-127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867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7EBB4-A690-5E20-F0FE-3A52B8844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3EAAB16-283A-292B-D572-76A71AC4F411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3A4EE-A8D8-F79F-109E-E4CB313EF36D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1.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단순회귀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EAF1F5-22D7-024C-3464-B40402777A67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C69019C-4E70-C56A-5E56-DFF8B2786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C9B6BD-990F-D771-D5DB-5C87E79F880E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B5A71414-329E-9378-8251-19801FE7E538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단순선형회귀</a:t>
            </a:r>
            <a:r>
              <a:rPr lang="en-US" altLang="ko-KR"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(</a:t>
            </a:r>
            <a:r>
              <a:rPr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Simple</a:t>
            </a:r>
            <a:r>
              <a:rPr sz="2000" spc="-20" dirty="0">
                <a:latin typeface="DX뷰티라인B" pitchFamily="2" charset="-127"/>
                <a:ea typeface="DX뷰티라인B" pitchFamily="2" charset="-127"/>
                <a:cs typeface="맑은 고딕"/>
              </a:rPr>
              <a:t> </a:t>
            </a:r>
            <a:r>
              <a:rPr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linear</a:t>
            </a:r>
            <a:r>
              <a:rPr sz="2000" spc="-20" dirty="0">
                <a:latin typeface="DX뷰티라인B" pitchFamily="2" charset="-127"/>
                <a:ea typeface="DX뷰티라인B" pitchFamily="2" charset="-127"/>
                <a:cs typeface="맑은 고딕"/>
              </a:rPr>
              <a:t> </a:t>
            </a:r>
            <a:r>
              <a:rPr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regression</a:t>
            </a:r>
            <a:r>
              <a:rPr lang="en-US" sz="2000" spc="-10" dirty="0">
                <a:latin typeface="DX뷰티라인B" pitchFamily="2" charset="-127"/>
                <a:ea typeface="DX뷰티라인B" pitchFamily="2" charset="-127"/>
                <a:cs typeface="맑은 고딕"/>
              </a:rPr>
              <a:t>)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4" name="그림 3" descr="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2FB52DAC-AE9B-B5A3-9EC9-64757A945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8" y="2118935"/>
            <a:ext cx="5302523" cy="368318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19229D-588B-FF77-1357-831E4C334CE6}"/>
              </a:ext>
            </a:extLst>
          </p:cNvPr>
          <p:cNvCxnSpPr>
            <a:cxnSpLocks/>
          </p:cNvCxnSpPr>
          <p:nvPr/>
        </p:nvCxnSpPr>
        <p:spPr>
          <a:xfrm flipV="1">
            <a:off x="4978400" y="2580640"/>
            <a:ext cx="2214880" cy="2384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9">
            <a:extLst>
              <a:ext uri="{FF2B5EF4-FFF2-40B4-BE49-F238E27FC236}">
                <a16:creationId xmlns:a16="http://schemas.microsoft.com/office/drawing/2014/main" id="{77F5B0BA-D460-D16F-AF7A-1C92EBFC0313}"/>
              </a:ext>
            </a:extLst>
          </p:cNvPr>
          <p:cNvSpPr txBox="1"/>
          <p:nvPr/>
        </p:nvSpPr>
        <p:spPr>
          <a:xfrm>
            <a:off x="7265598" y="2303680"/>
            <a:ext cx="33715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 err="1">
                <a:latin typeface="DX뷰티라인B" pitchFamily="2" charset="-127"/>
                <a:ea typeface="DX뷰티라인B" pitchFamily="2" charset="-127"/>
                <a:cs typeface="맑은 고딕"/>
              </a:rPr>
              <a:t>최적의</a:t>
            </a:r>
            <a:r>
              <a:rPr sz="3200" spc="-215" dirty="0">
                <a:latin typeface="DX뷰티라인B" pitchFamily="2" charset="-127"/>
                <a:ea typeface="DX뷰티라인B" pitchFamily="2" charset="-127"/>
                <a:cs typeface="맑은 고딕"/>
              </a:rPr>
              <a:t> </a:t>
            </a:r>
            <a:r>
              <a:rPr sz="3200" dirty="0">
                <a:latin typeface="DX뷰티라인B" pitchFamily="2" charset="-127"/>
                <a:ea typeface="DX뷰티라인B" pitchFamily="2" charset="-127"/>
                <a:cs typeface="맑은 고딕"/>
              </a:rPr>
              <a:t>회귀직선</a:t>
            </a: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0C2B02BC-3DE2-345B-57AC-75D783425C25}"/>
              </a:ext>
            </a:extLst>
          </p:cNvPr>
          <p:cNvSpPr txBox="1"/>
          <p:nvPr/>
        </p:nvSpPr>
        <p:spPr>
          <a:xfrm>
            <a:off x="5838091" y="3280812"/>
            <a:ext cx="6164569" cy="22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실</a:t>
            </a:r>
            <a:r>
              <a:rPr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제</a:t>
            </a:r>
            <a:r>
              <a:rPr sz="2400" spc="-229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spc="-5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관측</a:t>
            </a:r>
            <a:r>
              <a:rPr sz="24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된</a:t>
            </a:r>
            <a:r>
              <a:rPr sz="2400" spc="-22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spc="-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값</a:t>
            </a:r>
            <a:r>
              <a:rPr lang="en-US" sz="2400" spc="-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(</a:t>
            </a:r>
            <a:r>
              <a:rPr lang="ko-KR" altLang="en-US" sz="2400" spc="-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점</a:t>
            </a:r>
            <a:r>
              <a:rPr lang="en-US" altLang="ko-KR" sz="2400" spc="-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)</a:t>
            </a:r>
            <a:r>
              <a:rPr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과</a:t>
            </a:r>
            <a:r>
              <a:rPr sz="2400" spc="-229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endParaRPr lang="en-US" sz="2400" spc="-229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우리</a:t>
            </a:r>
            <a:r>
              <a:rPr sz="24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가</a:t>
            </a:r>
            <a:r>
              <a:rPr sz="2400" spc="-2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spc="-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고려하</a:t>
            </a:r>
            <a:r>
              <a:rPr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고</a:t>
            </a:r>
            <a:r>
              <a:rPr sz="2400" spc="-229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spc="-5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있</a:t>
            </a:r>
            <a:r>
              <a:rPr sz="24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는</a:t>
            </a:r>
            <a:r>
              <a:rPr sz="2400" spc="-229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spc="-5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여러가</a:t>
            </a:r>
            <a:r>
              <a:rPr sz="24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지</a:t>
            </a:r>
            <a:r>
              <a:rPr sz="2400" spc="-2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spc="-5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직선들</a:t>
            </a:r>
            <a:r>
              <a:rPr sz="2400" spc="-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endParaRPr lang="en-US" sz="2400" spc="-5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사이의</a:t>
            </a:r>
            <a:r>
              <a:rPr sz="2400" spc="-22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거리를</a:t>
            </a:r>
            <a:r>
              <a:rPr sz="2400" spc="-2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측정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하여</a:t>
            </a:r>
            <a:r>
              <a:rPr sz="2400" spc="-22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endParaRPr lang="en-US" sz="2400" spc="-225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그</a:t>
            </a:r>
            <a:r>
              <a:rPr sz="2400" spc="-2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거리</a:t>
            </a:r>
            <a:r>
              <a:rPr lang="en-US"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(=</a:t>
            </a:r>
            <a:r>
              <a:rPr lang="ko-KR" altLang="en-US"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오차</a:t>
            </a:r>
            <a:r>
              <a:rPr lang="en-US" altLang="ko-KR"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)</a:t>
            </a:r>
            <a:r>
              <a:rPr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를</a:t>
            </a:r>
            <a:r>
              <a:rPr sz="2400" spc="-22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가장</a:t>
            </a:r>
            <a:r>
              <a:rPr sz="2400" spc="-22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작게</a:t>
            </a:r>
            <a:r>
              <a:rPr sz="2400" spc="-2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dirty="0" err="1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해주는</a:t>
            </a:r>
            <a:r>
              <a:rPr sz="2400" spc="-229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선</a:t>
            </a:r>
            <a:endParaRPr lang="en-US" sz="2400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a찐빵M" panose="02020600000000000000" pitchFamily="18" charset="-127"/>
              <a:ea typeface="a찐빵M" panose="02020600000000000000" pitchFamily="18" charset="-127"/>
              <a:cs typeface="맑은 고딕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찐빵M" panose="02020600000000000000" pitchFamily="18" charset="-127"/>
                <a:ea typeface="a찐빵M" panose="02020600000000000000" pitchFamily="18" charset="-127"/>
                <a:cs typeface="Calibri"/>
              </a:rPr>
              <a:t>-&gt; </a:t>
            </a:r>
            <a:r>
              <a:rPr sz="2400" dirty="0">
                <a:solidFill>
                  <a:srgbClr val="EC7C30"/>
                </a:solidFill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최소제곱</a:t>
            </a:r>
            <a:r>
              <a:rPr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의</a:t>
            </a:r>
            <a:r>
              <a:rPr sz="2400" spc="-215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 </a:t>
            </a:r>
            <a:r>
              <a:rPr sz="2400" dirty="0">
                <a:latin typeface="a찐빵M" panose="02020600000000000000" pitchFamily="18" charset="-127"/>
                <a:ea typeface="a찐빵M" panose="02020600000000000000" pitchFamily="18" charset="-127"/>
                <a:cs typeface="맑은 고딕"/>
              </a:rPr>
              <a:t>아이디어</a:t>
            </a: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8FE9F33D-CF47-869F-CF06-9A13E01D5E78}"/>
              </a:ext>
            </a:extLst>
          </p:cNvPr>
          <p:cNvSpPr/>
          <p:nvPr/>
        </p:nvSpPr>
        <p:spPr>
          <a:xfrm>
            <a:off x="4257842" y="2433941"/>
            <a:ext cx="720558" cy="750013"/>
          </a:xfrm>
          <a:prstGeom prst="donut">
            <a:avLst>
              <a:gd name="adj" fmla="val 723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B1AFE2-5014-FAA1-0445-BED73F6836E7}"/>
              </a:ext>
            </a:extLst>
          </p:cNvPr>
          <p:cNvSpPr txBox="1"/>
          <p:nvPr/>
        </p:nvSpPr>
        <p:spPr>
          <a:xfrm>
            <a:off x="3977706" y="6386899"/>
            <a:ext cx="80249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사진 출처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https://www.blog.ecsimsw.com/entry/%EC%84%A0%ED%98%95-%ED%9A%8C%EA%B7%80-Linear-Regression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1181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B2642-C122-5C78-848F-7655D4F4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0CB8F2D-22A1-4D56-D6D0-92CA744AFC3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B23F6-64AF-45B2-DEA5-89D322AD4E0B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1.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단순회귀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6D012-2070-1697-D209-793BE6024372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2334BE-3284-410F-1416-186B0A9C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39FE81E-D700-54C1-B333-7549D19F7FA8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A1343A95-E1F3-F28A-2552-F500FEDFDE93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RSS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999EE9-1ED4-8580-04FA-5B653AB6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1" y="1891682"/>
            <a:ext cx="6736466" cy="4253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0D2715-FA77-D485-09BA-93FAC295A4F9}"/>
              </a:ext>
            </a:extLst>
          </p:cNvPr>
          <p:cNvSpPr txBox="1"/>
          <p:nvPr/>
        </p:nvSpPr>
        <p:spPr>
          <a:xfrm>
            <a:off x="6765470" y="3360667"/>
            <a:ext cx="443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편차의 합</a:t>
            </a:r>
            <a:r>
              <a:rPr lang="en-US" altLang="ko-KR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=0 -&gt; </a:t>
            </a:r>
            <a:r>
              <a:rPr lang="ko-KR" altLang="en-US" sz="2000" spc="-150" dirty="0" err="1">
                <a:solidFill>
                  <a:srgbClr val="00002F"/>
                </a:solidFill>
                <a:ea typeface="나눔스퀘어" panose="020B0600000101010101" pitchFamily="50" charset="-127"/>
              </a:rPr>
              <a:t>제곱합</a:t>
            </a:r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절댓값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652EE-CEB5-FC28-7D49-044587AD783D}"/>
              </a:ext>
            </a:extLst>
          </p:cNvPr>
          <p:cNvSpPr txBox="1"/>
          <p:nvPr/>
        </p:nvSpPr>
        <p:spPr>
          <a:xfrm>
            <a:off x="6765470" y="3944384"/>
            <a:ext cx="443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>
                <a:solidFill>
                  <a:srgbClr val="00002F"/>
                </a:solidFill>
                <a:ea typeface="나눔스퀘어" panose="020B0600000101010101" pitchFamily="50" charset="-127"/>
              </a:rPr>
              <a:t>최소제곱합</a:t>
            </a:r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: </a:t>
            </a:r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미분 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D79C4E-65F3-C883-ABE0-658CD74EF014}"/>
              </a:ext>
            </a:extLst>
          </p:cNvPr>
          <p:cNvCxnSpPr>
            <a:cxnSpLocks/>
          </p:cNvCxnSpPr>
          <p:nvPr/>
        </p:nvCxnSpPr>
        <p:spPr>
          <a:xfrm>
            <a:off x="4046483" y="3216166"/>
            <a:ext cx="0" cy="53602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91AC07-F40C-58B1-7871-ED1487E03B4E}"/>
              </a:ext>
            </a:extLst>
          </p:cNvPr>
          <p:cNvCxnSpPr/>
          <p:nvPr/>
        </p:nvCxnSpPr>
        <p:spPr>
          <a:xfrm flipV="1">
            <a:off x="4046483" y="2511972"/>
            <a:ext cx="2438400" cy="972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624E09-EAB8-6014-C77F-9F10C857D915}"/>
              </a:ext>
            </a:extLst>
          </p:cNvPr>
          <p:cNvSpPr txBox="1"/>
          <p:nvPr/>
        </p:nvSpPr>
        <p:spPr>
          <a:xfrm>
            <a:off x="6709071" y="2158029"/>
            <a:ext cx="4913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DX뷰티라인B" pitchFamily="2" charset="-127"/>
                <a:ea typeface="DX뷰티라인B" pitchFamily="2" charset="-127"/>
              </a:rPr>
              <a:t>실제 값과 모델 사이의 오류 값 </a:t>
            </a:r>
            <a:r>
              <a:rPr lang="en-US" altLang="ko-KR" sz="2400" spc="-150" dirty="0">
                <a:solidFill>
                  <a:srgbClr val="00002F"/>
                </a:solidFill>
                <a:latin typeface="DX뷰티라인B" pitchFamily="2" charset="-127"/>
                <a:ea typeface="DX뷰티라인B" pitchFamily="2" charset="-127"/>
              </a:rPr>
              <a:t>: </a:t>
            </a:r>
            <a:r>
              <a:rPr lang="ko-KR" altLang="en-US" sz="2400" spc="-150" dirty="0" err="1">
                <a:solidFill>
                  <a:srgbClr val="00002F"/>
                </a:solidFill>
                <a:latin typeface="DX뷰티라인B" pitchFamily="2" charset="-127"/>
                <a:ea typeface="DX뷰티라인B" pitchFamily="2" charset="-127"/>
              </a:rPr>
              <a:t>잔차</a:t>
            </a:r>
            <a:endParaRPr lang="en-US" altLang="ko-KR" sz="2400" spc="-150" dirty="0">
              <a:solidFill>
                <a:srgbClr val="00002F"/>
              </a:solidFill>
              <a:latin typeface="DX뷰티라인B" pitchFamily="2" charset="-127"/>
              <a:ea typeface="DX뷰티라인B" pitchFamily="2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-&gt; </a:t>
            </a:r>
            <a:r>
              <a:rPr lang="ko-KR" altLang="en-US" sz="2000" spc="-150" dirty="0" err="1">
                <a:solidFill>
                  <a:srgbClr val="00002F"/>
                </a:solidFill>
                <a:ea typeface="나눔스퀘어" panose="020B0600000101010101" pitchFamily="50" charset="-127"/>
              </a:rPr>
              <a:t>절댓값이여서</a:t>
            </a:r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 모두 양수 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00583C-E391-7F30-9023-296061641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721" y="4652270"/>
            <a:ext cx="4707851" cy="863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797E4D-370D-8C69-B0D5-42D94AD48D35}"/>
              </a:ext>
            </a:extLst>
          </p:cNvPr>
          <p:cNvSpPr txBox="1"/>
          <p:nvPr/>
        </p:nvSpPr>
        <p:spPr>
          <a:xfrm>
            <a:off x="6524720" y="6012966"/>
            <a:ext cx="538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Loss function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최소화 하는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w0, w1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찾기 문제</a:t>
            </a:r>
            <a:endParaRPr lang="en-US" altLang="ko-KR" sz="20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DFF28-09D4-B8B8-085B-AC663A4412F0}"/>
              </a:ext>
            </a:extLst>
          </p:cNvPr>
          <p:cNvSpPr txBox="1"/>
          <p:nvPr/>
        </p:nvSpPr>
        <p:spPr>
          <a:xfrm>
            <a:off x="6524720" y="5621829"/>
            <a:ext cx="502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는 최소화 하려는 식을 지칭</a:t>
            </a:r>
            <a:endParaRPr lang="en-US" altLang="ko-KR" sz="20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2ACBCF-1F5C-37C6-1400-3562D1C42ED8}"/>
              </a:ext>
            </a:extLst>
          </p:cNvPr>
          <p:cNvSpPr/>
          <p:nvPr/>
        </p:nvSpPr>
        <p:spPr>
          <a:xfrm>
            <a:off x="4419600" y="3560722"/>
            <a:ext cx="1934307" cy="40011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4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631B8-5ADA-2BFA-9A7B-1B1FD9039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71BCAC1-B8B4-AAC6-E03D-1CDB5ED285F9}"/>
              </a:ext>
            </a:extLst>
          </p:cNvPr>
          <p:cNvSpPr/>
          <p:nvPr/>
        </p:nvSpPr>
        <p:spPr>
          <a:xfrm>
            <a:off x="-17311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E796D-ABAE-CDE9-BF26-AAC3A773A33C}"/>
              </a:ext>
            </a:extLst>
          </p:cNvPr>
          <p:cNvSpPr txBox="1"/>
          <p:nvPr/>
        </p:nvSpPr>
        <p:spPr>
          <a:xfrm>
            <a:off x="1824226" y="356882"/>
            <a:ext cx="40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DX뷰티라인B" pitchFamily="2" charset="-127"/>
                <a:ea typeface="DX뷰티라인B" pitchFamily="2" charset="-127"/>
              </a:rPr>
              <a:t>1. </a:t>
            </a:r>
            <a:r>
              <a:rPr lang="ko-KR" altLang="en-US" sz="3200" dirty="0">
                <a:latin typeface="DX뷰티라인B" pitchFamily="2" charset="-127"/>
                <a:ea typeface="DX뷰티라인B" pitchFamily="2" charset="-127"/>
              </a:rPr>
              <a:t>단순회귀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AF437-A364-8AAF-1D41-7D95DBA787FA}"/>
              </a:ext>
            </a:extLst>
          </p:cNvPr>
          <p:cNvSpPr/>
          <p:nvPr/>
        </p:nvSpPr>
        <p:spPr>
          <a:xfrm>
            <a:off x="12018885" y="0"/>
            <a:ext cx="3462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9EFBF6-476D-557A-4D94-DCAD0C75D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" y="142241"/>
            <a:ext cx="1391919" cy="13919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75DC8D-8970-413B-D9CE-AF4D6C4D076C}"/>
              </a:ext>
            </a:extLst>
          </p:cNvPr>
          <p:cNvCxnSpPr>
            <a:cxnSpLocks/>
          </p:cNvCxnSpPr>
          <p:nvPr/>
        </p:nvCxnSpPr>
        <p:spPr>
          <a:xfrm>
            <a:off x="1963582" y="941657"/>
            <a:ext cx="312577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">
            <a:extLst>
              <a:ext uri="{FF2B5EF4-FFF2-40B4-BE49-F238E27FC236}">
                <a16:creationId xmlns:a16="http://schemas.microsoft.com/office/drawing/2014/main" id="{346C5157-D851-C710-CB69-CF359D17828F}"/>
              </a:ext>
            </a:extLst>
          </p:cNvPr>
          <p:cNvSpPr txBox="1"/>
          <p:nvPr/>
        </p:nvSpPr>
        <p:spPr>
          <a:xfrm>
            <a:off x="1963582" y="1021916"/>
            <a:ext cx="66114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RSS </a:t>
            </a:r>
            <a:r>
              <a:rPr lang="en-US" altLang="ko-KR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- </a:t>
            </a:r>
            <a:r>
              <a:rPr lang="ko-KR" altLang="en-US" sz="2000" dirty="0">
                <a:latin typeface="DX뷰티라인B" pitchFamily="2" charset="-127"/>
                <a:ea typeface="DX뷰티라인B" pitchFamily="2" charset="-127"/>
                <a:cs typeface="맑은 고딕"/>
              </a:rPr>
              <a:t>정규방정식</a:t>
            </a:r>
            <a:endParaRPr sz="2000" dirty="0">
              <a:latin typeface="DX뷰티라인B" pitchFamily="2" charset="-127"/>
              <a:ea typeface="DX뷰티라인B" pitchFamily="2" charset="-127"/>
              <a:cs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3892F-C7A9-E217-DEB7-5D13D99CD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1" y="1891682"/>
            <a:ext cx="6736466" cy="4253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53F1C0-7D3A-2142-2BEB-5AFA0F68C46B}"/>
              </a:ext>
            </a:extLst>
          </p:cNvPr>
          <p:cNvSpPr txBox="1"/>
          <p:nvPr/>
        </p:nvSpPr>
        <p:spPr>
          <a:xfrm>
            <a:off x="6765470" y="3360667"/>
            <a:ext cx="443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편차의 합</a:t>
            </a:r>
            <a:r>
              <a:rPr lang="en-US" altLang="ko-KR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=0 -&gt; </a:t>
            </a:r>
            <a:r>
              <a:rPr lang="ko-KR" altLang="en-US" sz="2000" spc="-150" dirty="0" err="1">
                <a:solidFill>
                  <a:srgbClr val="00002F"/>
                </a:solidFill>
                <a:ea typeface="나눔스퀘어" panose="020B0600000101010101" pitchFamily="50" charset="-127"/>
              </a:rPr>
              <a:t>제곱합</a:t>
            </a:r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절댓값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29012-BB6F-CE32-93F0-14EFBF6191DE}"/>
              </a:ext>
            </a:extLst>
          </p:cNvPr>
          <p:cNvSpPr txBox="1"/>
          <p:nvPr/>
        </p:nvSpPr>
        <p:spPr>
          <a:xfrm>
            <a:off x="6765470" y="3944384"/>
            <a:ext cx="443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>
                <a:solidFill>
                  <a:srgbClr val="00002F"/>
                </a:solidFill>
                <a:ea typeface="나눔스퀘어" panose="020B0600000101010101" pitchFamily="50" charset="-127"/>
              </a:rPr>
              <a:t>최소제곱합</a:t>
            </a:r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: </a:t>
            </a:r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미분 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FE8697-439D-7BD4-6F3E-302630899839}"/>
              </a:ext>
            </a:extLst>
          </p:cNvPr>
          <p:cNvCxnSpPr>
            <a:cxnSpLocks/>
          </p:cNvCxnSpPr>
          <p:nvPr/>
        </p:nvCxnSpPr>
        <p:spPr>
          <a:xfrm>
            <a:off x="4046483" y="3216166"/>
            <a:ext cx="0" cy="53602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1C2ABA-A085-8EAA-0B49-9116C0F90C27}"/>
              </a:ext>
            </a:extLst>
          </p:cNvPr>
          <p:cNvCxnSpPr/>
          <p:nvPr/>
        </p:nvCxnSpPr>
        <p:spPr>
          <a:xfrm flipV="1">
            <a:off x="4046483" y="2511972"/>
            <a:ext cx="2438400" cy="972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EBEC8B-40AF-F821-D685-8C8B1404A52A}"/>
              </a:ext>
            </a:extLst>
          </p:cNvPr>
          <p:cNvSpPr txBox="1"/>
          <p:nvPr/>
        </p:nvSpPr>
        <p:spPr>
          <a:xfrm>
            <a:off x="6709071" y="2158029"/>
            <a:ext cx="4913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DX뷰티라인B" pitchFamily="2" charset="-127"/>
                <a:ea typeface="DX뷰티라인B" pitchFamily="2" charset="-127"/>
              </a:rPr>
              <a:t>실제 값과 모델 사이의 오류 값 </a:t>
            </a:r>
            <a:r>
              <a:rPr lang="en-US" altLang="ko-KR" sz="2400" spc="-150" dirty="0">
                <a:solidFill>
                  <a:srgbClr val="00002F"/>
                </a:solidFill>
                <a:latin typeface="DX뷰티라인B" pitchFamily="2" charset="-127"/>
                <a:ea typeface="DX뷰티라인B" pitchFamily="2" charset="-127"/>
              </a:rPr>
              <a:t>: </a:t>
            </a:r>
            <a:r>
              <a:rPr lang="ko-KR" altLang="en-US" sz="2400" spc="-150" dirty="0" err="1">
                <a:solidFill>
                  <a:srgbClr val="00002F"/>
                </a:solidFill>
                <a:latin typeface="DX뷰티라인B" pitchFamily="2" charset="-127"/>
                <a:ea typeface="DX뷰티라인B" pitchFamily="2" charset="-127"/>
              </a:rPr>
              <a:t>잔차</a:t>
            </a:r>
            <a:endParaRPr lang="en-US" altLang="ko-KR" sz="2400" spc="-150" dirty="0">
              <a:solidFill>
                <a:srgbClr val="00002F"/>
              </a:solidFill>
              <a:latin typeface="DX뷰티라인B" pitchFamily="2" charset="-127"/>
              <a:ea typeface="DX뷰티라인B" pitchFamily="2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-&gt; </a:t>
            </a:r>
            <a:r>
              <a:rPr lang="ko-KR" altLang="en-US" sz="2000" spc="-150" dirty="0" err="1">
                <a:solidFill>
                  <a:srgbClr val="00002F"/>
                </a:solidFill>
                <a:ea typeface="나눔스퀘어" panose="020B0600000101010101" pitchFamily="50" charset="-127"/>
              </a:rPr>
              <a:t>절댓값이여서</a:t>
            </a:r>
            <a:r>
              <a:rPr lang="ko-KR" altLang="en-US" sz="2000" spc="-150" dirty="0">
                <a:solidFill>
                  <a:srgbClr val="00002F"/>
                </a:solidFill>
                <a:ea typeface="나눔스퀘어" panose="020B0600000101010101" pitchFamily="50" charset="-127"/>
              </a:rPr>
              <a:t> 모두 양수 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B522A7-7486-AF98-B85F-B41B9D74A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721" y="4652270"/>
            <a:ext cx="4707851" cy="863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BB2A46-36B2-98F0-69EF-16463E7AEC9A}"/>
              </a:ext>
            </a:extLst>
          </p:cNvPr>
          <p:cNvSpPr txBox="1"/>
          <p:nvPr/>
        </p:nvSpPr>
        <p:spPr>
          <a:xfrm>
            <a:off x="6524720" y="6012966"/>
            <a:ext cx="538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Loss function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최소화 하는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w0, w1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찾기 문제</a:t>
            </a:r>
            <a:endParaRPr lang="en-US" altLang="ko-KR" sz="20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2267E-8717-BD25-9D4F-518733048139}"/>
              </a:ext>
            </a:extLst>
          </p:cNvPr>
          <p:cNvSpPr txBox="1"/>
          <p:nvPr/>
        </p:nvSpPr>
        <p:spPr>
          <a:xfrm>
            <a:off x="6524720" y="5621829"/>
            <a:ext cx="502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는 최소화 하려는 식을 지칭</a:t>
            </a:r>
            <a:endParaRPr lang="en-US" altLang="ko-KR" sz="20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DCDF71-735F-82E8-305E-6C092249C8F4}"/>
              </a:ext>
            </a:extLst>
          </p:cNvPr>
          <p:cNvSpPr/>
          <p:nvPr/>
        </p:nvSpPr>
        <p:spPr>
          <a:xfrm>
            <a:off x="4419600" y="3560722"/>
            <a:ext cx="1934307" cy="40011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05D9A-ABFC-4494-FD4C-D191FE9A3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114" y="1805840"/>
            <a:ext cx="5103646" cy="4600371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5E65A8A-2855-3D93-67EB-4138B613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82" y="5502246"/>
            <a:ext cx="2985186" cy="90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5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12223</TotalTime>
  <Words>927</Words>
  <Application>Microsoft Office PowerPoint</Application>
  <PresentationFormat>와이드스크린</PresentationFormat>
  <Paragraphs>181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나눔스퀘어 ExtraBold</vt:lpstr>
      <vt:lpstr>Cambria Math</vt:lpstr>
      <vt:lpstr>Arial</vt:lpstr>
      <vt:lpstr>나눔스퀘어</vt:lpstr>
      <vt:lpstr>맑은 고딕</vt:lpstr>
      <vt:lpstr>a찐빵M</vt:lpstr>
      <vt:lpstr>DX뷰티라인B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동환 노</dc:creator>
  <cp:lastModifiedBy>최지희</cp:lastModifiedBy>
  <cp:revision>163</cp:revision>
  <dcterms:created xsi:type="dcterms:W3CDTF">2023-08-25T10:28:17Z</dcterms:created>
  <dcterms:modified xsi:type="dcterms:W3CDTF">2024-03-18T02:22:07Z</dcterms:modified>
</cp:coreProperties>
</file>