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3" r:id="rId6"/>
    <p:sldId id="262" r:id="rId7"/>
    <p:sldId id="2439" r:id="rId8"/>
    <p:sldId id="2441" r:id="rId9"/>
    <p:sldId id="2442" r:id="rId10"/>
    <p:sldId id="3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7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66" r:id="rId6"/>
    <p:sldLayoutId id="2147483672" r:id="rId7"/>
    <p:sldLayoutId id="2147483673" r:id="rId8"/>
    <p:sldLayoutId id="2147483653" r:id="rId9"/>
    <p:sldLayoutId id="2147483671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22" y="1813636"/>
            <a:ext cx="4963427" cy="1872028"/>
          </a:xfrm>
        </p:spPr>
        <p:txBody>
          <a:bodyPr/>
          <a:lstStyle/>
          <a:p>
            <a:pPr algn="r"/>
            <a:r>
              <a:rPr lang="en-US" sz="4400" cap="small" dirty="0"/>
              <a:t>Big Mountain Resort</a:t>
            </a:r>
            <a:br>
              <a:rPr lang="en-US" sz="4400" cap="small" dirty="0"/>
            </a:br>
            <a:r>
              <a:rPr lang="en-US" sz="4400" cap="small" dirty="0"/>
              <a:t>Pricing Strategy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Executive Summary</a:t>
            </a:r>
          </a:p>
          <a:p>
            <a:pPr algn="r"/>
            <a:r>
              <a:rPr lang="en-US" sz="1800" dirty="0"/>
              <a:t>Jae Chung, </a:t>
            </a:r>
            <a:r>
              <a:rPr lang="en-US" sz="1400" dirty="0"/>
              <a:t>PhD</a:t>
            </a:r>
            <a:r>
              <a:rPr lang="en-US" sz="1800" dirty="0"/>
              <a:t>  |  August 8</a:t>
            </a:r>
            <a:r>
              <a:rPr lang="en-US" sz="1800" baseline="30000" dirty="0"/>
              <a:t>th</a:t>
            </a:r>
            <a:r>
              <a:rPr lang="en-US" sz="1800" dirty="0"/>
              <a:t>, 2021</a:t>
            </a: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small" dirty="0"/>
              <a:t>Big Mountain Resort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Montana</a:t>
            </a:r>
            <a:r>
              <a:rPr lang="en-US" dirty="0"/>
              <a:t>, </a:t>
            </a:r>
            <a:r>
              <a:rPr lang="en-US" sz="1400" dirty="0"/>
              <a:t>with views of Glacier National Park and Flathead National Forest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Biggest ski resort in Montana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# Trails: </a:t>
            </a:r>
            <a:r>
              <a:rPr lang="en-US" dirty="0"/>
              <a:t>105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# Visitors: </a:t>
            </a:r>
            <a:r>
              <a:rPr lang="en-US" dirty="0"/>
              <a:t>appx. 350,000/</a:t>
            </a:r>
            <a:r>
              <a:rPr lang="en-US" dirty="0" err="1"/>
              <a:t>yr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Elevations:</a:t>
            </a:r>
            <a:r>
              <a:rPr lang="en-US" dirty="0"/>
              <a:t> </a:t>
            </a:r>
            <a:r>
              <a:rPr lang="en-US" i="1" dirty="0"/>
              <a:t>Base</a:t>
            </a:r>
            <a:r>
              <a:rPr lang="en-US" dirty="0"/>
              <a:t> 4464 ft, </a:t>
            </a:r>
            <a:r>
              <a:rPr lang="en-US" i="1" dirty="0"/>
              <a:t>Summit</a:t>
            </a:r>
            <a:r>
              <a:rPr lang="en-US" dirty="0"/>
              <a:t> 6817 ft, </a:t>
            </a:r>
            <a:r>
              <a:rPr lang="en-US" i="1" dirty="0"/>
              <a:t>Vertical drop </a:t>
            </a:r>
            <a:r>
              <a:rPr lang="en-US" dirty="0"/>
              <a:t>2353 ft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# Chairs: </a:t>
            </a:r>
            <a:r>
              <a:rPr lang="en-US" dirty="0"/>
              <a:t>14 </a:t>
            </a:r>
            <a:r>
              <a:rPr lang="en-US" sz="1400" dirty="0"/>
              <a:t>(11 lifts, 2 T-bars, 1 magic carpet)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Recently installed chair costs $1.5MM/</a:t>
            </a:r>
            <a:r>
              <a:rPr lang="en-US" dirty="0" err="1"/>
              <a:t>yr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Ticket Price: </a:t>
            </a:r>
            <a:r>
              <a:rPr lang="en-US" dirty="0"/>
              <a:t>$81/adult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4" name="Picture 10" descr="Glacier Country Ski Weekend in Whitefish | The Official Western Montana  Travel &amp;amp; Tourism Blog">
            <a:extLst>
              <a:ext uri="{FF2B5EF4-FFF2-40B4-BE49-F238E27FC236}">
                <a16:creationId xmlns:a16="http://schemas.microsoft.com/office/drawing/2014/main" id="{6B8730E7-A794-486C-AC35-CEE837D509A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4" r="16274"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6CBA1A-C349-43A1-9B85-8938A1C6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901" y="6370766"/>
            <a:ext cx="27146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/>
          </a:bodyPr>
          <a:lstStyle/>
          <a:p>
            <a:r>
              <a:rPr lang="en-US" cap="small" dirty="0"/>
              <a:t>Problem Statement &amp; Success Criteria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How can Big Mountain Resort set its pricing strategy to best generate revenue and capitalize on its existing infrastructure by:</a:t>
            </a:r>
          </a:p>
          <a:p>
            <a:pPr marL="342900" indent="-342900">
              <a:lnSpc>
                <a:spcPct val="100000"/>
              </a:lnSpc>
              <a:buAutoNum type="alphaLcParenBoth"/>
            </a:pPr>
            <a:r>
              <a:rPr lang="en-US" dirty="0"/>
              <a:t>finding a data-driven revenue-maximizing ticket price benchmarked to its competitors, and/or </a:t>
            </a:r>
          </a:p>
          <a:p>
            <a:pPr marL="342900" indent="-342900">
              <a:lnSpc>
                <a:spcPct val="100000"/>
              </a:lnSpc>
              <a:buAutoNum type="alphaLcParenBoth"/>
            </a:pPr>
            <a:r>
              <a:rPr lang="en-US" dirty="0"/>
              <a:t>optimizing redundancies in existing facilities or identifying investment opportunities in new ones?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 &amp; Success Criteria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/>
              <a:t>Identify a data-driven path forward for better revenue generation (within the market segment provided in the data), either through increased ticket prices or lowered operations costs or both.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/>
              <a:t>Run through the four operational scenarios to present recommendations on their profitability based on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DC3F92-7EB1-4DEB-947C-62C5123EF4B8}"/>
              </a:ext>
            </a:extLst>
          </p:cNvPr>
          <p:cNvSpPr/>
          <p:nvPr/>
        </p:nvSpPr>
        <p:spPr>
          <a:xfrm>
            <a:off x="9278224" y="6356350"/>
            <a:ext cx="2181137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/>
          </a:bodyPr>
          <a:lstStyle/>
          <a:p>
            <a:r>
              <a:rPr lang="en-US" cap="small" dirty="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Ticket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Model supports a ticket price of </a:t>
            </a:r>
            <a:r>
              <a:rPr lang="en-US" b="1" dirty="0"/>
              <a:t>$96/adult </a:t>
            </a:r>
            <a:r>
              <a:rPr lang="en-US" dirty="0"/>
              <a:t>benchmarked against ski resorts across the 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$15/adult (~19%) increase from current price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&gt; $26MM/</a:t>
            </a:r>
            <a:r>
              <a:rPr lang="en-US" b="1" dirty="0" err="1"/>
              <a:t>yr</a:t>
            </a:r>
            <a:r>
              <a:rPr lang="en-US" dirty="0"/>
              <a:t> revenue increase </a:t>
            </a:r>
            <a:r>
              <a:rPr lang="en-US" i="1" dirty="0"/>
              <a:t>if no drop in sales volume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$2.25MM/</a:t>
            </a:r>
            <a:r>
              <a:rPr lang="en-US" b="1" dirty="0" err="1"/>
              <a:t>yr</a:t>
            </a:r>
            <a:r>
              <a:rPr lang="en-US" b="1" dirty="0"/>
              <a:t> </a:t>
            </a:r>
            <a:r>
              <a:rPr lang="en-US" dirty="0"/>
              <a:t>revenue increase even </a:t>
            </a:r>
            <a:r>
              <a:rPr lang="en-US" i="1" dirty="0"/>
              <a:t>with loss of 50,000 customers per year</a:t>
            </a:r>
          </a:p>
          <a:p>
            <a:pPr>
              <a:lnSpc>
                <a:spcPct val="100000"/>
              </a:lnSpc>
            </a:pPr>
            <a:r>
              <a:rPr lang="en-US" dirty="0"/>
              <a:t>Best investment opportunities (cf. ticket prices):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fast Quad chairs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runs/trails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More snow making area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Greater vertical drop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Scenario 1:</a:t>
            </a:r>
            <a:r>
              <a:rPr lang="en-US" dirty="0"/>
              <a:t> Closing runs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Closing first run </a:t>
            </a:r>
            <a:r>
              <a:rPr lang="en-US" dirty="0"/>
              <a:t>is free – </a:t>
            </a:r>
            <a:r>
              <a:rPr lang="en-US" b="1" dirty="0"/>
              <a:t>recommended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Model also </a:t>
            </a:r>
            <a:r>
              <a:rPr lang="en-US" b="1" dirty="0"/>
              <a:t>supports closing five or eight runs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Closing any other number of runs up to 10 not recommended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Scenario 2:</a:t>
            </a:r>
            <a:r>
              <a:rPr lang="en-US" dirty="0"/>
              <a:t> Adding a run, a chair, and vertical drop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Model support a </a:t>
            </a:r>
            <a:r>
              <a:rPr lang="en-US" b="1" dirty="0"/>
              <a:t>$2/adult increase </a:t>
            </a:r>
            <a:r>
              <a:rPr lang="en-US" dirty="0"/>
              <a:t>in ticket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</a:t>
            </a:r>
            <a:r>
              <a:rPr lang="en-US" b="1" dirty="0"/>
              <a:t>$3.5MM/</a:t>
            </a:r>
            <a:r>
              <a:rPr lang="en-US" b="1" dirty="0" err="1"/>
              <a:t>yr</a:t>
            </a:r>
            <a:r>
              <a:rPr lang="en-US" b="1" dirty="0"/>
              <a:t> </a:t>
            </a:r>
            <a:r>
              <a:rPr lang="en-US" dirty="0"/>
              <a:t>revenue – </a:t>
            </a:r>
            <a:r>
              <a:rPr lang="en-US" b="1" dirty="0"/>
              <a:t>recommended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Scenario 3:</a:t>
            </a:r>
            <a:r>
              <a:rPr lang="en-US" dirty="0"/>
              <a:t> Scenario 2 + 2 acres of snow making area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Indistinguishable to Scenario 2 from model – </a:t>
            </a:r>
            <a:r>
              <a:rPr lang="en-US" b="1" dirty="0"/>
              <a:t>not recommended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Scenario 4: </a:t>
            </a:r>
            <a:r>
              <a:rPr lang="en-US" dirty="0"/>
              <a:t>4 acres of snow making area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Model doesn’t support any change in price – </a:t>
            </a:r>
            <a:r>
              <a:rPr lang="en-US" b="1" dirty="0"/>
              <a:t>not recommended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DC3F92-7EB1-4DEB-947C-62C5123EF4B8}"/>
              </a:ext>
            </a:extLst>
          </p:cNvPr>
          <p:cNvSpPr/>
          <p:nvPr/>
        </p:nvSpPr>
        <p:spPr>
          <a:xfrm>
            <a:off x="9278224" y="6356350"/>
            <a:ext cx="2181137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/>
          </a:bodyPr>
          <a:lstStyle/>
          <a:p>
            <a:r>
              <a:rPr lang="en-US" cap="small" dirty="0"/>
              <a:t>What are the most Important Features in Pricing?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540855"/>
            <a:ext cx="4998304" cy="464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State Important?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909" y="1540855"/>
            <a:ext cx="5022920" cy="464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features are Important then?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DC3F92-7EB1-4DEB-947C-62C5123EF4B8}"/>
              </a:ext>
            </a:extLst>
          </p:cNvPr>
          <p:cNvSpPr/>
          <p:nvPr/>
        </p:nvSpPr>
        <p:spPr>
          <a:xfrm>
            <a:off x="9278224" y="6356350"/>
            <a:ext cx="2181137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8D2508-03B2-4BC1-90A8-74856BB5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4"/>
            <a:ext cx="4998304" cy="437245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clustering effect suggests </a:t>
            </a:r>
            <a:r>
              <a:rPr lang="en-US" b="1" dirty="0"/>
              <a:t>state identity is not important</a:t>
            </a:r>
          </a:p>
          <a:p>
            <a:pPr marL="0" indent="0">
              <a:buNone/>
            </a:pPr>
            <a:r>
              <a:rPr lang="en-US" sz="1200" dirty="0"/>
              <a:t>* Principle components are artificial variables designed to explain the data in the least number of variables. In this case the two components explain ~80% of the variance.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9457D2E-1767-4DAF-AFEE-9F7DB885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8899" y="2485545"/>
            <a:ext cx="4723001" cy="437245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# of Fast Quads (26%)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# of Runs (25%)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Snow Making area (12%)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Vertical drop (9%)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b="1" dirty="0"/>
              <a:t># total chairs (3%)</a:t>
            </a:r>
            <a:endParaRPr lang="en-US" sz="13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2C2EEF-A040-482B-B4FD-75B306D4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1962431"/>
            <a:ext cx="10681092" cy="1502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0AB759-88F4-4BBE-951C-0CBDCF0DA833}"/>
              </a:ext>
            </a:extLst>
          </p:cNvPr>
          <p:cNvSpPr/>
          <p:nvPr/>
        </p:nvSpPr>
        <p:spPr>
          <a:xfrm>
            <a:off x="721453" y="2256639"/>
            <a:ext cx="10670447" cy="92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5DDF424-5E53-4117-A2E3-5F71DABC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46" y="2141539"/>
            <a:ext cx="4317829" cy="340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7E201CA-B70E-4CE7-9D97-7701AE90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3"/>
          <a:stretch/>
        </p:blipFill>
        <p:spPr bwMode="auto">
          <a:xfrm>
            <a:off x="6353909" y="2112634"/>
            <a:ext cx="4901077" cy="340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en-US" cap="small" dirty="0"/>
              <a:t>Where does Big Mountain Resort Stand in these Features?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DC3F92-7EB1-4DEB-947C-62C5123EF4B8}"/>
              </a:ext>
            </a:extLst>
          </p:cNvPr>
          <p:cNvSpPr/>
          <p:nvPr/>
        </p:nvSpPr>
        <p:spPr>
          <a:xfrm>
            <a:off x="9278224" y="6356350"/>
            <a:ext cx="2181137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0AB759-88F4-4BBE-951C-0CBDCF0DA833}"/>
              </a:ext>
            </a:extLst>
          </p:cNvPr>
          <p:cNvSpPr/>
          <p:nvPr/>
        </p:nvSpPr>
        <p:spPr>
          <a:xfrm>
            <a:off x="721453" y="2256639"/>
            <a:ext cx="10670447" cy="92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66FF1F-1409-47EA-B35E-648F7F966257}"/>
              </a:ext>
            </a:extLst>
          </p:cNvPr>
          <p:cNvGrpSpPr/>
          <p:nvPr/>
        </p:nvGrpSpPr>
        <p:grpSpPr>
          <a:xfrm>
            <a:off x="4252295" y="4268409"/>
            <a:ext cx="3887907" cy="2395718"/>
            <a:chOff x="309912" y="1672075"/>
            <a:chExt cx="3776540" cy="2262303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4100E1D-5781-4959-8BA5-12C46CC1D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12" y="1672075"/>
              <a:ext cx="3776540" cy="2102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81C83-3FCA-49B5-A346-CC9FA32E366F}"/>
                </a:ext>
              </a:extLst>
            </p:cNvPr>
            <p:cNvSpPr txBox="1"/>
            <p:nvPr/>
          </p:nvSpPr>
          <p:spPr>
            <a:xfrm>
              <a:off x="2032233" y="2102750"/>
              <a:ext cx="12143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effectLst/>
                </a:rPr>
                <a:t>81</a:t>
              </a:r>
              <a:r>
                <a:rPr lang="en-US" sz="1400" b="0" baseline="30000" dirty="0">
                  <a:solidFill>
                    <a:srgbClr val="FF0000"/>
                  </a:solidFill>
                  <a:effectLst/>
                </a:rPr>
                <a:t>st</a:t>
              </a:r>
              <a:r>
                <a:rPr lang="en-US" sz="1400" b="0" dirty="0">
                  <a:solidFill>
                    <a:srgbClr val="FF0000"/>
                  </a:solidFill>
                  <a:effectLst/>
                </a:rPr>
                <a:t> Percentile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1BC77C-C8AE-4BD3-BB01-29294C13CA47}"/>
                </a:ext>
              </a:extLst>
            </p:cNvPr>
            <p:cNvSpPr txBox="1"/>
            <p:nvPr/>
          </p:nvSpPr>
          <p:spPr>
            <a:xfrm>
              <a:off x="981512" y="3626601"/>
              <a:ext cx="275997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Ticket Price ($)</a:t>
              </a: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DD7509-C006-469B-8CA5-EBDD11BA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00" y="1759928"/>
            <a:ext cx="3844001" cy="211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27ED2D-93F8-42A5-BBC2-120FB949B8DC}"/>
              </a:ext>
            </a:extLst>
          </p:cNvPr>
          <p:cNvSpPr txBox="1"/>
          <p:nvPr/>
        </p:nvSpPr>
        <p:spPr>
          <a:xfrm>
            <a:off x="5676024" y="2195131"/>
            <a:ext cx="1353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</a:rPr>
              <a:t>93</a:t>
            </a:r>
            <a:r>
              <a:rPr lang="en-US" sz="1400" b="0" baseline="30000" dirty="0">
                <a:solidFill>
                  <a:srgbClr val="FF0000"/>
                </a:solidFill>
                <a:effectLst/>
              </a:rPr>
              <a:t>rd</a:t>
            </a:r>
            <a:r>
              <a:rPr lang="en-US" sz="1400" b="0" dirty="0">
                <a:solidFill>
                  <a:srgbClr val="FF0000"/>
                </a:solidFill>
                <a:effectLst/>
              </a:rPr>
              <a:t> Percentile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DA7C124D-3F9A-4ADB-9FC6-566D9B37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" y="1706453"/>
            <a:ext cx="4028698" cy="22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29ADBA-E726-4105-B457-D03EDB1290FB}"/>
              </a:ext>
            </a:extLst>
          </p:cNvPr>
          <p:cNvSpPr txBox="1"/>
          <p:nvPr/>
        </p:nvSpPr>
        <p:spPr>
          <a:xfrm>
            <a:off x="4906402" y="3722258"/>
            <a:ext cx="2759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# of Runs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F694E-4228-43BE-AD7B-7B3A8BD8B8FC}"/>
              </a:ext>
            </a:extLst>
          </p:cNvPr>
          <p:cNvSpPr txBox="1"/>
          <p:nvPr/>
        </p:nvSpPr>
        <p:spPr>
          <a:xfrm>
            <a:off x="751806" y="3752672"/>
            <a:ext cx="2759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# of Fast Quads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4BD27-C553-42CE-BEBC-CCFBC596DE5A}"/>
              </a:ext>
            </a:extLst>
          </p:cNvPr>
          <p:cNvSpPr txBox="1"/>
          <p:nvPr/>
        </p:nvSpPr>
        <p:spPr>
          <a:xfrm>
            <a:off x="1231257" y="2195131"/>
            <a:ext cx="1353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</a:rPr>
              <a:t>92</a:t>
            </a:r>
            <a:r>
              <a:rPr lang="en-US" sz="1400" b="0" baseline="30000" dirty="0">
                <a:solidFill>
                  <a:srgbClr val="FF0000"/>
                </a:solidFill>
                <a:effectLst/>
              </a:rPr>
              <a:t>nd</a:t>
            </a:r>
            <a:r>
              <a:rPr lang="en-US" sz="1400" b="0" dirty="0">
                <a:solidFill>
                  <a:srgbClr val="FF0000"/>
                </a:solidFill>
                <a:effectLst/>
              </a:rPr>
              <a:t> Percentile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D9A1B544-58B2-48C8-9D65-465000B7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70" y="1759928"/>
            <a:ext cx="3848596" cy="21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0B0030-480E-479F-8CB9-355C51285113}"/>
              </a:ext>
            </a:extLst>
          </p:cNvPr>
          <p:cNvSpPr txBox="1"/>
          <p:nvPr/>
        </p:nvSpPr>
        <p:spPr>
          <a:xfrm>
            <a:off x="8948498" y="3708140"/>
            <a:ext cx="2759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Snow Making area (acres)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B4E51D-FFAD-4F22-9650-2FCFEFB922CF}"/>
              </a:ext>
            </a:extLst>
          </p:cNvPr>
          <p:cNvSpPr txBox="1"/>
          <p:nvPr/>
        </p:nvSpPr>
        <p:spPr>
          <a:xfrm>
            <a:off x="9988033" y="2195131"/>
            <a:ext cx="1353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</a:rPr>
              <a:t>98</a:t>
            </a:r>
            <a:r>
              <a:rPr lang="en-US" sz="1400" b="0" baseline="30000" dirty="0">
                <a:solidFill>
                  <a:srgbClr val="FF0000"/>
                </a:solidFill>
                <a:effectLst/>
              </a:rPr>
              <a:t>th</a:t>
            </a:r>
            <a:r>
              <a:rPr lang="en-US" sz="1400" b="0" dirty="0">
                <a:solidFill>
                  <a:srgbClr val="FF0000"/>
                </a:solidFill>
                <a:effectLst/>
              </a:rPr>
              <a:t> Percentile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AFAD0D51-587F-4147-9603-8A4A5A07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" y="4268409"/>
            <a:ext cx="3997085" cy="22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FB65FD1-7812-4910-A94E-4C6E7FA6AC31}"/>
              </a:ext>
            </a:extLst>
          </p:cNvPr>
          <p:cNvSpPr txBox="1"/>
          <p:nvPr/>
        </p:nvSpPr>
        <p:spPr>
          <a:xfrm>
            <a:off x="776973" y="6356350"/>
            <a:ext cx="2759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Vertical drop (ft)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4F27BE-58C6-4126-B4C8-3E6BD3C23856}"/>
              </a:ext>
            </a:extLst>
          </p:cNvPr>
          <p:cNvSpPr txBox="1"/>
          <p:nvPr/>
        </p:nvSpPr>
        <p:spPr>
          <a:xfrm>
            <a:off x="2325452" y="4814450"/>
            <a:ext cx="1353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</a:rPr>
              <a:t>90</a:t>
            </a:r>
            <a:r>
              <a:rPr lang="en-US" sz="1400" b="0" baseline="30000" dirty="0">
                <a:solidFill>
                  <a:srgbClr val="FF0000"/>
                </a:solidFill>
                <a:effectLst/>
              </a:rPr>
              <a:t>th</a:t>
            </a:r>
            <a:r>
              <a:rPr lang="en-US" sz="1400" b="0" dirty="0">
                <a:solidFill>
                  <a:srgbClr val="FF0000"/>
                </a:solidFill>
                <a:effectLst/>
              </a:rPr>
              <a:t> Percentile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DC7A1F-6F98-428F-9ADE-A6F7BFF163D1}"/>
              </a:ext>
            </a:extLst>
          </p:cNvPr>
          <p:cNvSpPr txBox="1"/>
          <p:nvPr/>
        </p:nvSpPr>
        <p:spPr>
          <a:xfrm>
            <a:off x="8422547" y="4515503"/>
            <a:ext cx="358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The weighted average of the top five features puts Big Mountain Resort at the 93</a:t>
            </a:r>
            <a:r>
              <a:rPr lang="en-US" sz="1400" baseline="30000" dirty="0">
                <a:latin typeface="+mj-lt"/>
              </a:rPr>
              <a:t>rd</a:t>
            </a:r>
            <a:r>
              <a:rPr lang="en-US" sz="1400" dirty="0">
                <a:latin typeface="+mj-lt"/>
              </a:rPr>
              <a:t> percentile, while  Price sits at the 81</a:t>
            </a:r>
            <a:r>
              <a:rPr lang="en-US" sz="1400" baseline="30000" dirty="0">
                <a:latin typeface="+mj-lt"/>
              </a:rPr>
              <a:t>st</a:t>
            </a:r>
            <a:r>
              <a:rPr lang="en-US" sz="1400" dirty="0">
                <a:latin typeface="+mj-lt"/>
              </a:rPr>
              <a:t> percentile!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Clearly there is room to charge more!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Model predicts </a:t>
            </a:r>
            <a:r>
              <a:rPr lang="en-US" sz="1600" b="1" dirty="0">
                <a:latin typeface="+mj-lt"/>
              </a:rPr>
              <a:t>$96/adult </a:t>
            </a:r>
            <a:r>
              <a:rPr lang="en-US" sz="1600" dirty="0">
                <a:latin typeface="+mj-lt"/>
              </a:rPr>
              <a:t>as optimal.</a:t>
            </a:r>
          </a:p>
        </p:txBody>
      </p:sp>
    </p:spTree>
    <p:extLst>
      <p:ext uri="{BB962C8B-B14F-4D97-AF65-F5344CB8AC3E}">
        <p14:creationId xmlns:p14="http://schemas.microsoft.com/office/powerpoint/2010/main" val="10435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1122" y="30821"/>
            <a:ext cx="3932237" cy="1126860"/>
          </a:xfrm>
        </p:spPr>
        <p:txBody>
          <a:bodyPr/>
          <a:lstStyle/>
          <a:p>
            <a:r>
              <a:rPr lang="en-US" cap="small" dirty="0"/>
              <a:t>Scenario Analysis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5F140-3C37-44B7-9ADF-A625C98B4DA6}"/>
              </a:ext>
            </a:extLst>
          </p:cNvPr>
          <p:cNvSpPr/>
          <p:nvPr/>
        </p:nvSpPr>
        <p:spPr>
          <a:xfrm>
            <a:off x="9278224" y="6356350"/>
            <a:ext cx="2181137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527542FD-E611-44B8-A346-9C05E5539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3"/>
          <a:stretch/>
        </p:blipFill>
        <p:spPr bwMode="auto">
          <a:xfrm>
            <a:off x="608640" y="134427"/>
            <a:ext cx="5741826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FE227166-28F0-4F6A-9051-1D73D765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/>
          <a:stretch/>
        </p:blipFill>
        <p:spPr bwMode="auto">
          <a:xfrm>
            <a:off x="1853967" y="3429000"/>
            <a:ext cx="2835479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87A0E-01E9-4218-BA9D-F6A009DD6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621" y="1098958"/>
            <a:ext cx="4152188" cy="252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C48627-3A31-49DE-A47A-B3A0422F2D00}"/>
              </a:ext>
            </a:extLst>
          </p:cNvPr>
          <p:cNvSpPr/>
          <p:nvPr/>
        </p:nvSpPr>
        <p:spPr>
          <a:xfrm>
            <a:off x="7575621" y="2072081"/>
            <a:ext cx="4152188" cy="25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607635" y="1351113"/>
            <a:ext cx="3932237" cy="52497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1: </a:t>
            </a:r>
            <a:r>
              <a:rPr lang="en-US" i="1" dirty="0"/>
              <a:t>Closing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Closing the first run costs zero to ticket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Closing the 4</a:t>
            </a:r>
            <a:r>
              <a:rPr lang="en-US" baseline="30000" dirty="0"/>
              <a:t>th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, 8</a:t>
            </a:r>
            <a:r>
              <a:rPr lang="en-US" baseline="30000" dirty="0"/>
              <a:t>th</a:t>
            </a:r>
            <a:r>
              <a:rPr lang="en-US" dirty="0"/>
              <a:t> runs are similarly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 closing either 1, 5, or 8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2: </a:t>
            </a:r>
            <a:r>
              <a:rPr lang="en-US" i="1" dirty="0"/>
              <a:t>Investing in a run, a chair, and 150 ft of vertical 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supports a price increase of $2/adult to $98/adult final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$3.5MM/</a:t>
            </a:r>
            <a:r>
              <a:rPr lang="en-US" dirty="0" err="1"/>
              <a:t>yr</a:t>
            </a:r>
            <a:r>
              <a:rPr lang="en-US" dirty="0"/>
              <a:t> revenue with no change in # of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3: </a:t>
            </a:r>
            <a:r>
              <a:rPr lang="en-US" i="1" dirty="0"/>
              <a:t>Scenario 2 + 2 acres of Snow Making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does not support further increase in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4: </a:t>
            </a:r>
            <a:r>
              <a:rPr lang="en-US" i="1" dirty="0"/>
              <a:t>+0.4 mi to longest run, +4 acres Snow Making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does not support increase in price</a:t>
            </a:r>
          </a:p>
        </p:txBody>
      </p:sp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693</TotalTime>
  <Words>714</Words>
  <Application>Microsoft Office PowerPoint</Application>
  <PresentationFormat>Widescreen</PresentationFormat>
  <Paragraphs>107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Gill Sans</vt:lpstr>
      <vt:lpstr>Arial</vt:lpstr>
      <vt:lpstr>Calibri</vt:lpstr>
      <vt:lpstr>Calibri Light</vt:lpstr>
      <vt:lpstr>Office Theme</vt:lpstr>
      <vt:lpstr>Big Mountain Resort Pricing Strategy </vt:lpstr>
      <vt:lpstr>Big Mountain Resort</vt:lpstr>
      <vt:lpstr>Problem Statement &amp; Success Criteria</vt:lpstr>
      <vt:lpstr>Recommendations</vt:lpstr>
      <vt:lpstr>What are the most Important Features in Pricing?</vt:lpstr>
      <vt:lpstr>Where does Big Mountain Resort Stand in these Features?</vt:lpstr>
      <vt:lpstr>Scenario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Pricing Strategy </dc:title>
  <dc:creator>Jae Chung</dc:creator>
  <cp:lastModifiedBy>Jae Chung</cp:lastModifiedBy>
  <cp:revision>3</cp:revision>
  <dcterms:created xsi:type="dcterms:W3CDTF">2021-08-09T02:56:41Z</dcterms:created>
  <dcterms:modified xsi:type="dcterms:W3CDTF">2021-08-09T14:30:25Z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