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5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51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82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85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19CA-6E42-4E07-A819-78256FFF048F}" type="datetimeFigureOut">
              <a:rPr lang="de-DE" smtClean="0"/>
              <a:t>10.04.24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4A19-86AB-4032-A662-22CE03F775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6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mathworks.com/help/optim/ug/linprog.html#d117e10664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91544" y="2130426"/>
            <a:ext cx="8062664" cy="173062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 Cellular Networks- exercise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11.04.2024</a:t>
            </a:r>
          </a:p>
        </p:txBody>
      </p:sp>
    </p:spTree>
    <p:extLst>
      <p:ext uri="{BB962C8B-B14F-4D97-AF65-F5344CB8AC3E}">
        <p14:creationId xmlns:p14="http://schemas.microsoft.com/office/powerpoint/2010/main" val="10041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09" y="424873"/>
            <a:ext cx="10515600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72442" y="4022148"/>
          <a:ext cx="8794895" cy="24793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57746">
                  <a:extLst>
                    <a:ext uri="{9D8B030D-6E8A-4147-A177-3AD203B41FA5}">
                      <a16:colId xmlns:a16="http://schemas.microsoft.com/office/drawing/2014/main" val="2043872765"/>
                    </a:ext>
                  </a:extLst>
                </a:gridCol>
                <a:gridCol w="2201075">
                  <a:extLst>
                    <a:ext uri="{9D8B030D-6E8A-4147-A177-3AD203B41FA5}">
                      <a16:colId xmlns:a16="http://schemas.microsoft.com/office/drawing/2014/main" val="849735559"/>
                    </a:ext>
                  </a:extLst>
                </a:gridCol>
                <a:gridCol w="2536880">
                  <a:extLst>
                    <a:ext uri="{9D8B030D-6E8A-4147-A177-3AD203B41FA5}">
                      <a16:colId xmlns:a16="http://schemas.microsoft.com/office/drawing/2014/main" val="3674713716"/>
                    </a:ext>
                  </a:extLst>
                </a:gridCol>
                <a:gridCol w="2199194">
                  <a:extLst>
                    <a:ext uri="{9D8B030D-6E8A-4147-A177-3AD203B41FA5}">
                      <a16:colId xmlns:a16="http://schemas.microsoft.com/office/drawing/2014/main" val="2909175370"/>
                    </a:ext>
                  </a:extLst>
                </a:gridCol>
              </a:tblGrid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 Rule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gene set(s) 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21711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31402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 or B2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{B1},{B2}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59498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and C2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{C1,C2}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078043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or (D2 and D3)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{D1},{D2,D3}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4854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909" y="1962962"/>
            <a:ext cx="696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growth: maximum biomass/growth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least amount of enzymes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s.t   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de-D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  <a:blipFill>
                <a:blip r:embed="rId2"/>
                <a:stretch>
                  <a:fillRect t="-25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1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09" y="424873"/>
            <a:ext cx="10515600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807928"/>
              </p:ext>
            </p:extLst>
          </p:nvPr>
        </p:nvGraphicFramePr>
        <p:xfrm>
          <a:off x="1772442" y="4022148"/>
          <a:ext cx="8794895" cy="24793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57746">
                  <a:extLst>
                    <a:ext uri="{9D8B030D-6E8A-4147-A177-3AD203B41FA5}">
                      <a16:colId xmlns:a16="http://schemas.microsoft.com/office/drawing/2014/main" val="2043872765"/>
                    </a:ext>
                  </a:extLst>
                </a:gridCol>
                <a:gridCol w="2201075">
                  <a:extLst>
                    <a:ext uri="{9D8B030D-6E8A-4147-A177-3AD203B41FA5}">
                      <a16:colId xmlns:a16="http://schemas.microsoft.com/office/drawing/2014/main" val="849735559"/>
                    </a:ext>
                  </a:extLst>
                </a:gridCol>
                <a:gridCol w="2536880">
                  <a:extLst>
                    <a:ext uri="{9D8B030D-6E8A-4147-A177-3AD203B41FA5}">
                      <a16:colId xmlns:a16="http://schemas.microsoft.com/office/drawing/2014/main" val="3674713716"/>
                    </a:ext>
                  </a:extLst>
                </a:gridCol>
                <a:gridCol w="2199194">
                  <a:extLst>
                    <a:ext uri="{9D8B030D-6E8A-4147-A177-3AD203B41FA5}">
                      <a16:colId xmlns:a16="http://schemas.microsoft.com/office/drawing/2014/main" val="2909175370"/>
                    </a:ext>
                  </a:extLst>
                </a:gridCol>
              </a:tblGrid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 Rule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gene set(s) 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21711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314021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 or B2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{B1},{B2}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59498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and C2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{C1,C2}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078043"/>
                  </a:ext>
                </a:extLst>
              </a:tr>
              <a:tr h="49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or (D2 and D3)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{D1},{D2,D3}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4854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909" y="1962962"/>
            <a:ext cx="696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growth: maximum biomass/growth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least amount of enzymes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s.t   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de-D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  <a:blipFill>
                <a:blip r:embed="rId2"/>
                <a:stretch>
                  <a:fillRect t="-25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00726" y="3331108"/>
            <a:ext cx="10169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weight for an enzyme-associated reaction is defined by the minimum number of genes need to be present to have flux through that reaction.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programming</a:t>
                </a: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variables = number of reactions (r)</a:t>
                </a:r>
              </a:p>
              <a:p>
                <a:pPr lvl="1"/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Equality constraints: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inequality constraint</a:t>
                </a: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Bounds: </a:t>
                </a:r>
                <a:r>
                  <a:rPr lang="de-D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lb = model.lb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de-D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ub = model.ub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s.t   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de-D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  <a:blipFill>
                <a:blip r:embed="rId3"/>
                <a:stretch>
                  <a:fillRect t="-25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8200" y="5423670"/>
            <a:ext cx="55851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u="sng" dirty="0" err="1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x,fval</a:t>
            </a:r>
            <a:r>
              <a:rPr lang="en-US" u="sng" dirty="0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u="sng" dirty="0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= </a:t>
            </a:r>
            <a:r>
              <a:rPr lang="en-US" u="sng" dirty="0" err="1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linprog</a:t>
            </a:r>
            <a:r>
              <a:rPr lang="en-US" u="sng" dirty="0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(</a:t>
            </a:r>
            <a:r>
              <a:rPr lang="en-US" u="sng" dirty="0" err="1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f,A,b,Aeq,beq,lb,ub</a:t>
            </a:r>
            <a:r>
              <a:rPr lang="en-US" u="sng" dirty="0">
                <a:solidFill>
                  <a:srgbClr val="004B87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)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5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/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from BiGG database: </a:t>
            </a:r>
            <a:r>
              <a:rPr lang="de-DE" dirty="0"/>
              <a:t>e_coli_core.xml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readCbModel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convertToIrreversible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optimum (maximum) growth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changeCobraSolver(‘glpk‘)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optimizeCbModel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find(model.c == 1) </a:t>
            </a:r>
          </a:p>
          <a:p>
            <a:pPr lvl="1"/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63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280"/>
            <a:ext cx="10515600" cy="4351338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GPR rules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model.rules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model.grRules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Hint: split(model.rules{2},'|')</a:t>
            </a:r>
          </a:p>
          <a:p>
            <a:pPr lvl="1"/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306210"/>
              </p:ext>
            </p:extLst>
          </p:nvPr>
        </p:nvGraphicFramePr>
        <p:xfrm>
          <a:off x="884973" y="2913786"/>
          <a:ext cx="10468827" cy="331152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42109">
                  <a:extLst>
                    <a:ext uri="{9D8B030D-6E8A-4147-A177-3AD203B41FA5}">
                      <a16:colId xmlns:a16="http://schemas.microsoft.com/office/drawing/2014/main" val="2043872765"/>
                    </a:ext>
                  </a:extLst>
                </a:gridCol>
                <a:gridCol w="6253752">
                  <a:extLst>
                    <a:ext uri="{9D8B030D-6E8A-4147-A177-3AD203B41FA5}">
                      <a16:colId xmlns:a16="http://schemas.microsoft.com/office/drawing/2014/main" val="849735559"/>
                    </a:ext>
                  </a:extLst>
                </a:gridCol>
                <a:gridCol w="2124909">
                  <a:extLst>
                    <a:ext uri="{9D8B030D-6E8A-4147-A177-3AD203B41FA5}">
                      <a16:colId xmlns:a16="http://schemas.microsoft.com/office/drawing/2014/main" val="3674713716"/>
                    </a:ext>
                  </a:extLst>
                </a:gridCol>
                <a:gridCol w="1148057">
                  <a:extLst>
                    <a:ext uri="{9D8B030D-6E8A-4147-A177-3AD203B41FA5}">
                      <a16:colId xmlns:a16="http://schemas.microsoft.com/office/drawing/2014/main" val="2909175370"/>
                    </a:ext>
                  </a:extLst>
                </a:gridCol>
              </a:tblGrid>
              <a:tr h="425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 Rule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gene set(s) 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217111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x(108)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{x(108)}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314021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x(2) | x(1) 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{x(1)},{x(2)}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59498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x(10) &amp; x(12) &amp; x(11) 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{x(10), x(11), x(12)}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078043"/>
                  </a:ext>
                </a:extLst>
              </a:tr>
              <a:tr h="1609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((( x(105) &amp; x(107) ) &amp; x(103) ) | ( x(105) &amp; x(107) ) | ( x(105) &amp; x(102) ) | ( x(104) &amp; x(106) ))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{x(103),x(105), x(107)}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{x(105), x(107)}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{x(102), x(105)}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{x(104), x(106)}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48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pFBA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programming</a:t>
                </a: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variables = number of reactions (r)</a:t>
                </a:r>
              </a:p>
              <a:p>
                <a:pPr lvl="1"/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Equality constraints: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inequality constraint</a:t>
                </a:r>
              </a:p>
              <a:p>
                <a:pPr lvl="1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Bounds: </a:t>
                </a:r>
                <a:r>
                  <a:rPr lang="de-D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lb = model.lb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de-D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anose="02020603050405020304" pitchFamily="18" charset="0"/>
                  </a:rPr>
                  <a:t>ub = model.ub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s.t   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𝑏𝑖𝑜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de-D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69012"/>
                <a:ext cx="3879273" cy="1649298"/>
              </a:xfrm>
              <a:prstGeom prst="rect">
                <a:avLst/>
              </a:prstGeom>
              <a:blipFill>
                <a:blip r:embed="rId3"/>
                <a:stretch>
                  <a:fillRect t="-25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54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597</Words>
  <Application>Microsoft Macintosh PowerPoint</Application>
  <PresentationFormat>寬螢幕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Data Integration in Cellular Networks- exercise  11.04.2024</vt:lpstr>
      <vt:lpstr>pFBA</vt:lpstr>
      <vt:lpstr>pFBA</vt:lpstr>
      <vt:lpstr>Implementation of pFBA</vt:lpstr>
      <vt:lpstr>Implementation of pFBA</vt:lpstr>
      <vt:lpstr>Implementation of pFBA</vt:lpstr>
      <vt:lpstr>Implementation of pFBA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 in Cellular Networks- excercise  Master of Bioinformatics University of Potsdam</dc:title>
  <dc:creator>Mona Mon</dc:creator>
  <cp:lastModifiedBy>HsiehYunli</cp:lastModifiedBy>
  <cp:revision>21</cp:revision>
  <dcterms:created xsi:type="dcterms:W3CDTF">2020-04-22T13:03:54Z</dcterms:created>
  <dcterms:modified xsi:type="dcterms:W3CDTF">2024-04-10T09:09:17Z</dcterms:modified>
</cp:coreProperties>
</file>