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60" r:id="rId2"/>
    <p:sldId id="274" r:id="rId3"/>
    <p:sldId id="294" r:id="rId4"/>
    <p:sldId id="270" r:id="rId5"/>
    <p:sldId id="275" r:id="rId6"/>
    <p:sldId id="272" r:id="rId7"/>
    <p:sldId id="271" r:id="rId8"/>
    <p:sldId id="276" r:id="rId9"/>
    <p:sldId id="277" r:id="rId10"/>
    <p:sldId id="295" r:id="rId11"/>
    <p:sldId id="279" r:id="rId12"/>
    <p:sldId id="278" r:id="rId13"/>
    <p:sldId id="284" r:id="rId14"/>
    <p:sldId id="289" r:id="rId15"/>
    <p:sldId id="286" r:id="rId16"/>
    <p:sldId id="290" r:id="rId17"/>
    <p:sldId id="291" r:id="rId18"/>
    <p:sldId id="293" r:id="rId19"/>
    <p:sldId id="29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CD2"/>
    <a:srgbClr val="FF8086"/>
    <a:srgbClr val="232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99" autoAdjust="0"/>
    <p:restoredTop sz="93689" autoAdjust="0"/>
  </p:normalViewPr>
  <p:slideViewPr>
    <p:cSldViewPr snapToGrid="0">
      <p:cViewPr varScale="1">
        <p:scale>
          <a:sx n="103" d="100"/>
          <a:sy n="103" d="100"/>
        </p:scale>
        <p:origin x="22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DE5B78-6411-FE43-8F9A-ABBA3034D794}" type="datetimeFigureOut">
              <a:rPr kumimoji="1" lang="ko-Kore-KR" altLang="en-US" smtClean="0"/>
              <a:t>05/29/2024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7A792-5231-0944-8262-111228DAD1CB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551608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68733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12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907732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8238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정답에서 예측 값을 뺀 것도 이미 오차로 보기 충분하지만 값을 줄여주기 위해 평균 내주고 음수가 되는 것을 막기위해 제곱해준 것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187144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352550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01736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322269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6728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3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409649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4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85627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5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2679978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682749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7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35291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8566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394251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7A792-5231-0944-8262-111228DAD1CB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1754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1181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17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6299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255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826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0306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8935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756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432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599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67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2024-05-29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084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Mz8j-NRVCDSnH42ykykmEd5rEaU56Xzf?usp=shari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eb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56" y="640920"/>
            <a:ext cx="11930144" cy="6001069"/>
            <a:chOff x="139441" y="625930"/>
            <a:chExt cx="11930144" cy="6001069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D0702-4BB1-5F43-91BE-D6B7AD0B4B50}"/>
              </a:ext>
            </a:extLst>
          </p:cNvPr>
          <p:cNvSpPr txBox="1"/>
          <p:nvPr/>
        </p:nvSpPr>
        <p:spPr>
          <a:xfrm>
            <a:off x="1839073" y="2764448"/>
            <a:ext cx="8588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5000" b="1" dirty="0">
                <a:solidFill>
                  <a:srgbClr val="232E91"/>
                </a:solidFill>
              </a:rPr>
              <a:t>Machine Learning</a:t>
            </a:r>
            <a:endParaRPr kumimoji="1" lang="ko-Kore-KR" altLang="en-US" sz="5000" b="1" dirty="0">
              <a:solidFill>
                <a:srgbClr val="232E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0674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Clustering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768FBC-9882-017D-C9A6-A037D5635738}"/>
              </a:ext>
            </a:extLst>
          </p:cNvPr>
          <p:cNvSpPr txBox="1"/>
          <p:nvPr/>
        </p:nvSpPr>
        <p:spPr>
          <a:xfrm>
            <a:off x="1716661" y="1634598"/>
            <a:ext cx="641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군집화 모델</a:t>
            </a:r>
            <a:r>
              <a:rPr lang="en-US" altLang="ko-KR" b="1" dirty="0"/>
              <a:t>(Clustering Model)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CC451-3EED-2059-CA79-A355F6134339}"/>
              </a:ext>
            </a:extLst>
          </p:cNvPr>
          <p:cNvSpPr txBox="1"/>
          <p:nvPr/>
        </p:nvSpPr>
        <p:spPr>
          <a:xfrm>
            <a:off x="2059405" y="2076344"/>
            <a:ext cx="867325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데이터의 값들이 </a:t>
            </a:r>
            <a:r>
              <a:rPr lang="en-US" altLang="ko-KR" dirty="0"/>
              <a:t>(‘Pass/Fail’, ‘Yes/No’) </a:t>
            </a:r>
            <a:r>
              <a:rPr lang="ko-KR" altLang="en-US" dirty="0">
                <a:solidFill>
                  <a:srgbClr val="FF0000"/>
                </a:solidFill>
              </a:rPr>
              <a:t>서로 완전히 구분되는 범주형 데이터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학습한 모델은 </a:t>
            </a:r>
            <a:r>
              <a:rPr lang="ko-KR" altLang="en-US" dirty="0">
                <a:solidFill>
                  <a:srgbClr val="FF0000"/>
                </a:solidFill>
              </a:rPr>
              <a:t>각각의 값을 구별</a:t>
            </a:r>
            <a:r>
              <a:rPr lang="ko-KR" altLang="en-US" dirty="0"/>
              <a:t>해 내는 분류 역할을 수행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메일 내용을 보고 스팸 메일인지 아닌지</a:t>
            </a:r>
            <a:r>
              <a:rPr lang="en-US" altLang="ko-KR" dirty="0"/>
              <a:t>(Yes/No)</a:t>
            </a:r>
            <a:r>
              <a:rPr lang="ko-KR" altLang="en-US" dirty="0"/>
              <a:t>를 추측하는 문제→ </a:t>
            </a:r>
            <a:r>
              <a:rPr lang="ko-KR" altLang="en-US" dirty="0">
                <a:solidFill>
                  <a:srgbClr val="0070C0"/>
                </a:solidFill>
              </a:rPr>
              <a:t>이진 분류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내가 입력한 문자</a:t>
            </a:r>
            <a:r>
              <a:rPr lang="en-US" altLang="ko-KR" dirty="0"/>
              <a:t>(text)</a:t>
            </a:r>
            <a:r>
              <a:rPr lang="ko-KR" altLang="en-US" dirty="0"/>
              <a:t>가 영어</a:t>
            </a:r>
            <a:r>
              <a:rPr lang="en-US" altLang="ko-KR" dirty="0"/>
              <a:t>/</a:t>
            </a:r>
            <a:r>
              <a:rPr lang="ko-KR" altLang="en-US" dirty="0"/>
              <a:t>한국어</a:t>
            </a:r>
            <a:r>
              <a:rPr lang="en-US" altLang="ko-KR" dirty="0"/>
              <a:t>/</a:t>
            </a:r>
            <a:r>
              <a:rPr lang="ko-KR" altLang="en-US" dirty="0"/>
              <a:t>중국어 등 어느 언어인지 분류하는 경우 → </a:t>
            </a:r>
            <a:r>
              <a:rPr lang="ko-KR" altLang="en-US" dirty="0">
                <a:solidFill>
                  <a:srgbClr val="0070C0"/>
                </a:solidFill>
              </a:rPr>
              <a:t>다중 분류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26355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56" y="640920"/>
            <a:ext cx="11930144" cy="6001069"/>
            <a:chOff x="139441" y="625930"/>
            <a:chExt cx="11930144" cy="6001069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D0702-4BB1-5F43-91BE-D6B7AD0B4B50}"/>
              </a:ext>
            </a:extLst>
          </p:cNvPr>
          <p:cNvSpPr txBox="1"/>
          <p:nvPr/>
        </p:nvSpPr>
        <p:spPr>
          <a:xfrm>
            <a:off x="1839073" y="2764448"/>
            <a:ext cx="8588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5000" b="1" dirty="0">
                <a:solidFill>
                  <a:srgbClr val="232E91"/>
                </a:solidFill>
              </a:rPr>
              <a:t>Linear Regression</a:t>
            </a:r>
            <a:endParaRPr kumimoji="1" lang="ko-Kore-KR" altLang="en-US" sz="5000" b="1" dirty="0">
              <a:solidFill>
                <a:srgbClr val="232E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1272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Linear Regression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B5FA9805-7451-81B5-A566-462135EFE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28381"/>
              </p:ext>
            </p:extLst>
          </p:nvPr>
        </p:nvGraphicFramePr>
        <p:xfrm>
          <a:off x="6870652" y="2389272"/>
          <a:ext cx="3445464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488">
                  <a:extLst>
                    <a:ext uri="{9D8B030D-6E8A-4147-A177-3AD203B41FA5}">
                      <a16:colId xmlns:a16="http://schemas.microsoft.com/office/drawing/2014/main" val="3491103670"/>
                    </a:ext>
                  </a:extLst>
                </a:gridCol>
                <a:gridCol w="1148488">
                  <a:extLst>
                    <a:ext uri="{9D8B030D-6E8A-4147-A177-3AD203B41FA5}">
                      <a16:colId xmlns:a16="http://schemas.microsoft.com/office/drawing/2014/main" val="265133992"/>
                    </a:ext>
                  </a:extLst>
                </a:gridCol>
                <a:gridCol w="1148488">
                  <a:extLst>
                    <a:ext uri="{9D8B030D-6E8A-4147-A177-3AD203B41FA5}">
                      <a16:colId xmlns:a16="http://schemas.microsoft.com/office/drawing/2014/main" val="586783551"/>
                    </a:ext>
                  </a:extLst>
                </a:gridCol>
              </a:tblGrid>
              <a:tr h="316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No.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공부시간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점수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804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8447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838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6287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4996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1475903"/>
                  </a:ext>
                </a:extLst>
              </a:tr>
            </a:tbl>
          </a:graphicData>
        </a:graphic>
      </p:graphicFrame>
      <p:pic>
        <p:nvPicPr>
          <p:cNvPr id="27" name="그림 26">
            <a:extLst>
              <a:ext uri="{FF2B5EF4-FFF2-40B4-BE49-F238E27FC236}">
                <a16:creationId xmlns:a16="http://schemas.microsoft.com/office/drawing/2014/main" id="{E6C1A340-C658-E0E3-2AC4-B23CED93D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46" y="1574271"/>
            <a:ext cx="5138938" cy="3950216"/>
          </a:xfrm>
          <a:prstGeom prst="rect">
            <a:avLst/>
          </a:prstGeom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F410A10C-9653-4800-57D4-1D15D5613B4B}"/>
              </a:ext>
            </a:extLst>
          </p:cNvPr>
          <p:cNvCxnSpPr>
            <a:cxnSpLocks/>
          </p:cNvCxnSpPr>
          <p:nvPr/>
        </p:nvCxnSpPr>
        <p:spPr>
          <a:xfrm flipV="1">
            <a:off x="1716833" y="1791478"/>
            <a:ext cx="3993502" cy="292914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94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Linear Regression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768FBC-9882-017D-C9A6-A037D5635738}"/>
              </a:ext>
            </a:extLst>
          </p:cNvPr>
          <p:cNvSpPr txBox="1"/>
          <p:nvPr/>
        </p:nvSpPr>
        <p:spPr>
          <a:xfrm>
            <a:off x="1716661" y="1634598"/>
            <a:ext cx="641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공식을 이용한 해석적 접근</a:t>
            </a:r>
            <a:r>
              <a:rPr lang="en-US" altLang="ko-KR" b="1" dirty="0"/>
              <a:t>(</a:t>
            </a:r>
            <a:r>
              <a:rPr lang="ko-KR" altLang="en-US" b="1" dirty="0"/>
              <a:t>최소 </a:t>
            </a:r>
            <a:r>
              <a:rPr lang="ko-KR" altLang="en-US" b="1" dirty="0" err="1"/>
              <a:t>제곱법</a:t>
            </a:r>
            <a:r>
              <a:rPr lang="en-US" altLang="ko-KR" b="1" dirty="0"/>
              <a:t>)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7C709FD1-263D-B875-B5C3-786ED438E6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61" y="3097222"/>
            <a:ext cx="2972215" cy="248637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F4BA513-4DA4-E34B-DD62-81D68CBE9CAF}"/>
              </a:ext>
            </a:extLst>
          </p:cNvPr>
          <p:cNvSpPr txBox="1"/>
          <p:nvPr/>
        </p:nvSpPr>
        <p:spPr>
          <a:xfrm>
            <a:off x="2490695" y="2003930"/>
            <a:ext cx="588234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미분 후 일반화 한 식만 안다면 대수적인 방법으로 회귀식을 구할 수 있음</a:t>
            </a:r>
            <a:endParaRPr lang="en-US" altLang="ko-KR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CF969B0-FC20-1044-5A5A-839E0A325B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5061" y="5658240"/>
            <a:ext cx="3143689" cy="47631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1B53865-3B55-58C2-1162-998E2E6E5B5A}"/>
              </a:ext>
            </a:extLst>
          </p:cNvPr>
          <p:cNvSpPr txBox="1"/>
          <p:nvPr/>
        </p:nvSpPr>
        <p:spPr>
          <a:xfrm>
            <a:off x="4863493" y="3396190"/>
            <a:ext cx="588234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공식을 통해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를 찾아낸다면 새로운 데이터</a:t>
            </a:r>
            <a:r>
              <a:rPr lang="en-US" altLang="ko-KR" dirty="0"/>
              <a:t>(x)</a:t>
            </a:r>
            <a:r>
              <a:rPr lang="ko-KR" altLang="en-US" dirty="0"/>
              <a:t>를 통해 결과값</a:t>
            </a:r>
            <a:r>
              <a:rPr lang="en-US" altLang="ko-KR" dirty="0"/>
              <a:t>(y)</a:t>
            </a:r>
            <a:r>
              <a:rPr lang="ko-KR" altLang="en-US" dirty="0"/>
              <a:t>을 예측 가능함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31C3D-A83C-DDF2-26AC-1AA4990FBF89}"/>
              </a:ext>
            </a:extLst>
          </p:cNvPr>
          <p:cNvSpPr txBox="1"/>
          <p:nvPr/>
        </p:nvSpPr>
        <p:spPr>
          <a:xfrm>
            <a:off x="4783566" y="4746176"/>
            <a:ext cx="604219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하지만 변수가 여러 개가 되면 계산에 어려움이 있음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2782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Linear Regression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768FBC-9882-017D-C9A6-A037D5635738}"/>
              </a:ext>
            </a:extLst>
          </p:cNvPr>
          <p:cNvSpPr txBox="1"/>
          <p:nvPr/>
        </p:nvSpPr>
        <p:spPr>
          <a:xfrm>
            <a:off x="1716661" y="1634598"/>
            <a:ext cx="641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실제 모델에서의 적용</a:t>
            </a:r>
            <a:endParaRPr lang="en-US" altLang="ko-KR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BA513-4DA4-E34B-DD62-81D68CBE9CAF}"/>
              </a:ext>
            </a:extLst>
          </p:cNvPr>
          <p:cNvSpPr txBox="1"/>
          <p:nvPr/>
        </p:nvSpPr>
        <p:spPr>
          <a:xfrm>
            <a:off x="2035306" y="2113636"/>
            <a:ext cx="812138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/>
              <a:t>때문에 선형 회귀 모델에서는 </a:t>
            </a:r>
            <a:r>
              <a:rPr lang="ko-KR" altLang="en-US" dirty="0"/>
              <a:t>임의의 값으로 </a:t>
            </a:r>
            <a:r>
              <a:rPr lang="en-US" altLang="ko-KR" dirty="0"/>
              <a:t>a, b</a:t>
            </a:r>
            <a:r>
              <a:rPr lang="ko-KR" altLang="en-US" dirty="0"/>
              <a:t>를 설정한 후 </a:t>
            </a:r>
            <a:r>
              <a:rPr lang="ko-KR" altLang="en-US" dirty="0">
                <a:solidFill>
                  <a:srgbClr val="FF0000"/>
                </a:solidFill>
              </a:rPr>
              <a:t>점진적</a:t>
            </a:r>
            <a:r>
              <a:rPr lang="ko-KR" altLang="en-US" dirty="0"/>
              <a:t>으로 변경함</a:t>
            </a:r>
            <a:r>
              <a:rPr lang="en-US" altLang="ko-KR"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B53865-3B55-58C2-1162-998E2E6E5B5A}"/>
              </a:ext>
            </a:extLst>
          </p:cNvPr>
          <p:cNvSpPr txBox="1"/>
          <p:nvPr/>
        </p:nvSpPr>
        <p:spPr>
          <a:xfrm>
            <a:off x="4838943" y="3443076"/>
            <a:ext cx="6073422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변수를 수정할 때 모델이 예측을 잘 수행할 수 있는지 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 </a:t>
            </a:r>
            <a:r>
              <a:rPr lang="ko-KR" altLang="en-US" dirty="0"/>
              <a:t>평가하기 위해서 </a:t>
            </a:r>
            <a:r>
              <a:rPr lang="en-US" altLang="ko-KR" dirty="0"/>
              <a:t>MSE (Mean Squared Error)</a:t>
            </a:r>
            <a:r>
              <a:rPr lang="ko-KR" altLang="en-US" dirty="0"/>
              <a:t>를 사용</a:t>
            </a:r>
            <a:endParaRPr lang="en-US" altLang="ko-KR" dirty="0"/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56877776-70BB-7994-7900-BA823D4393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9635" y="3364968"/>
            <a:ext cx="3308135" cy="97336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7DF10E41-49A4-783F-E73B-0AC8FDA7BE02}"/>
              </a:ext>
            </a:extLst>
          </p:cNvPr>
          <p:cNvSpPr txBox="1"/>
          <p:nvPr/>
        </p:nvSpPr>
        <p:spPr>
          <a:xfrm>
            <a:off x="1772186" y="4991562"/>
            <a:ext cx="6895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공식으로 보면 어려워 보이지만 사실 그냥 </a:t>
            </a:r>
            <a:r>
              <a:rPr lang="ko-KR" altLang="en-US" dirty="0">
                <a:solidFill>
                  <a:srgbClr val="0070C0"/>
                </a:solidFill>
              </a:rPr>
              <a:t>실제 정답</a:t>
            </a:r>
            <a:r>
              <a:rPr lang="en-US" altLang="ko-KR" dirty="0">
                <a:solidFill>
                  <a:srgbClr val="0070C0"/>
                </a:solidFill>
              </a:rPr>
              <a:t>(Y)</a:t>
            </a:r>
            <a:r>
              <a:rPr lang="ko-KR" altLang="en-US" dirty="0"/>
              <a:t>에서 우리가 </a:t>
            </a:r>
            <a:r>
              <a:rPr lang="ko-KR" altLang="en-US" dirty="0">
                <a:solidFill>
                  <a:srgbClr val="FF0000"/>
                </a:solidFill>
              </a:rPr>
              <a:t>예측한 값</a:t>
            </a:r>
            <a:r>
              <a:rPr lang="ko-KR" altLang="en-US" dirty="0"/>
              <a:t>을 빼 주고 제곱한 후 평균을 계산한 것이 끝 </a:t>
            </a:r>
          </a:p>
        </p:txBody>
      </p:sp>
    </p:spTree>
    <p:extLst>
      <p:ext uri="{BB962C8B-B14F-4D97-AF65-F5344CB8AC3E}">
        <p14:creationId xmlns:p14="http://schemas.microsoft.com/office/powerpoint/2010/main" val="3444506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Linear Regression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768FBC-9882-017D-C9A6-A037D5635738}"/>
              </a:ext>
            </a:extLst>
          </p:cNvPr>
          <p:cNvSpPr txBox="1"/>
          <p:nvPr/>
        </p:nvSpPr>
        <p:spPr>
          <a:xfrm>
            <a:off x="1716661" y="1634598"/>
            <a:ext cx="641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산에서 길을 모를 때 내려오기 위해서 무엇을 해야 하는가</a:t>
            </a:r>
            <a:r>
              <a:rPr lang="en-US" altLang="ko-KR" b="1" dirty="0"/>
              <a:t>?</a:t>
            </a:r>
            <a:r>
              <a:rPr lang="ko-KR" altLang="en-US" b="1" dirty="0"/>
              <a:t> </a:t>
            </a:r>
            <a:endParaRPr lang="en-US" altLang="ko-KR" b="1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512C6681-7EE1-FD46-FF08-8AC1709B17A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2395" y="2500834"/>
            <a:ext cx="3955810" cy="2472382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A51E0DCC-B339-AC9B-E10D-A27FA70C89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2207" y="3047181"/>
            <a:ext cx="3955810" cy="287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4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Linear Regression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768FBC-9882-017D-C9A6-A037D5635738}"/>
              </a:ext>
            </a:extLst>
          </p:cNvPr>
          <p:cNvSpPr txBox="1"/>
          <p:nvPr/>
        </p:nvSpPr>
        <p:spPr>
          <a:xfrm>
            <a:off x="1716661" y="1634598"/>
            <a:ext cx="641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경사하강법</a:t>
            </a:r>
            <a:endParaRPr lang="en-US" altLang="ko-KR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9C4264-EC4C-8FAB-7715-502C1015AA85}"/>
              </a:ext>
            </a:extLst>
          </p:cNvPr>
          <p:cNvSpPr txBox="1"/>
          <p:nvPr/>
        </p:nvSpPr>
        <p:spPr>
          <a:xfrm>
            <a:off x="2278559" y="2133787"/>
            <a:ext cx="834214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현재 </a:t>
            </a:r>
            <a:r>
              <a:rPr lang="en-US" altLang="ko-KR" dirty="0"/>
              <a:t>MSE</a:t>
            </a:r>
            <a:r>
              <a:rPr lang="ko-KR" altLang="en-US" dirty="0"/>
              <a:t>를 미분한 값 즉</a:t>
            </a:r>
            <a:r>
              <a:rPr lang="en-US" altLang="ko-KR" dirty="0"/>
              <a:t>, </a:t>
            </a:r>
            <a:r>
              <a:rPr lang="ko-KR" altLang="en-US" dirty="0"/>
              <a:t>기울기를 구하면 어느 방향</a:t>
            </a:r>
            <a:r>
              <a:rPr lang="en-US" altLang="ko-KR" dirty="0"/>
              <a:t>(+, -)</a:t>
            </a:r>
            <a:r>
              <a:rPr lang="ko-KR" altLang="en-US" dirty="0"/>
              <a:t>으로 변수를 수정해야 하는지 알 수 있음</a:t>
            </a:r>
            <a:r>
              <a:rPr lang="en-US" altLang="ko-KR" dirty="0"/>
              <a:t>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22A189D-5BCA-621E-BC96-0E299C0E189A}"/>
              </a:ext>
            </a:extLst>
          </p:cNvPr>
          <p:cNvSpPr txBox="1"/>
          <p:nvPr/>
        </p:nvSpPr>
        <p:spPr>
          <a:xfrm>
            <a:off x="5170149" y="3505494"/>
            <a:ext cx="56347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때문에 선형회귀에서는 다음과 같이 변수를 수정 여기서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ko-KR" altLang="en-US" dirty="0" err="1"/>
              <a:t>학습률</a:t>
            </a:r>
            <a:r>
              <a:rPr lang="en-US" altLang="ko-KR" dirty="0"/>
              <a:t>(learning rate)</a:t>
            </a:r>
            <a:r>
              <a:rPr lang="ko-KR" altLang="en-US" dirty="0"/>
              <a:t>로 한번에 얼마나 변수를 수정할지 결정함</a:t>
            </a:r>
            <a:r>
              <a:rPr lang="en-US" altLang="ko-KR" dirty="0"/>
              <a:t>.</a:t>
            </a: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C72A5778-9413-38AC-3C4A-8BD863BF53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555" y="3774568"/>
            <a:ext cx="3200506" cy="77501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B84AF3DD-CCE7-AFA9-5AA3-0A1749943F97}"/>
              </a:ext>
            </a:extLst>
          </p:cNvPr>
          <p:cNvSpPr/>
          <p:nvPr/>
        </p:nvSpPr>
        <p:spPr>
          <a:xfrm>
            <a:off x="3245108" y="3760633"/>
            <a:ext cx="1466851" cy="775011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74C011-EFDC-4C19-6D1F-566B0DCA9453}"/>
              </a:ext>
            </a:extLst>
          </p:cNvPr>
          <p:cNvSpPr txBox="1"/>
          <p:nvPr/>
        </p:nvSpPr>
        <p:spPr>
          <a:xfrm>
            <a:off x="3260759" y="4559461"/>
            <a:ext cx="18194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>
                <a:solidFill>
                  <a:srgbClr val="FF0000"/>
                </a:solidFill>
              </a:rPr>
              <a:t>앞서 계산한 </a:t>
            </a:r>
            <a:r>
              <a:rPr lang="ko-KR" altLang="en-US" sz="1200" b="1" dirty="0">
                <a:solidFill>
                  <a:srgbClr val="FF0000"/>
                </a:solidFill>
              </a:rPr>
              <a:t>기울기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3F101968-7A2A-B2C7-7617-06FB5FFEE433}"/>
              </a:ext>
            </a:extLst>
          </p:cNvPr>
          <p:cNvSpPr/>
          <p:nvPr/>
        </p:nvSpPr>
        <p:spPr>
          <a:xfrm>
            <a:off x="3032449" y="4040155"/>
            <a:ext cx="193997" cy="251927"/>
          </a:xfrm>
          <a:prstGeom prst="rect">
            <a:avLst/>
          </a:prstGeom>
          <a:noFill/>
          <a:ln w="19050"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AC26214D-CDF9-2084-1417-3E58B68E8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037" y="3032549"/>
            <a:ext cx="3862152" cy="289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581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Linear Regression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768FBC-9882-017D-C9A6-A037D5635738}"/>
              </a:ext>
            </a:extLst>
          </p:cNvPr>
          <p:cNvSpPr txBox="1"/>
          <p:nvPr/>
        </p:nvSpPr>
        <p:spPr>
          <a:xfrm>
            <a:off x="1716661" y="1634598"/>
            <a:ext cx="641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경사하강법</a:t>
            </a:r>
            <a:endParaRPr lang="en-US" altLang="ko-KR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9C4264-EC4C-8FAB-7715-502C1015AA85}"/>
              </a:ext>
            </a:extLst>
          </p:cNvPr>
          <p:cNvSpPr txBox="1"/>
          <p:nvPr/>
        </p:nvSpPr>
        <p:spPr>
          <a:xfrm>
            <a:off x="2278559" y="2133787"/>
            <a:ext cx="8342147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아래의 </a:t>
            </a:r>
            <a:r>
              <a:rPr lang="en-US" altLang="ko-KR" dirty="0"/>
              <a:t>MSE</a:t>
            </a:r>
            <a:r>
              <a:rPr lang="ko-KR" altLang="en-US" dirty="0"/>
              <a:t>를 편미분한 공식을 이용해 선형 회귀를 구현</a:t>
            </a:r>
            <a:endParaRPr lang="en-US" altLang="ko-KR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D31D9FC8-827D-B74D-15A1-2FF99481CB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4866" y="3374431"/>
            <a:ext cx="4011134" cy="186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3774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00113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Linear Regression(</a:t>
              </a:r>
              <a:r>
                <a:rPr lang="ko-KR" altLang="en-US" sz="3200" b="1" kern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실습</a:t>
              </a:r>
              <a:r>
                <a:rPr lang="en-US" altLang="ko-KR" sz="3200" b="1" kern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)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95CA941-E08F-B7F8-543C-5186768A67BA}"/>
              </a:ext>
            </a:extLst>
          </p:cNvPr>
          <p:cNvSpPr txBox="1"/>
          <p:nvPr/>
        </p:nvSpPr>
        <p:spPr>
          <a:xfrm>
            <a:off x="3427926" y="3105834"/>
            <a:ext cx="5478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hlinkClick r:id="rId3"/>
              </a:rPr>
              <a:t>https://colab.research.google.com/drive/1Mz8j-NRVCDSnH42ykykmEd5rEaU56Xzf?usp=sharing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958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261856" y="640920"/>
            <a:ext cx="11930144" cy="6001069"/>
            <a:chOff x="139441" y="625930"/>
            <a:chExt cx="11930144" cy="6001069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3AD0702-4BB1-5F43-91BE-D6B7AD0B4B50}"/>
              </a:ext>
            </a:extLst>
          </p:cNvPr>
          <p:cNvSpPr txBox="1"/>
          <p:nvPr/>
        </p:nvSpPr>
        <p:spPr>
          <a:xfrm>
            <a:off x="1839073" y="2764448"/>
            <a:ext cx="858822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en-US" sz="5000" b="1" dirty="0">
                <a:solidFill>
                  <a:srgbClr val="232E91"/>
                </a:solidFill>
              </a:rPr>
              <a:t>Thank</a:t>
            </a:r>
            <a:r>
              <a:rPr kumimoji="1" lang="ko-KR" altLang="en-US" sz="5000" b="1" dirty="0">
                <a:solidFill>
                  <a:srgbClr val="232E91"/>
                </a:solidFill>
              </a:rPr>
              <a:t> </a:t>
            </a:r>
            <a:r>
              <a:rPr kumimoji="1" lang="en-US" altLang="ko-KR" sz="5000" b="1" dirty="0">
                <a:solidFill>
                  <a:srgbClr val="232E91"/>
                </a:solidFill>
              </a:rPr>
              <a:t>You!</a:t>
            </a:r>
            <a:endParaRPr kumimoji="1" lang="ko-Kore-KR" altLang="en-US" sz="5000" b="1" dirty="0">
              <a:solidFill>
                <a:srgbClr val="232E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215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AI?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7CA5FA4D-20EA-B956-5DCC-71B7E4F16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33" y="2310555"/>
            <a:ext cx="4529845" cy="2545773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10347BA4-35AF-B23C-0608-9DED91C98D1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5177" y="2388445"/>
            <a:ext cx="4013621" cy="2257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337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AI?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4024407E-758C-200C-0440-C931A6499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355" y="2172707"/>
            <a:ext cx="5862698" cy="2512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1C97B4-38E3-C375-83FC-7591091B4A3F}"/>
              </a:ext>
            </a:extLst>
          </p:cNvPr>
          <p:cNvSpPr txBox="1"/>
          <p:nvPr/>
        </p:nvSpPr>
        <p:spPr>
          <a:xfrm>
            <a:off x="1916107" y="1709559"/>
            <a:ext cx="456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accent1"/>
                </a:solidFill>
              </a:rPr>
              <a:t>입력 </a:t>
            </a:r>
            <a:r>
              <a:rPr lang="en-US" altLang="ko-KR" b="1" dirty="0">
                <a:solidFill>
                  <a:schemeClr val="accent1"/>
                </a:solidFill>
              </a:rPr>
              <a:t>Data</a:t>
            </a:r>
            <a:r>
              <a:rPr lang="ko-KR" altLang="en-US" b="1" dirty="0">
                <a:solidFill>
                  <a:schemeClr val="accent1"/>
                </a:solidFill>
              </a:rPr>
              <a:t> </a:t>
            </a:r>
            <a:r>
              <a:rPr lang="en-US" altLang="ko-KR" b="1" dirty="0">
                <a:solidFill>
                  <a:schemeClr val="accent1"/>
                </a:solidFill>
              </a:rPr>
              <a:t>(X</a:t>
            </a:r>
            <a:r>
              <a:rPr lang="en-US" altLang="ko-KR" b="1" baseline="-25000" dirty="0">
                <a:solidFill>
                  <a:schemeClr val="accent1"/>
                </a:solidFill>
              </a:rPr>
              <a:t>i</a:t>
            </a:r>
            <a:r>
              <a:rPr lang="en-US" altLang="ko-KR" b="1" dirty="0">
                <a:solidFill>
                  <a:schemeClr val="accent1"/>
                </a:solidFill>
              </a:rPr>
              <a:t>)</a:t>
            </a:r>
            <a:r>
              <a:rPr lang="en-US" altLang="ko-KR" dirty="0"/>
              <a:t> : </a:t>
            </a:r>
            <a:r>
              <a:rPr lang="ko-KR" altLang="en-US" dirty="0"/>
              <a:t>그림</a:t>
            </a:r>
            <a:r>
              <a:rPr lang="en-US" altLang="ko-KR" dirty="0"/>
              <a:t>, </a:t>
            </a:r>
            <a:r>
              <a:rPr lang="ko-KR" altLang="en-US" dirty="0"/>
              <a:t>음성</a:t>
            </a:r>
            <a:r>
              <a:rPr lang="en-US" altLang="ko-KR" dirty="0"/>
              <a:t>, </a:t>
            </a:r>
            <a:r>
              <a:rPr lang="ko-KR" altLang="en-US" dirty="0"/>
              <a:t>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991FED-24FA-3C5E-E79C-DAA88DB0F1E8}"/>
              </a:ext>
            </a:extLst>
          </p:cNvPr>
          <p:cNvSpPr txBox="1"/>
          <p:nvPr/>
        </p:nvSpPr>
        <p:spPr>
          <a:xfrm>
            <a:off x="3913421" y="4751899"/>
            <a:ext cx="6486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출력</a:t>
            </a:r>
            <a:r>
              <a:rPr lang="en-US" altLang="ko-KR" b="1" dirty="0">
                <a:solidFill>
                  <a:srgbClr val="FF0000"/>
                </a:solidFill>
              </a:rPr>
              <a:t> (Y) 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chemeClr val="accent1"/>
                </a:solidFill>
              </a:rPr>
              <a:t>새로운 입력</a:t>
            </a:r>
            <a:r>
              <a:rPr lang="ko-KR" altLang="en-US" dirty="0"/>
              <a:t>을 학습된 모델에 기반해 </a:t>
            </a:r>
            <a:r>
              <a:rPr lang="ko-KR" altLang="en-US" b="1" dirty="0">
                <a:solidFill>
                  <a:srgbClr val="FF0000"/>
                </a:solidFill>
              </a:rPr>
              <a:t>예측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분류</a:t>
            </a:r>
          </a:p>
        </p:txBody>
      </p:sp>
    </p:spTree>
    <p:extLst>
      <p:ext uri="{BB962C8B-B14F-4D97-AF65-F5344CB8AC3E}">
        <p14:creationId xmlns:p14="http://schemas.microsoft.com/office/powerpoint/2010/main" val="2561297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ML?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6F62073-7459-C056-7206-6DEC96E352CB}"/>
              </a:ext>
            </a:extLst>
          </p:cNvPr>
          <p:cNvSpPr/>
          <p:nvPr/>
        </p:nvSpPr>
        <p:spPr>
          <a:xfrm>
            <a:off x="2364508" y="1865745"/>
            <a:ext cx="7056582" cy="1376220"/>
          </a:xfrm>
          <a:prstGeom prst="rect">
            <a:avLst/>
          </a:prstGeom>
          <a:noFill/>
          <a:ln>
            <a:solidFill>
              <a:srgbClr val="969C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32E91"/>
              </a:solidFill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7ABA5E56-1CBD-B95A-8003-4C6547882356}"/>
              </a:ext>
            </a:extLst>
          </p:cNvPr>
          <p:cNvSpPr/>
          <p:nvPr/>
        </p:nvSpPr>
        <p:spPr>
          <a:xfrm>
            <a:off x="1911926" y="1468582"/>
            <a:ext cx="3308303" cy="646545"/>
          </a:xfrm>
          <a:prstGeom prst="roundRect">
            <a:avLst/>
          </a:prstGeom>
          <a:solidFill>
            <a:srgbClr val="969CD2"/>
          </a:solidFill>
          <a:ln>
            <a:solidFill>
              <a:srgbClr val="969CD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(Machine Learning)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9C4102-73DF-CE3F-726A-788ECD10D4B3}"/>
              </a:ext>
            </a:extLst>
          </p:cNvPr>
          <p:cNvSpPr txBox="1"/>
          <p:nvPr/>
        </p:nvSpPr>
        <p:spPr>
          <a:xfrm>
            <a:off x="3321470" y="2266887"/>
            <a:ext cx="550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학습에 의해 자동으로 규칙을 찾아 원하는 결과를 출력하는데 활용할 수 있는 인공지능 알고리즘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8768FBC-9882-017D-C9A6-A037D5635738}"/>
              </a:ext>
            </a:extLst>
          </p:cNvPr>
          <p:cNvSpPr txBox="1"/>
          <p:nvPr/>
        </p:nvSpPr>
        <p:spPr>
          <a:xfrm>
            <a:off x="2289299" y="3814741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머신러닝에는</a:t>
            </a:r>
            <a:r>
              <a:rPr lang="ko-KR" altLang="en-US" b="1" dirty="0"/>
              <a:t> 반드시 학습을 위한 </a:t>
            </a:r>
            <a:r>
              <a:rPr lang="ko-KR" altLang="en-US" b="1" dirty="0">
                <a:solidFill>
                  <a:srgbClr val="FF0000"/>
                </a:solidFill>
              </a:rPr>
              <a:t>데이터가 필요함</a:t>
            </a:r>
            <a:endParaRPr lang="en-US" altLang="ko-KR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CC451-3EED-2059-CA79-A355F6134339}"/>
              </a:ext>
            </a:extLst>
          </p:cNvPr>
          <p:cNvSpPr txBox="1"/>
          <p:nvPr/>
        </p:nvSpPr>
        <p:spPr>
          <a:xfrm>
            <a:off x="2521527" y="4184073"/>
            <a:ext cx="801716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머신러닝을</a:t>
            </a:r>
            <a:r>
              <a:rPr lang="ko-KR" altLang="en-US" dirty="0"/>
              <a:t> 활용해 뭔가를 하려고 할 때</a:t>
            </a:r>
            <a:r>
              <a:rPr lang="en-US" altLang="ko-KR" dirty="0"/>
              <a:t>,</a:t>
            </a:r>
            <a:r>
              <a:rPr lang="ko-KR" altLang="en-US" dirty="0"/>
              <a:t> 제일 처음 필요한 것이 데이터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머신러닝은</a:t>
            </a:r>
            <a:r>
              <a:rPr lang="ko-KR" altLang="en-US" dirty="0"/>
              <a:t> 데이터로부터 규칙이나 특징을 찾아내는 것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0780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What is ML?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768FBC-9882-017D-C9A6-A037D5635738}"/>
              </a:ext>
            </a:extLst>
          </p:cNvPr>
          <p:cNvSpPr txBox="1"/>
          <p:nvPr/>
        </p:nvSpPr>
        <p:spPr>
          <a:xfrm>
            <a:off x="1533755" y="1828923"/>
            <a:ext cx="617390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머신러닝이란</a:t>
            </a:r>
            <a:r>
              <a:rPr lang="en-US" altLang="ko-KR" b="1" dirty="0"/>
              <a:t>?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머신러닝의</a:t>
            </a:r>
            <a:r>
              <a:rPr lang="ko-KR" altLang="en-US" b="1" dirty="0"/>
              <a:t> 과정</a:t>
            </a:r>
            <a:endParaRPr lang="en-US" altLang="ko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9CE105-811D-C187-5163-FC80E1660691}"/>
              </a:ext>
            </a:extLst>
          </p:cNvPr>
          <p:cNvSpPr txBox="1"/>
          <p:nvPr/>
        </p:nvSpPr>
        <p:spPr>
          <a:xfrm>
            <a:off x="4566591" y="1921255"/>
            <a:ext cx="3916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대규모 데이터에서</a:t>
            </a:r>
            <a:r>
              <a:rPr lang="en-US" altLang="ko-KR" dirty="0"/>
              <a:t>, </a:t>
            </a:r>
            <a:r>
              <a:rPr lang="ko-KR" altLang="en-US" dirty="0"/>
              <a:t>자동으로 중요한 </a:t>
            </a:r>
            <a:r>
              <a:rPr lang="ko-KR" altLang="en-US" dirty="0">
                <a:solidFill>
                  <a:srgbClr val="0070C0"/>
                </a:solidFill>
              </a:rPr>
              <a:t>패턴과 규칙을 학습</a:t>
            </a:r>
            <a:r>
              <a:rPr lang="ko-KR" altLang="en-US" dirty="0"/>
              <a:t>하고</a:t>
            </a:r>
            <a:r>
              <a:rPr lang="en-US" altLang="ko-KR" dirty="0"/>
              <a:t>,</a:t>
            </a:r>
          </a:p>
          <a:p>
            <a:r>
              <a:rPr lang="ko-KR" altLang="en-US" dirty="0">
                <a:solidFill>
                  <a:srgbClr val="FF0000"/>
                </a:solidFill>
              </a:rPr>
              <a:t>예측이나 분류를 수행</a:t>
            </a:r>
            <a:r>
              <a:rPr lang="ko-KR" altLang="en-US" dirty="0"/>
              <a:t>하는 기술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1D3008B-4282-40E9-A3F3-FCC4F0844FD9}"/>
              </a:ext>
            </a:extLst>
          </p:cNvPr>
          <p:cNvSpPr txBox="1"/>
          <p:nvPr/>
        </p:nvSpPr>
        <p:spPr>
          <a:xfrm>
            <a:off x="4620707" y="3575178"/>
            <a:ext cx="2911663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훈련 데이터 준비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데이터 학습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학습 모델 제작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새로운 데이터 대입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ko-KR" altLang="en-US" dirty="0"/>
              <a:t>자동 분류</a:t>
            </a:r>
          </a:p>
        </p:txBody>
      </p:sp>
    </p:spTree>
    <p:extLst>
      <p:ext uri="{BB962C8B-B14F-4D97-AF65-F5344CB8AC3E}">
        <p14:creationId xmlns:p14="http://schemas.microsoft.com/office/powerpoint/2010/main" val="420355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ML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2CAAF879-8CEF-15E2-912B-F443A8E000ED}"/>
              </a:ext>
            </a:extLst>
          </p:cNvPr>
          <p:cNvSpPr/>
          <p:nvPr/>
        </p:nvSpPr>
        <p:spPr>
          <a:xfrm>
            <a:off x="4867563" y="1810329"/>
            <a:ext cx="1828800" cy="59112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훈련 데이터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C98A319-B5B8-03C2-F38F-8C6750CF2B8C}"/>
              </a:ext>
            </a:extLst>
          </p:cNvPr>
          <p:cNvSpPr/>
          <p:nvPr/>
        </p:nvSpPr>
        <p:spPr>
          <a:xfrm>
            <a:off x="4867563" y="3216872"/>
            <a:ext cx="1828800" cy="59112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</a:t>
            </a:r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34CDEAE5-F61F-0B35-469E-2666F6C2ED04}"/>
              </a:ext>
            </a:extLst>
          </p:cNvPr>
          <p:cNvSpPr/>
          <p:nvPr/>
        </p:nvSpPr>
        <p:spPr>
          <a:xfrm>
            <a:off x="5620327" y="2590446"/>
            <a:ext cx="323272" cy="456572"/>
          </a:xfrm>
          <a:prstGeom prst="downArrow">
            <a:avLst/>
          </a:prstGeom>
          <a:solidFill>
            <a:srgbClr val="969C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화살표: 아래쪽 29">
            <a:extLst>
              <a:ext uri="{FF2B5EF4-FFF2-40B4-BE49-F238E27FC236}">
                <a16:creationId xmlns:a16="http://schemas.microsoft.com/office/drawing/2014/main" id="{1F257315-0551-2ED4-49C3-0FE05987561D}"/>
              </a:ext>
            </a:extLst>
          </p:cNvPr>
          <p:cNvSpPr/>
          <p:nvPr/>
        </p:nvSpPr>
        <p:spPr>
          <a:xfrm>
            <a:off x="5620327" y="3997133"/>
            <a:ext cx="323272" cy="456572"/>
          </a:xfrm>
          <a:prstGeom prst="downArrow">
            <a:avLst/>
          </a:prstGeom>
          <a:solidFill>
            <a:srgbClr val="969C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자기 디스크 30">
            <a:extLst>
              <a:ext uri="{FF2B5EF4-FFF2-40B4-BE49-F238E27FC236}">
                <a16:creationId xmlns:a16="http://schemas.microsoft.com/office/drawing/2014/main" id="{1F25C52A-BF6E-ABC4-D5FA-4276752D0216}"/>
              </a:ext>
            </a:extLst>
          </p:cNvPr>
          <p:cNvSpPr/>
          <p:nvPr/>
        </p:nvSpPr>
        <p:spPr>
          <a:xfrm>
            <a:off x="4548908" y="4702029"/>
            <a:ext cx="2466109" cy="881186"/>
          </a:xfrm>
          <a:prstGeom prst="flowChartMagneticDisk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학습 결과</a:t>
            </a:r>
            <a:r>
              <a:rPr lang="en-US" altLang="ko-KR" dirty="0"/>
              <a:t>(</a:t>
            </a:r>
            <a:r>
              <a:rPr lang="ko-KR" altLang="en-US" dirty="0"/>
              <a:t>모델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689363-74BD-8541-7A44-1190BCDFCF3E}"/>
              </a:ext>
            </a:extLst>
          </p:cNvPr>
          <p:cNvSpPr/>
          <p:nvPr/>
        </p:nvSpPr>
        <p:spPr>
          <a:xfrm>
            <a:off x="4285673" y="1376218"/>
            <a:ext cx="2983345" cy="454372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81CB46E-BC54-899E-1F03-26562207274D}"/>
              </a:ext>
            </a:extLst>
          </p:cNvPr>
          <p:cNvSpPr txBox="1"/>
          <p:nvPr/>
        </p:nvSpPr>
        <p:spPr>
          <a:xfrm>
            <a:off x="4383808" y="1426256"/>
            <a:ext cx="1236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</a:rPr>
              <a:t>학습단계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085A936D-78AA-0A96-6A0E-D716AB99CB8C}"/>
              </a:ext>
            </a:extLst>
          </p:cNvPr>
          <p:cNvSpPr/>
          <p:nvPr/>
        </p:nvSpPr>
        <p:spPr>
          <a:xfrm>
            <a:off x="1708427" y="4899805"/>
            <a:ext cx="1689590" cy="60036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데이터</a:t>
            </a:r>
            <a:r>
              <a:rPr lang="en-US" altLang="ko-KR" dirty="0"/>
              <a:t>(New)</a:t>
            </a:r>
            <a:endParaRPr lang="ko-KR" altLang="en-US" dirty="0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9E83D2B1-FE5A-F922-E951-EB4DCE5ED44C}"/>
              </a:ext>
            </a:extLst>
          </p:cNvPr>
          <p:cNvSpPr/>
          <p:nvPr/>
        </p:nvSpPr>
        <p:spPr>
          <a:xfrm rot="16200000">
            <a:off x="3750630" y="4971702"/>
            <a:ext cx="323272" cy="456572"/>
          </a:xfrm>
          <a:prstGeom prst="downArrow">
            <a:avLst/>
          </a:prstGeom>
          <a:solidFill>
            <a:srgbClr val="969C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A9A333E9-F1AF-4FB1-7092-44E772A1E719}"/>
              </a:ext>
            </a:extLst>
          </p:cNvPr>
          <p:cNvSpPr/>
          <p:nvPr/>
        </p:nvSpPr>
        <p:spPr>
          <a:xfrm rot="16200000">
            <a:off x="7795117" y="4976235"/>
            <a:ext cx="323272" cy="456572"/>
          </a:xfrm>
          <a:prstGeom prst="downArrow">
            <a:avLst/>
          </a:prstGeom>
          <a:solidFill>
            <a:srgbClr val="969C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B4DCBA99-CBB3-7C4B-B8B8-42C3B7091819}"/>
              </a:ext>
            </a:extLst>
          </p:cNvPr>
          <p:cNvSpPr/>
          <p:nvPr/>
        </p:nvSpPr>
        <p:spPr>
          <a:xfrm>
            <a:off x="8436213" y="4936070"/>
            <a:ext cx="1689590" cy="600363"/>
          </a:xfrm>
          <a:prstGeom prst="round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결과 예측</a:t>
            </a:r>
            <a:endParaRPr lang="ko-KR" altLang="en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B8424AB-7688-0F04-B189-D51B57032A2E}"/>
              </a:ext>
            </a:extLst>
          </p:cNvPr>
          <p:cNvSpPr/>
          <p:nvPr/>
        </p:nvSpPr>
        <p:spPr>
          <a:xfrm>
            <a:off x="1079946" y="4453705"/>
            <a:ext cx="9661945" cy="163608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9871FE7-FD43-194A-3078-41EC17CBEBDB}"/>
              </a:ext>
            </a:extLst>
          </p:cNvPr>
          <p:cNvSpPr txBox="1"/>
          <p:nvPr/>
        </p:nvSpPr>
        <p:spPr>
          <a:xfrm>
            <a:off x="1111086" y="4568306"/>
            <a:ext cx="12365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969CD2"/>
                </a:solidFill>
              </a:rPr>
              <a:t>2. </a:t>
            </a:r>
            <a:r>
              <a:rPr lang="ko-KR" altLang="en-US" sz="1400" b="1" dirty="0">
                <a:solidFill>
                  <a:srgbClr val="969CD2"/>
                </a:solidFill>
              </a:rPr>
              <a:t>예측 단계</a:t>
            </a:r>
          </a:p>
        </p:txBody>
      </p:sp>
    </p:spTree>
    <p:extLst>
      <p:ext uri="{BB962C8B-B14F-4D97-AF65-F5344CB8AC3E}">
        <p14:creationId xmlns:p14="http://schemas.microsoft.com/office/powerpoint/2010/main" val="2255277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ML Algorithms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768FBC-9882-017D-C9A6-A037D5635738}"/>
              </a:ext>
            </a:extLst>
          </p:cNvPr>
          <p:cNvSpPr txBox="1"/>
          <p:nvPr/>
        </p:nvSpPr>
        <p:spPr>
          <a:xfrm>
            <a:off x="1864427" y="1662666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 err="1"/>
              <a:t>머신러닝</a:t>
            </a:r>
            <a:r>
              <a:rPr lang="ko-KR" altLang="en-US" b="1" dirty="0"/>
              <a:t> 알고리즘의 종류</a:t>
            </a:r>
            <a:endParaRPr lang="en-US" altLang="ko-KR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CC451-3EED-2059-CA79-A355F6134339}"/>
              </a:ext>
            </a:extLst>
          </p:cNvPr>
          <p:cNvSpPr txBox="1"/>
          <p:nvPr/>
        </p:nvSpPr>
        <p:spPr>
          <a:xfrm>
            <a:off x="2521528" y="2778012"/>
            <a:ext cx="8017164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회귀</a:t>
            </a:r>
            <a:r>
              <a:rPr lang="en-US" altLang="ko-KR" dirty="0"/>
              <a:t>(Regression) : </a:t>
            </a:r>
            <a:r>
              <a:rPr lang="ko-KR" altLang="en-US" dirty="0"/>
              <a:t>출력이 연속적인 값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분류</a:t>
            </a:r>
            <a:r>
              <a:rPr lang="en-US" altLang="ko-KR" dirty="0"/>
              <a:t>(Classification) : </a:t>
            </a:r>
            <a:r>
              <a:rPr lang="ko-KR" altLang="en-US" dirty="0"/>
              <a:t>출력이 이산적인 값</a:t>
            </a:r>
            <a:r>
              <a:rPr lang="en-US" altLang="ko-KR" dirty="0"/>
              <a:t>(</a:t>
            </a:r>
            <a:r>
              <a:rPr lang="ko-KR" altLang="en-US" dirty="0"/>
              <a:t>이진 분류</a:t>
            </a:r>
            <a:r>
              <a:rPr lang="en-US" altLang="ko-KR" dirty="0"/>
              <a:t>, </a:t>
            </a:r>
            <a:r>
              <a:rPr lang="ko-KR" altLang="en-US" dirty="0"/>
              <a:t>다중 분류</a:t>
            </a:r>
            <a:r>
              <a:rPr lang="en-US" altLang="ko-KR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E9C6D9-F08D-B5FF-4625-60FA9C510D53}"/>
              </a:ext>
            </a:extLst>
          </p:cNvPr>
          <p:cNvSpPr txBox="1"/>
          <p:nvPr/>
        </p:nvSpPr>
        <p:spPr>
          <a:xfrm>
            <a:off x="2209460" y="2394946"/>
            <a:ext cx="5956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지도학습 </a:t>
            </a:r>
            <a:r>
              <a:rPr lang="en-US" altLang="ko-KR" dirty="0"/>
              <a:t>: </a:t>
            </a:r>
            <a:r>
              <a:rPr lang="ko-KR" altLang="en-US" dirty="0"/>
              <a:t>정답을 알려주고 학습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-</a:t>
            </a:r>
            <a:r>
              <a:rPr lang="ko-KR" altLang="en-US" dirty="0"/>
              <a:t>정답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5D8C45-23C9-997E-D489-62ED15B821C5}"/>
              </a:ext>
            </a:extLst>
          </p:cNvPr>
          <p:cNvSpPr txBox="1"/>
          <p:nvPr/>
        </p:nvSpPr>
        <p:spPr>
          <a:xfrm>
            <a:off x="2521528" y="4249042"/>
            <a:ext cx="8017164" cy="454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군집화</a:t>
            </a:r>
            <a:r>
              <a:rPr lang="en-US" altLang="ko-KR" dirty="0"/>
              <a:t>(clustering) : </a:t>
            </a:r>
            <a:r>
              <a:rPr lang="ko-KR" altLang="en-US" dirty="0"/>
              <a:t>비슷한 것끼리 묶음</a:t>
            </a:r>
            <a:endParaRPr lang="en-US" altLang="ko-KR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4051547-B25D-D2F0-0B0E-C21CBDB378E9}"/>
              </a:ext>
            </a:extLst>
          </p:cNvPr>
          <p:cNvSpPr txBox="1"/>
          <p:nvPr/>
        </p:nvSpPr>
        <p:spPr>
          <a:xfrm>
            <a:off x="2209459" y="3865973"/>
            <a:ext cx="7359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비지도학습 </a:t>
            </a:r>
            <a:r>
              <a:rPr lang="en-US" altLang="ko-KR" dirty="0"/>
              <a:t>: </a:t>
            </a:r>
            <a:r>
              <a:rPr lang="ko-KR" altLang="en-US" dirty="0"/>
              <a:t>정답을 알려주지 않고 학습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7230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Regression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768FBC-9882-017D-C9A6-A037D5635738}"/>
              </a:ext>
            </a:extLst>
          </p:cNvPr>
          <p:cNvSpPr txBox="1"/>
          <p:nvPr/>
        </p:nvSpPr>
        <p:spPr>
          <a:xfrm>
            <a:off x="1679716" y="1634598"/>
            <a:ext cx="6173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회귀 모델</a:t>
            </a:r>
            <a:r>
              <a:rPr lang="en-US" altLang="ko-KR" b="1" dirty="0"/>
              <a:t>(Regression Model)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CCC451-3EED-2059-CA79-A355F6134339}"/>
              </a:ext>
            </a:extLst>
          </p:cNvPr>
          <p:cNvSpPr txBox="1"/>
          <p:nvPr/>
        </p:nvSpPr>
        <p:spPr>
          <a:xfrm>
            <a:off x="2022460" y="2233361"/>
            <a:ext cx="8348866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데이터의 값들이 어떤 범위 내에서 자유롭게 수치 형대로 존재하는 </a:t>
            </a:r>
            <a:r>
              <a:rPr lang="ko-KR" altLang="en-US" dirty="0">
                <a:solidFill>
                  <a:srgbClr val="FF0000"/>
                </a:solidFill>
              </a:rPr>
              <a:t>연속형</a:t>
            </a:r>
            <a:r>
              <a:rPr lang="ko-KR" altLang="en-US" dirty="0"/>
              <a:t> 데이터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학습한 모델은 </a:t>
            </a:r>
            <a:r>
              <a:rPr lang="ko-KR" altLang="en-US" dirty="0">
                <a:solidFill>
                  <a:srgbClr val="FF0000"/>
                </a:solidFill>
              </a:rPr>
              <a:t>입력 값과 출력 값 간의 일반적인 관계 </a:t>
            </a:r>
            <a:r>
              <a:rPr lang="ko-KR" altLang="en-US" dirty="0"/>
              <a:t>특성을 도출하는 회귀 역할을 수행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ex) </a:t>
            </a:r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E441D8E0-628D-9015-5805-2E90D6E72C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088" y="4173868"/>
            <a:ext cx="2734617" cy="1822366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60AE46BA-0E41-9346-5079-4104C5FDEF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892" y="4173868"/>
            <a:ext cx="2734617" cy="1822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240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130928" y="362607"/>
            <a:ext cx="11930144" cy="6257774"/>
            <a:chOff x="139441" y="244237"/>
            <a:chExt cx="11930144" cy="6382762"/>
          </a:xfrm>
        </p:grpSpPr>
        <p:grpSp>
          <p:nvGrpSpPr>
            <p:cNvPr id="24" name="그룹 23"/>
            <p:cNvGrpSpPr/>
            <p:nvPr/>
          </p:nvGrpSpPr>
          <p:grpSpPr>
            <a:xfrm>
              <a:off x="8554574" y="5982110"/>
              <a:ext cx="3515011" cy="313860"/>
              <a:chOff x="8554574" y="5982110"/>
              <a:chExt cx="3515011" cy="313860"/>
            </a:xfrm>
          </p:grpSpPr>
          <p:sp>
            <p:nvSpPr>
              <p:cNvPr id="16" name="타원 15"/>
              <p:cNvSpPr/>
              <p:nvPr/>
            </p:nvSpPr>
            <p:spPr>
              <a:xfrm rot="285113">
                <a:off x="10414566" y="5982110"/>
                <a:ext cx="1655019" cy="220417"/>
              </a:xfrm>
              <a:prstGeom prst="ellipse">
                <a:avLst/>
              </a:prstGeom>
              <a:solidFill>
                <a:schemeClr val="tx1">
                  <a:alpha val="13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FDAC0509-C47B-457A-9A31-58588B9A2768}"/>
                  </a:ext>
                </a:extLst>
              </p:cNvPr>
              <p:cNvGrpSpPr/>
              <p:nvPr/>
            </p:nvGrpSpPr>
            <p:grpSpPr>
              <a:xfrm rot="4878291">
                <a:off x="10186835" y="4444505"/>
                <a:ext cx="219204" cy="3483726"/>
                <a:chOff x="6827325" y="2695572"/>
                <a:chExt cx="219204" cy="3483726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C5D720AB-879C-4052-B20C-C37B52530C0A}"/>
                    </a:ext>
                  </a:extLst>
                </p:cNvPr>
                <p:cNvSpPr/>
                <p:nvPr/>
              </p:nvSpPr>
              <p:spPr>
                <a:xfrm>
                  <a:off x="6827995" y="2972572"/>
                  <a:ext cx="218534" cy="2912749"/>
                </a:xfrm>
                <a:prstGeom prst="rect">
                  <a:avLst/>
                </a:prstGeom>
                <a:solidFill>
                  <a:srgbClr val="959CD2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F291F4D-E369-4114-BC5C-D717A39B15E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440443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706D7341-A032-4BFB-91FC-F183B46BD7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509171" y="4430572"/>
                  <a:ext cx="2916000" cy="0"/>
                </a:xfrm>
                <a:prstGeom prst="line">
                  <a:avLst/>
                </a:prstGeom>
                <a:ln w="15875">
                  <a:solidFill>
                    <a:srgbClr val="252E9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이등변 삼각형 19">
                  <a:extLst>
                    <a:ext uri="{FF2B5EF4-FFF2-40B4-BE49-F238E27FC236}">
                      <a16:creationId xmlns:a16="http://schemas.microsoft.com/office/drawing/2014/main" id="{8175677F-D199-4F3C-B769-CA34760C1EE3}"/>
                    </a:ext>
                  </a:extLst>
                </p:cNvPr>
                <p:cNvSpPr/>
                <p:nvPr/>
              </p:nvSpPr>
              <p:spPr>
                <a:xfrm flipV="1">
                  <a:off x="6833303" y="5918175"/>
                  <a:ext cx="205294" cy="261123"/>
                </a:xfrm>
                <a:prstGeom prst="triangle">
                  <a:avLst/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1" name="이등변 삼각형 20">
                  <a:extLst>
                    <a:ext uri="{FF2B5EF4-FFF2-40B4-BE49-F238E27FC236}">
                      <a16:creationId xmlns:a16="http://schemas.microsoft.com/office/drawing/2014/main" id="{C4C52503-EDF2-454D-BB87-916B51F0A811}"/>
                    </a:ext>
                  </a:extLst>
                </p:cNvPr>
                <p:cNvSpPr/>
                <p:nvPr/>
              </p:nvSpPr>
              <p:spPr>
                <a:xfrm flipV="1">
                  <a:off x="6910748" y="6080547"/>
                  <a:ext cx="53341" cy="67205"/>
                </a:xfrm>
                <a:prstGeom prst="triangle">
                  <a:avLst/>
                </a:prstGeom>
                <a:solidFill>
                  <a:srgbClr val="1988D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2" name="사각형: 둥근 위쪽 모서리 126">
                  <a:extLst>
                    <a:ext uri="{FF2B5EF4-FFF2-40B4-BE49-F238E27FC236}">
                      <a16:creationId xmlns:a16="http://schemas.microsoft.com/office/drawing/2014/main" id="{E17E93EF-A950-46A9-AD6B-71C63F1527E5}"/>
                    </a:ext>
                  </a:extLst>
                </p:cNvPr>
                <p:cNvSpPr/>
                <p:nvPr/>
              </p:nvSpPr>
              <p:spPr>
                <a:xfrm>
                  <a:off x="6827325" y="2695572"/>
                  <a:ext cx="218534" cy="272888"/>
                </a:xfrm>
                <a:prstGeom prst="round2SameRect">
                  <a:avLst/>
                </a:prstGeom>
                <a:solidFill>
                  <a:srgbClr val="DDF5FA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23" name="사각형: 둥근 위쪽 모서리 127">
                  <a:extLst>
                    <a:ext uri="{FF2B5EF4-FFF2-40B4-BE49-F238E27FC236}">
                      <a16:creationId xmlns:a16="http://schemas.microsoft.com/office/drawing/2014/main" id="{DAE32F26-7DC1-46DF-8F6F-A80AB30C3ABD}"/>
                    </a:ext>
                  </a:extLst>
                </p:cNvPr>
                <p:cNvSpPr/>
                <p:nvPr/>
              </p:nvSpPr>
              <p:spPr>
                <a:xfrm>
                  <a:off x="6827325" y="2856865"/>
                  <a:ext cx="218534" cy="111821"/>
                </a:xfrm>
                <a:prstGeom prst="round2SameRect">
                  <a:avLst>
                    <a:gd name="adj1" fmla="val 0"/>
                    <a:gd name="adj2" fmla="val 0"/>
                  </a:avLst>
                </a:prstGeom>
                <a:solidFill>
                  <a:schemeClr val="bg1"/>
                </a:solidFill>
                <a:ln w="34925">
                  <a:solidFill>
                    <a:srgbClr val="252E9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prstClr val="white"/>
                    </a:solidFill>
                  </a:endParaRPr>
                </a:p>
              </p:txBody>
            </p:sp>
          </p:grpSp>
        </p:grpSp>
        <p:sp>
          <p:nvSpPr>
            <p:cNvPr id="2" name="양쪽 모서리가 둥근 사각형 1"/>
            <p:cNvSpPr/>
            <p:nvPr/>
          </p:nvSpPr>
          <p:spPr>
            <a:xfrm>
              <a:off x="139441" y="6363388"/>
              <a:ext cx="11604759" cy="263611"/>
            </a:xfrm>
            <a:prstGeom prst="round2SameRect">
              <a:avLst>
                <a:gd name="adj1" fmla="val 0"/>
                <a:gd name="adj2" fmla="val 28125"/>
              </a:avLst>
            </a:prstGeom>
            <a:solidFill>
              <a:srgbClr val="959CD2"/>
            </a:solidFill>
            <a:ln w="25400">
              <a:solidFill>
                <a:srgbClr val="252E91"/>
              </a:solidFill>
            </a:ln>
            <a:effectLst>
              <a:outerShdw dist="101600" dir="5400000" sx="96000" sy="96000" algn="t" rotWithShape="0">
                <a:prstClr val="black">
                  <a:alpha val="1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" name="양쪽 모서리가 둥근 사각형 3"/>
            <p:cNvSpPr/>
            <p:nvPr/>
          </p:nvSpPr>
          <p:spPr>
            <a:xfrm>
              <a:off x="307380" y="625930"/>
              <a:ext cx="11268881" cy="5737458"/>
            </a:xfrm>
            <a:prstGeom prst="round2SameRect">
              <a:avLst>
                <a:gd name="adj1" fmla="val 4423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 w="25400" cmpd="sng">
              <a:solidFill>
                <a:srgbClr val="252E91"/>
              </a:solidFill>
            </a:ln>
            <a:effectLst>
              <a:outerShdw dist="38100" dir="15600000" algn="l" rotWithShape="0">
                <a:prstClr val="black">
                  <a:alpha val="22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양쪽 모서리가 둥근 사각형 5"/>
            <p:cNvSpPr/>
            <p:nvPr/>
          </p:nvSpPr>
          <p:spPr>
            <a:xfrm>
              <a:off x="511899" y="869157"/>
              <a:ext cx="10859843" cy="5484151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한쪽 모서리가 잘린 사각형 6"/>
            <p:cNvSpPr/>
            <p:nvPr/>
          </p:nvSpPr>
          <p:spPr>
            <a:xfrm>
              <a:off x="763073" y="244237"/>
              <a:ext cx="10357494" cy="6119151"/>
            </a:xfrm>
            <a:prstGeom prst="snip1Rect">
              <a:avLst>
                <a:gd name="adj" fmla="val 8261"/>
              </a:avLst>
            </a:prstGeom>
            <a:solidFill>
              <a:schemeClr val="bg1"/>
            </a:solidFill>
            <a:ln w="25400" cmpd="sng">
              <a:solidFill>
                <a:srgbClr val="252E91"/>
              </a:solidFill>
            </a:ln>
            <a:effectLst>
              <a:outerShdw dist="63500" algn="l" rotWithShape="0">
                <a:srgbClr val="252E91">
                  <a:alpha val="27000"/>
                </a:srgb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0" rtlCol="0" anchor="t"/>
            <a:lstStyle/>
            <a:p>
              <a:pPr algn="ctr">
                <a:defRPr/>
              </a:pPr>
              <a:r>
                <a:rPr lang="en-US" altLang="ko-KR" sz="3200" b="1" kern="0" dirty="0">
                  <a:ln w="12700">
                    <a:noFill/>
                  </a:ln>
                  <a:solidFill>
                    <a:srgbClr val="252E91"/>
                  </a:solidFill>
                  <a:latin typeface="+mj-lt"/>
                  <a:ea typeface="야놀자 야체 B" panose="02020603020101020101" pitchFamily="18" charset="-127"/>
                </a:rPr>
                <a:t>Classification</a:t>
              </a:r>
              <a:endParaRPr lang="en-US" altLang="ko-KR" sz="800" kern="0" dirty="0">
                <a:solidFill>
                  <a:srgbClr val="959CD2"/>
                </a:solidFill>
              </a:endParaRPr>
            </a:p>
          </p:txBody>
        </p:sp>
        <p:sp>
          <p:nvSpPr>
            <p:cNvPr id="8" name="직각 삼각형 7"/>
            <p:cNvSpPr/>
            <p:nvPr/>
          </p:nvSpPr>
          <p:spPr>
            <a:xfrm>
              <a:off x="10629219" y="257269"/>
              <a:ext cx="475230" cy="479437"/>
            </a:xfrm>
            <a:prstGeom prst="rtTriangle">
              <a:avLst/>
            </a:prstGeom>
            <a:pattFill prst="wdUpDiag">
              <a:fgClr>
                <a:schemeClr val="bg1"/>
              </a:fgClr>
              <a:bgClr>
                <a:srgbClr val="959CD2"/>
              </a:bgClr>
            </a:pattFill>
            <a:ln w="25400" cmpd="sng">
              <a:solidFill>
                <a:srgbClr val="252E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14" name="그룹 13"/>
            <p:cNvGrpSpPr/>
            <p:nvPr/>
          </p:nvGrpSpPr>
          <p:grpSpPr>
            <a:xfrm>
              <a:off x="497573" y="6459078"/>
              <a:ext cx="1109495" cy="65907"/>
              <a:chOff x="9650186" y="6459078"/>
              <a:chExt cx="1109495" cy="65907"/>
            </a:xfrm>
          </p:grpSpPr>
          <p:sp>
            <p:nvSpPr>
              <p:cNvPr id="9" name="모서리가 둥근 직사각형 8"/>
              <p:cNvSpPr/>
              <p:nvPr/>
            </p:nvSpPr>
            <p:spPr>
              <a:xfrm>
                <a:off x="9650186" y="6459078"/>
                <a:ext cx="723900" cy="65907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0" name="타원 9"/>
              <p:cNvSpPr/>
              <p:nvPr/>
            </p:nvSpPr>
            <p:spPr>
              <a:xfrm>
                <a:off x="10440761" y="6459078"/>
                <a:ext cx="64800" cy="65907"/>
              </a:xfrm>
              <a:prstGeom prst="ellipse">
                <a:avLst/>
              </a:prstGeom>
              <a:solidFill>
                <a:srgbClr val="FFC00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1" name="타원 10"/>
              <p:cNvSpPr/>
              <p:nvPr/>
            </p:nvSpPr>
            <p:spPr>
              <a:xfrm>
                <a:off x="10567821" y="6459078"/>
                <a:ext cx="64800" cy="65907"/>
              </a:xfrm>
              <a:prstGeom prst="ellipse">
                <a:avLst/>
              </a:prstGeom>
              <a:solidFill>
                <a:srgbClr val="00B0F0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2" name="타원 11"/>
              <p:cNvSpPr/>
              <p:nvPr/>
            </p:nvSpPr>
            <p:spPr>
              <a:xfrm>
                <a:off x="10694881" y="6459078"/>
                <a:ext cx="64800" cy="65907"/>
              </a:xfrm>
              <a:prstGeom prst="ellipse">
                <a:avLst/>
              </a:prstGeom>
              <a:solidFill>
                <a:srgbClr val="FF8086"/>
              </a:solidFill>
              <a:ln w="15875">
                <a:solidFill>
                  <a:srgbClr val="252E9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87086" y="6479237"/>
                <a:ext cx="396000" cy="25200"/>
              </a:xfrm>
              <a:prstGeom prst="roundRect">
                <a:avLst>
                  <a:gd name="adj" fmla="val 50000"/>
                </a:avLst>
              </a:prstGeom>
              <a:solidFill>
                <a:srgbClr val="FF8086"/>
              </a:solidFill>
              <a:ln w="158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A8768FBC-9882-017D-C9A6-A037D5635738}"/>
              </a:ext>
            </a:extLst>
          </p:cNvPr>
          <p:cNvSpPr txBox="1"/>
          <p:nvPr/>
        </p:nvSpPr>
        <p:spPr>
          <a:xfrm>
            <a:off x="1642013" y="1634598"/>
            <a:ext cx="6413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ko-KR" altLang="en-US" b="1" dirty="0"/>
              <a:t>분류 모델</a:t>
            </a:r>
            <a:r>
              <a:rPr lang="en-US" altLang="ko-KR" b="1" dirty="0"/>
              <a:t>(Classification Model)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C296C-FDEE-4A68-A8EC-6BDD18F631F2}"/>
              </a:ext>
            </a:extLst>
          </p:cNvPr>
          <p:cNvSpPr txBox="1"/>
          <p:nvPr/>
        </p:nvSpPr>
        <p:spPr>
          <a:xfrm>
            <a:off x="1984757" y="1997636"/>
            <a:ext cx="8673250" cy="2116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데이터의 값들이 </a:t>
            </a:r>
            <a:r>
              <a:rPr lang="en-US" altLang="ko-KR" dirty="0"/>
              <a:t>(‘Pass/Fail’, ‘Yes/No’) </a:t>
            </a:r>
            <a:r>
              <a:rPr lang="ko-KR" altLang="en-US" dirty="0">
                <a:solidFill>
                  <a:srgbClr val="FF0000"/>
                </a:solidFill>
              </a:rPr>
              <a:t>서로 완전히 구분되는 범주형 데이터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학습한 모델은 </a:t>
            </a:r>
            <a:r>
              <a:rPr lang="ko-KR" altLang="en-US" dirty="0">
                <a:solidFill>
                  <a:srgbClr val="FF0000"/>
                </a:solidFill>
              </a:rPr>
              <a:t>각각의 값을 구별</a:t>
            </a:r>
            <a:r>
              <a:rPr lang="ko-KR" altLang="en-US" dirty="0"/>
              <a:t>해 내는 분류 역할을 수행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메일 내용을 보고 스팸 메일인지 아닌지</a:t>
            </a:r>
            <a:r>
              <a:rPr lang="en-US" altLang="ko-KR" dirty="0"/>
              <a:t>(Yes/No)</a:t>
            </a:r>
            <a:r>
              <a:rPr lang="ko-KR" altLang="en-US" dirty="0"/>
              <a:t>를 추측하는 문제→ </a:t>
            </a:r>
            <a:r>
              <a:rPr lang="ko-KR" altLang="en-US" dirty="0">
                <a:solidFill>
                  <a:srgbClr val="0070C0"/>
                </a:solidFill>
              </a:rPr>
              <a:t>이진 분류</a:t>
            </a:r>
            <a:r>
              <a:rPr lang="ko-KR" altLang="en-US" dirty="0"/>
              <a:t> 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내가 입력한 문자</a:t>
            </a:r>
            <a:r>
              <a:rPr lang="en-US" altLang="ko-KR" dirty="0"/>
              <a:t>(text)</a:t>
            </a:r>
            <a:r>
              <a:rPr lang="ko-KR" altLang="en-US" dirty="0"/>
              <a:t>가 영어</a:t>
            </a:r>
            <a:r>
              <a:rPr lang="en-US" altLang="ko-KR" dirty="0"/>
              <a:t>/</a:t>
            </a:r>
            <a:r>
              <a:rPr lang="ko-KR" altLang="en-US" dirty="0"/>
              <a:t>한국어</a:t>
            </a:r>
            <a:r>
              <a:rPr lang="en-US" altLang="ko-KR" dirty="0"/>
              <a:t>/</a:t>
            </a:r>
            <a:r>
              <a:rPr lang="ko-KR" altLang="en-US" dirty="0"/>
              <a:t>중국어 등 어느 언어인지 분류하는 경우 → </a:t>
            </a:r>
            <a:r>
              <a:rPr lang="ko-KR" altLang="en-US" dirty="0">
                <a:solidFill>
                  <a:srgbClr val="0070C0"/>
                </a:solidFill>
              </a:rPr>
              <a:t>다중 분류</a:t>
            </a:r>
            <a:r>
              <a:rPr lang="en-US" altLang="ko-KR" dirty="0">
                <a:solidFill>
                  <a:srgbClr val="0070C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99452462"/>
      </p:ext>
    </p:extLst>
  </p:cSld>
  <p:clrMapOvr>
    <a:masterClrMapping/>
  </p:clrMapOvr>
</p:sld>
</file>

<file path=ppt/theme/theme1.xml><?xml version="1.0" encoding="utf-8"?>
<a:theme xmlns:a="http://schemas.openxmlformats.org/drawingml/2006/main" name="26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</TotalTime>
  <Words>641</Words>
  <Application>Microsoft Office PowerPoint</Application>
  <PresentationFormat>와이드스크린</PresentationFormat>
  <Paragraphs>119</Paragraphs>
  <Slides>19</Slides>
  <Notes>16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맑은 고딕</vt:lpstr>
      <vt:lpstr>Arial</vt:lpstr>
      <vt:lpstr>Calibri</vt:lpstr>
      <vt:lpstr>Wingdings</vt:lpstr>
      <vt:lpstr>26_Office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admin</cp:lastModifiedBy>
  <cp:revision>17</cp:revision>
  <dcterms:created xsi:type="dcterms:W3CDTF">2021-03-13T02:00:21Z</dcterms:created>
  <dcterms:modified xsi:type="dcterms:W3CDTF">2024-05-29T03:27:29Z</dcterms:modified>
</cp:coreProperties>
</file>