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60" r:id="rId2"/>
    <p:sldId id="270" r:id="rId3"/>
    <p:sldId id="272" r:id="rId4"/>
    <p:sldId id="296" r:id="rId5"/>
    <p:sldId id="294" r:id="rId6"/>
    <p:sldId id="297" r:id="rId7"/>
    <p:sldId id="300" r:id="rId8"/>
    <p:sldId id="301" r:id="rId9"/>
    <p:sldId id="302" r:id="rId10"/>
    <p:sldId id="303" r:id="rId11"/>
    <p:sldId id="304" r:id="rId12"/>
    <p:sldId id="306" r:id="rId13"/>
    <p:sldId id="307" r:id="rId14"/>
    <p:sldId id="305" r:id="rId15"/>
    <p:sldId id="308" r:id="rId16"/>
    <p:sldId id="293" r:id="rId17"/>
    <p:sldId id="309" r:id="rId18"/>
    <p:sldId id="310" r:id="rId19"/>
    <p:sldId id="311" r:id="rId20"/>
    <p:sldId id="312" r:id="rId21"/>
    <p:sldId id="313" r:id="rId22"/>
    <p:sldId id="292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9CD2"/>
    <a:srgbClr val="FF8086"/>
    <a:srgbClr val="232E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892" autoAdjust="0"/>
    <p:restoredTop sz="96238" autoAdjust="0"/>
  </p:normalViewPr>
  <p:slideViewPr>
    <p:cSldViewPr snapToGrid="0">
      <p:cViewPr varScale="1">
        <p:scale>
          <a:sx n="65" d="100"/>
          <a:sy n="65" d="100"/>
        </p:scale>
        <p:origin x="90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E5B78-6411-FE43-8F9A-ABBA3034D794}" type="datetimeFigureOut">
              <a:rPr kumimoji="1" lang="ko-Kore-KR" altLang="en-US" smtClean="0"/>
              <a:t>06/12/2024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D7A792-5231-0944-8262-111228DAD1C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51608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D7A792-5231-0944-8262-111228DAD1CB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856279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D7A792-5231-0944-8262-111228DAD1CB}" type="slidenum">
              <a:rPr kumimoji="1" lang="ko-Kore-KR" altLang="en-US" smtClean="0"/>
              <a:t>11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272890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D7A792-5231-0944-8262-111228DAD1CB}" type="slidenum">
              <a:rPr kumimoji="1" lang="ko-Kore-KR" altLang="en-US" smtClean="0"/>
              <a:t>12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381789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D7A792-5231-0944-8262-111228DAD1CB}" type="slidenum">
              <a:rPr kumimoji="1" lang="ko-Kore-KR" altLang="en-US" smtClean="0"/>
              <a:t>13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555560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D7A792-5231-0944-8262-111228DAD1CB}" type="slidenum">
              <a:rPr kumimoji="1" lang="ko-Kore-KR" altLang="en-US" smtClean="0"/>
              <a:t>14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19282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D7A792-5231-0944-8262-111228DAD1CB}" type="slidenum">
              <a:rPr kumimoji="1" lang="ko-Kore-KR" altLang="en-US" smtClean="0"/>
              <a:t>15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939617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D7A792-5231-0944-8262-111228DAD1CB}" type="slidenum">
              <a:rPr kumimoji="1" lang="ko-Kore-KR" altLang="en-US" smtClean="0"/>
              <a:t>16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672878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D7A792-5231-0944-8262-111228DAD1CB}" type="slidenum">
              <a:rPr kumimoji="1" lang="ko-Kore-KR" altLang="en-US" smtClean="0"/>
              <a:t>17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85063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D7A792-5231-0944-8262-111228DAD1CB}" type="slidenum">
              <a:rPr kumimoji="1" lang="ko-Kore-KR" altLang="en-US" smtClean="0"/>
              <a:t>18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248909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D7A792-5231-0944-8262-111228DAD1CB}" type="slidenum">
              <a:rPr kumimoji="1" lang="ko-Kore-KR" altLang="en-US" smtClean="0"/>
              <a:t>19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102230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D7A792-5231-0944-8262-111228DAD1CB}" type="slidenum">
              <a:rPr kumimoji="1" lang="ko-Kore-KR" altLang="en-US" smtClean="0"/>
              <a:t>20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263263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D7A792-5231-0944-8262-111228DAD1CB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682749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D7A792-5231-0944-8262-111228DAD1CB}" type="slidenum">
              <a:rPr kumimoji="1" lang="ko-Kore-KR" altLang="en-US" smtClean="0"/>
              <a:t>21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162755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D7A792-5231-0944-8262-111228DAD1CB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749561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D7A792-5231-0944-8262-111228DAD1CB}" type="slidenum">
              <a:rPr kumimoji="1" lang="ko-Kore-KR" altLang="en-US" smtClean="0"/>
              <a:t>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334382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D7A792-5231-0944-8262-111228DAD1CB}" type="slidenum">
              <a:rPr kumimoji="1" lang="ko-Kore-KR" altLang="en-US" smtClean="0"/>
              <a:t>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702162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D7A792-5231-0944-8262-111228DAD1CB}" type="slidenum">
              <a:rPr kumimoji="1" lang="ko-Kore-KR" altLang="en-US" smtClean="0"/>
              <a:t>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95282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D7A792-5231-0944-8262-111228DAD1CB}" type="slidenum">
              <a:rPr kumimoji="1" lang="ko-Kore-KR" altLang="en-US" smtClean="0"/>
              <a:t>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007211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D7A792-5231-0944-8262-111228DAD1CB}" type="slidenum">
              <a:rPr kumimoji="1" lang="ko-Kore-KR" altLang="en-US" smtClean="0"/>
              <a:t>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96742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D7A792-5231-0944-8262-111228DAD1CB}" type="slidenum">
              <a:rPr kumimoji="1" lang="ko-Kore-KR" altLang="en-US" smtClean="0"/>
              <a:t>10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63680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2024-06-12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181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2024-06-12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317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2024-06-12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0629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2024-06-12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4255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2024-06-12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5826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2024-06-12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0306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2024-06-12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8935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2024-06-12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756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2024-06-12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8432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2024-06-12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1599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2024-06-12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3679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2024-06-12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1084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261856" y="640920"/>
            <a:ext cx="11930144" cy="6001069"/>
            <a:chOff x="139441" y="625930"/>
            <a:chExt cx="11930144" cy="6001069"/>
          </a:xfrm>
        </p:grpSpPr>
        <p:grpSp>
          <p:nvGrpSpPr>
            <p:cNvPr id="24" name="그룹 23"/>
            <p:cNvGrpSpPr/>
            <p:nvPr/>
          </p:nvGrpSpPr>
          <p:grpSpPr>
            <a:xfrm>
              <a:off x="8554574" y="5982110"/>
              <a:ext cx="3515011" cy="313860"/>
              <a:chOff x="8554574" y="5982110"/>
              <a:chExt cx="3515011" cy="313860"/>
            </a:xfrm>
          </p:grpSpPr>
          <p:sp>
            <p:nvSpPr>
              <p:cNvPr id="16" name="타원 15"/>
              <p:cNvSpPr/>
              <p:nvPr/>
            </p:nvSpPr>
            <p:spPr>
              <a:xfrm rot="285113">
                <a:off x="10414566" y="5982110"/>
                <a:ext cx="1655019" cy="220417"/>
              </a:xfrm>
              <a:prstGeom prst="ellipse">
                <a:avLst/>
              </a:prstGeom>
              <a:solidFill>
                <a:schemeClr val="tx1">
                  <a:alpha val="1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FDAC0509-C47B-457A-9A31-58588B9A2768}"/>
                  </a:ext>
                </a:extLst>
              </p:cNvPr>
              <p:cNvGrpSpPr/>
              <p:nvPr/>
            </p:nvGrpSpPr>
            <p:grpSpPr>
              <a:xfrm rot="4878291">
                <a:off x="10186835" y="4444505"/>
                <a:ext cx="219204" cy="3483726"/>
                <a:chOff x="6827325" y="2695572"/>
                <a:chExt cx="219204" cy="3483726"/>
              </a:xfrm>
            </p:grpSpPr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C5D720AB-879C-4052-B20C-C37B52530C0A}"/>
                    </a:ext>
                  </a:extLst>
                </p:cNvPr>
                <p:cNvSpPr/>
                <p:nvPr/>
              </p:nvSpPr>
              <p:spPr>
                <a:xfrm>
                  <a:off x="6827995" y="2972572"/>
                  <a:ext cx="218534" cy="2912749"/>
                </a:xfrm>
                <a:prstGeom prst="rect">
                  <a:avLst/>
                </a:prstGeom>
                <a:solidFill>
                  <a:srgbClr val="959CD2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EF291F4D-E369-4114-BC5C-D717A39B15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440443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>
                  <a:extLst>
                    <a:ext uri="{FF2B5EF4-FFF2-40B4-BE49-F238E27FC236}">
                      <a16:creationId xmlns:a16="http://schemas.microsoft.com/office/drawing/2014/main" id="{706D7341-A032-4BFB-91FC-F183B46BD7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509171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이등변 삼각형 19">
                  <a:extLst>
                    <a:ext uri="{FF2B5EF4-FFF2-40B4-BE49-F238E27FC236}">
                      <a16:creationId xmlns:a16="http://schemas.microsoft.com/office/drawing/2014/main" id="{8175677F-D199-4F3C-B769-CA34760C1EE3}"/>
                    </a:ext>
                  </a:extLst>
                </p:cNvPr>
                <p:cNvSpPr/>
                <p:nvPr/>
              </p:nvSpPr>
              <p:spPr>
                <a:xfrm flipV="1">
                  <a:off x="6833303" y="5918175"/>
                  <a:ext cx="205294" cy="261123"/>
                </a:xfrm>
                <a:prstGeom prst="triangle">
                  <a:avLst/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" name="이등변 삼각형 20">
                  <a:extLst>
                    <a:ext uri="{FF2B5EF4-FFF2-40B4-BE49-F238E27FC236}">
                      <a16:creationId xmlns:a16="http://schemas.microsoft.com/office/drawing/2014/main" id="{C4C52503-EDF2-454D-BB87-916B51F0A811}"/>
                    </a:ext>
                  </a:extLst>
                </p:cNvPr>
                <p:cNvSpPr/>
                <p:nvPr/>
              </p:nvSpPr>
              <p:spPr>
                <a:xfrm flipV="1">
                  <a:off x="6910748" y="6080547"/>
                  <a:ext cx="53341" cy="67205"/>
                </a:xfrm>
                <a:prstGeom prst="triangle">
                  <a:avLst/>
                </a:prstGeom>
                <a:solidFill>
                  <a:srgbClr val="1988D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" name="사각형: 둥근 위쪽 모서리 126">
                  <a:extLst>
                    <a:ext uri="{FF2B5EF4-FFF2-40B4-BE49-F238E27FC236}">
                      <a16:creationId xmlns:a16="http://schemas.microsoft.com/office/drawing/2014/main" id="{E17E93EF-A950-46A9-AD6B-71C63F1527E5}"/>
                    </a:ext>
                  </a:extLst>
                </p:cNvPr>
                <p:cNvSpPr/>
                <p:nvPr/>
              </p:nvSpPr>
              <p:spPr>
                <a:xfrm>
                  <a:off x="6827325" y="2695572"/>
                  <a:ext cx="218534" cy="272888"/>
                </a:xfrm>
                <a:prstGeom prst="round2SameRect">
                  <a:avLst/>
                </a:prstGeom>
                <a:solidFill>
                  <a:srgbClr val="DDF5F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" name="사각형: 둥근 위쪽 모서리 127">
                  <a:extLst>
                    <a:ext uri="{FF2B5EF4-FFF2-40B4-BE49-F238E27FC236}">
                      <a16:creationId xmlns:a16="http://schemas.microsoft.com/office/drawing/2014/main" id="{DAE32F26-7DC1-46DF-8F6F-A80AB30C3ABD}"/>
                    </a:ext>
                  </a:extLst>
                </p:cNvPr>
                <p:cNvSpPr/>
                <p:nvPr/>
              </p:nvSpPr>
              <p:spPr>
                <a:xfrm>
                  <a:off x="6827325" y="2856865"/>
                  <a:ext cx="218534" cy="111821"/>
                </a:xfrm>
                <a:prstGeom prst="round2SameRect">
                  <a:avLst>
                    <a:gd name="adj1" fmla="val 0"/>
                    <a:gd name="adj2" fmla="val 0"/>
                  </a:avLst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2" name="양쪽 모서리가 둥근 사각형 1"/>
            <p:cNvSpPr/>
            <p:nvPr/>
          </p:nvSpPr>
          <p:spPr>
            <a:xfrm>
              <a:off x="139441" y="6363388"/>
              <a:ext cx="11604759" cy="263611"/>
            </a:xfrm>
            <a:prstGeom prst="round2SameRect">
              <a:avLst>
                <a:gd name="adj1" fmla="val 0"/>
                <a:gd name="adj2" fmla="val 28125"/>
              </a:avLst>
            </a:prstGeom>
            <a:solidFill>
              <a:srgbClr val="959CD2"/>
            </a:solidFill>
            <a:ln w="25400">
              <a:solidFill>
                <a:srgbClr val="252E91"/>
              </a:solidFill>
            </a:ln>
            <a:effectLst>
              <a:outerShdw dist="101600" dir="5400000" sx="96000" sy="96000" algn="t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양쪽 모서리가 둥근 사각형 3"/>
            <p:cNvSpPr/>
            <p:nvPr/>
          </p:nvSpPr>
          <p:spPr>
            <a:xfrm>
              <a:off x="307380" y="625930"/>
              <a:ext cx="11268881" cy="5737458"/>
            </a:xfrm>
            <a:prstGeom prst="round2SameRect">
              <a:avLst>
                <a:gd name="adj1" fmla="val 4423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 w="25400" cmpd="sng">
              <a:solidFill>
                <a:srgbClr val="252E91"/>
              </a:solidFill>
            </a:ln>
            <a:effectLst>
              <a:outerShdw dist="38100" dir="15600000" algn="l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양쪽 모서리가 둥근 사각형 5"/>
            <p:cNvSpPr/>
            <p:nvPr/>
          </p:nvSpPr>
          <p:spPr>
            <a:xfrm>
              <a:off x="511899" y="869157"/>
              <a:ext cx="10859843" cy="5484151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497573" y="6459078"/>
              <a:ext cx="1109495" cy="65907"/>
              <a:chOff x="9650186" y="6459078"/>
              <a:chExt cx="1109495" cy="65907"/>
            </a:xfrm>
          </p:grpSpPr>
          <p:sp>
            <p:nvSpPr>
              <p:cNvPr id="9" name="모서리가 둥근 직사각형 8"/>
              <p:cNvSpPr/>
              <p:nvPr/>
            </p:nvSpPr>
            <p:spPr>
              <a:xfrm>
                <a:off x="9650186" y="6459078"/>
                <a:ext cx="723900" cy="6590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타원 9"/>
              <p:cNvSpPr/>
              <p:nvPr/>
            </p:nvSpPr>
            <p:spPr>
              <a:xfrm>
                <a:off x="10440761" y="6459078"/>
                <a:ext cx="64800" cy="65907"/>
              </a:xfrm>
              <a:prstGeom prst="ellipse">
                <a:avLst/>
              </a:prstGeom>
              <a:solidFill>
                <a:srgbClr val="FFC00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10567821" y="6459078"/>
                <a:ext cx="64800" cy="65907"/>
              </a:xfrm>
              <a:prstGeom prst="ellipse">
                <a:avLst/>
              </a:prstGeom>
              <a:solidFill>
                <a:srgbClr val="00B0F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타원 11"/>
              <p:cNvSpPr/>
              <p:nvPr/>
            </p:nvSpPr>
            <p:spPr>
              <a:xfrm>
                <a:off x="10694881" y="6459078"/>
                <a:ext cx="64800" cy="65907"/>
              </a:xfrm>
              <a:prstGeom prst="ellipse">
                <a:avLst/>
              </a:prstGeom>
              <a:solidFill>
                <a:srgbClr val="FF8086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모서리가 둥근 직사각형 12"/>
              <p:cNvSpPr/>
              <p:nvPr/>
            </p:nvSpPr>
            <p:spPr>
              <a:xfrm>
                <a:off x="9687086" y="6479237"/>
                <a:ext cx="396000" cy="25200"/>
              </a:xfrm>
              <a:prstGeom prst="roundRect">
                <a:avLst>
                  <a:gd name="adj" fmla="val 50000"/>
                </a:avLst>
              </a:prstGeom>
              <a:solidFill>
                <a:srgbClr val="FF8086"/>
              </a:solidFill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D3AD0702-4BB1-5F43-91BE-D6B7AD0B4B50}"/>
              </a:ext>
            </a:extLst>
          </p:cNvPr>
          <p:cNvSpPr txBox="1"/>
          <p:nvPr/>
        </p:nvSpPr>
        <p:spPr>
          <a:xfrm>
            <a:off x="1839073" y="2764448"/>
            <a:ext cx="858822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en-US" sz="5000" b="1" dirty="0">
                <a:solidFill>
                  <a:srgbClr val="232E91"/>
                </a:solidFill>
              </a:rPr>
              <a:t>Deep Learning</a:t>
            </a:r>
            <a:endParaRPr kumimoji="1" lang="ko-Kore-KR" altLang="en-US" sz="5000" b="1" dirty="0">
              <a:solidFill>
                <a:srgbClr val="232E9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067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30928" y="300113"/>
            <a:ext cx="11930144" cy="6257774"/>
            <a:chOff x="139441" y="244237"/>
            <a:chExt cx="11930144" cy="6382762"/>
          </a:xfrm>
        </p:grpSpPr>
        <p:grpSp>
          <p:nvGrpSpPr>
            <p:cNvPr id="24" name="그룹 23"/>
            <p:cNvGrpSpPr/>
            <p:nvPr/>
          </p:nvGrpSpPr>
          <p:grpSpPr>
            <a:xfrm>
              <a:off x="8554574" y="5982110"/>
              <a:ext cx="3515011" cy="313860"/>
              <a:chOff x="8554574" y="5982110"/>
              <a:chExt cx="3515011" cy="313860"/>
            </a:xfrm>
          </p:grpSpPr>
          <p:sp>
            <p:nvSpPr>
              <p:cNvPr id="16" name="타원 15"/>
              <p:cNvSpPr/>
              <p:nvPr/>
            </p:nvSpPr>
            <p:spPr>
              <a:xfrm rot="285113">
                <a:off x="10414566" y="5982110"/>
                <a:ext cx="1655019" cy="220417"/>
              </a:xfrm>
              <a:prstGeom prst="ellipse">
                <a:avLst/>
              </a:prstGeom>
              <a:solidFill>
                <a:schemeClr val="tx1">
                  <a:alpha val="1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FDAC0509-C47B-457A-9A31-58588B9A2768}"/>
                  </a:ext>
                </a:extLst>
              </p:cNvPr>
              <p:cNvGrpSpPr/>
              <p:nvPr/>
            </p:nvGrpSpPr>
            <p:grpSpPr>
              <a:xfrm rot="4878291">
                <a:off x="10186835" y="4444505"/>
                <a:ext cx="219204" cy="3483726"/>
                <a:chOff x="6827325" y="2695572"/>
                <a:chExt cx="219204" cy="3483726"/>
              </a:xfrm>
            </p:grpSpPr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C5D720AB-879C-4052-B20C-C37B52530C0A}"/>
                    </a:ext>
                  </a:extLst>
                </p:cNvPr>
                <p:cNvSpPr/>
                <p:nvPr/>
              </p:nvSpPr>
              <p:spPr>
                <a:xfrm>
                  <a:off x="6827995" y="2972572"/>
                  <a:ext cx="218534" cy="2912749"/>
                </a:xfrm>
                <a:prstGeom prst="rect">
                  <a:avLst/>
                </a:prstGeom>
                <a:solidFill>
                  <a:srgbClr val="959CD2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EF291F4D-E369-4114-BC5C-D717A39B15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440443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>
                  <a:extLst>
                    <a:ext uri="{FF2B5EF4-FFF2-40B4-BE49-F238E27FC236}">
                      <a16:creationId xmlns:a16="http://schemas.microsoft.com/office/drawing/2014/main" id="{706D7341-A032-4BFB-91FC-F183B46BD7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509171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이등변 삼각형 19">
                  <a:extLst>
                    <a:ext uri="{FF2B5EF4-FFF2-40B4-BE49-F238E27FC236}">
                      <a16:creationId xmlns:a16="http://schemas.microsoft.com/office/drawing/2014/main" id="{8175677F-D199-4F3C-B769-CA34760C1EE3}"/>
                    </a:ext>
                  </a:extLst>
                </p:cNvPr>
                <p:cNvSpPr/>
                <p:nvPr/>
              </p:nvSpPr>
              <p:spPr>
                <a:xfrm flipV="1">
                  <a:off x="6833303" y="5918175"/>
                  <a:ext cx="205294" cy="261123"/>
                </a:xfrm>
                <a:prstGeom prst="triangle">
                  <a:avLst/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" name="이등변 삼각형 20">
                  <a:extLst>
                    <a:ext uri="{FF2B5EF4-FFF2-40B4-BE49-F238E27FC236}">
                      <a16:creationId xmlns:a16="http://schemas.microsoft.com/office/drawing/2014/main" id="{C4C52503-EDF2-454D-BB87-916B51F0A811}"/>
                    </a:ext>
                  </a:extLst>
                </p:cNvPr>
                <p:cNvSpPr/>
                <p:nvPr/>
              </p:nvSpPr>
              <p:spPr>
                <a:xfrm flipV="1">
                  <a:off x="6910748" y="6080547"/>
                  <a:ext cx="53341" cy="67205"/>
                </a:xfrm>
                <a:prstGeom prst="triangle">
                  <a:avLst/>
                </a:prstGeom>
                <a:solidFill>
                  <a:srgbClr val="1988D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" name="사각형: 둥근 위쪽 모서리 126">
                  <a:extLst>
                    <a:ext uri="{FF2B5EF4-FFF2-40B4-BE49-F238E27FC236}">
                      <a16:creationId xmlns:a16="http://schemas.microsoft.com/office/drawing/2014/main" id="{E17E93EF-A950-46A9-AD6B-71C63F1527E5}"/>
                    </a:ext>
                  </a:extLst>
                </p:cNvPr>
                <p:cNvSpPr/>
                <p:nvPr/>
              </p:nvSpPr>
              <p:spPr>
                <a:xfrm>
                  <a:off x="6827325" y="2695572"/>
                  <a:ext cx="218534" cy="272888"/>
                </a:xfrm>
                <a:prstGeom prst="round2SameRect">
                  <a:avLst/>
                </a:prstGeom>
                <a:solidFill>
                  <a:srgbClr val="DDF5F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" name="사각형: 둥근 위쪽 모서리 127">
                  <a:extLst>
                    <a:ext uri="{FF2B5EF4-FFF2-40B4-BE49-F238E27FC236}">
                      <a16:creationId xmlns:a16="http://schemas.microsoft.com/office/drawing/2014/main" id="{DAE32F26-7DC1-46DF-8F6F-A80AB30C3ABD}"/>
                    </a:ext>
                  </a:extLst>
                </p:cNvPr>
                <p:cNvSpPr/>
                <p:nvPr/>
              </p:nvSpPr>
              <p:spPr>
                <a:xfrm>
                  <a:off x="6827325" y="2856865"/>
                  <a:ext cx="218534" cy="111821"/>
                </a:xfrm>
                <a:prstGeom prst="round2SameRect">
                  <a:avLst>
                    <a:gd name="adj1" fmla="val 0"/>
                    <a:gd name="adj2" fmla="val 0"/>
                  </a:avLst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2" name="양쪽 모서리가 둥근 사각형 1"/>
            <p:cNvSpPr/>
            <p:nvPr/>
          </p:nvSpPr>
          <p:spPr>
            <a:xfrm>
              <a:off x="139441" y="6363388"/>
              <a:ext cx="11604759" cy="263611"/>
            </a:xfrm>
            <a:prstGeom prst="round2SameRect">
              <a:avLst>
                <a:gd name="adj1" fmla="val 0"/>
                <a:gd name="adj2" fmla="val 28125"/>
              </a:avLst>
            </a:prstGeom>
            <a:solidFill>
              <a:srgbClr val="959CD2"/>
            </a:solidFill>
            <a:ln w="25400">
              <a:solidFill>
                <a:srgbClr val="252E91"/>
              </a:solidFill>
            </a:ln>
            <a:effectLst>
              <a:outerShdw dist="101600" dir="5400000" sx="96000" sy="96000" algn="t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양쪽 모서리가 둥근 사각형 3"/>
            <p:cNvSpPr/>
            <p:nvPr/>
          </p:nvSpPr>
          <p:spPr>
            <a:xfrm>
              <a:off x="307380" y="625930"/>
              <a:ext cx="11268881" cy="5737458"/>
            </a:xfrm>
            <a:prstGeom prst="round2SameRect">
              <a:avLst>
                <a:gd name="adj1" fmla="val 4423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 w="25400" cmpd="sng">
              <a:solidFill>
                <a:srgbClr val="252E91"/>
              </a:solidFill>
            </a:ln>
            <a:effectLst>
              <a:outerShdw dist="38100" dir="15600000" algn="l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양쪽 모서리가 둥근 사각형 5"/>
            <p:cNvSpPr/>
            <p:nvPr/>
          </p:nvSpPr>
          <p:spPr>
            <a:xfrm>
              <a:off x="511899" y="869157"/>
              <a:ext cx="10859843" cy="5484151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한쪽 모서리가 잘린 사각형 6"/>
            <p:cNvSpPr/>
            <p:nvPr/>
          </p:nvSpPr>
          <p:spPr>
            <a:xfrm>
              <a:off x="763073" y="244237"/>
              <a:ext cx="10357494" cy="6119151"/>
            </a:xfrm>
            <a:prstGeom prst="snip1Rect">
              <a:avLst>
                <a:gd name="adj" fmla="val 8261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  <a:effectLst>
              <a:outerShdw dist="63500" algn="l" rotWithShape="0">
                <a:srgbClr val="252E91">
                  <a:alpha val="2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/>
            <a:lstStyle/>
            <a:p>
              <a:pPr algn="ctr">
                <a:defRPr/>
              </a:pPr>
              <a:r>
                <a:rPr lang="en-US" altLang="ko-KR" sz="3200" b="1" kern="0" dirty="0">
                  <a:ln w="12700">
                    <a:noFill/>
                  </a:ln>
                  <a:solidFill>
                    <a:srgbClr val="252E91"/>
                  </a:solidFill>
                  <a:latin typeface="+mj-lt"/>
                  <a:ea typeface="야놀자 야체 B" panose="02020603020101020101" pitchFamily="18" charset="-127"/>
                </a:rPr>
                <a:t>Activation Function</a:t>
              </a:r>
              <a:endParaRPr lang="en-US" altLang="ko-KR" sz="800" kern="0" dirty="0">
                <a:solidFill>
                  <a:srgbClr val="959CD2"/>
                </a:solidFill>
              </a:endParaRPr>
            </a:p>
          </p:txBody>
        </p:sp>
        <p:sp>
          <p:nvSpPr>
            <p:cNvPr id="8" name="직각 삼각형 7"/>
            <p:cNvSpPr/>
            <p:nvPr/>
          </p:nvSpPr>
          <p:spPr>
            <a:xfrm>
              <a:off x="10629219" y="257269"/>
              <a:ext cx="475230" cy="479437"/>
            </a:xfrm>
            <a:prstGeom prst="rtTriangle">
              <a:avLst/>
            </a:prstGeom>
            <a:pattFill prst="wdUpDiag">
              <a:fgClr>
                <a:schemeClr val="bg1"/>
              </a:fgClr>
              <a:bgClr>
                <a:srgbClr val="959CD2"/>
              </a:bgClr>
            </a:patt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497573" y="6459078"/>
              <a:ext cx="1109495" cy="65907"/>
              <a:chOff x="9650186" y="6459078"/>
              <a:chExt cx="1109495" cy="65907"/>
            </a:xfrm>
          </p:grpSpPr>
          <p:sp>
            <p:nvSpPr>
              <p:cNvPr id="9" name="모서리가 둥근 직사각형 8"/>
              <p:cNvSpPr/>
              <p:nvPr/>
            </p:nvSpPr>
            <p:spPr>
              <a:xfrm>
                <a:off x="9650186" y="6459078"/>
                <a:ext cx="723900" cy="6590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타원 9"/>
              <p:cNvSpPr/>
              <p:nvPr/>
            </p:nvSpPr>
            <p:spPr>
              <a:xfrm>
                <a:off x="10440761" y="6459078"/>
                <a:ext cx="64800" cy="65907"/>
              </a:xfrm>
              <a:prstGeom prst="ellipse">
                <a:avLst/>
              </a:prstGeom>
              <a:solidFill>
                <a:srgbClr val="FFC00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10567821" y="6459078"/>
                <a:ext cx="64800" cy="65907"/>
              </a:xfrm>
              <a:prstGeom prst="ellipse">
                <a:avLst/>
              </a:prstGeom>
              <a:solidFill>
                <a:srgbClr val="00B0F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타원 11"/>
              <p:cNvSpPr/>
              <p:nvPr/>
            </p:nvSpPr>
            <p:spPr>
              <a:xfrm>
                <a:off x="10694881" y="6459078"/>
                <a:ext cx="64800" cy="65907"/>
              </a:xfrm>
              <a:prstGeom prst="ellipse">
                <a:avLst/>
              </a:prstGeom>
              <a:solidFill>
                <a:srgbClr val="FF8086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모서리가 둥근 직사각형 12"/>
              <p:cNvSpPr/>
              <p:nvPr/>
            </p:nvSpPr>
            <p:spPr>
              <a:xfrm>
                <a:off x="9687086" y="6479237"/>
                <a:ext cx="396000" cy="25200"/>
              </a:xfrm>
              <a:prstGeom prst="roundRect">
                <a:avLst>
                  <a:gd name="adj" fmla="val 50000"/>
                </a:avLst>
              </a:prstGeom>
              <a:solidFill>
                <a:srgbClr val="FF8086"/>
              </a:solidFill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FB860148-7541-D47E-A16B-91B88CE35B14}"/>
              </a:ext>
            </a:extLst>
          </p:cNvPr>
          <p:cNvSpPr txBox="1"/>
          <p:nvPr/>
        </p:nvSpPr>
        <p:spPr>
          <a:xfrm>
            <a:off x="1953456" y="1556501"/>
            <a:ext cx="6173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b="1" dirty="0"/>
              <a:t>계산 결과로 나온 총합을 어떻게 활용해야 할까</a:t>
            </a:r>
            <a:r>
              <a:rPr lang="en-US" altLang="ko-KR" b="1" dirty="0"/>
              <a:t>?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8AEEAFE-D3EB-D2E0-B54A-560A7EAE705B}"/>
              </a:ext>
            </a:extLst>
          </p:cNvPr>
          <p:cNvSpPr txBox="1"/>
          <p:nvPr/>
        </p:nvSpPr>
        <p:spPr>
          <a:xfrm>
            <a:off x="2388636" y="1992440"/>
            <a:ext cx="6746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신경망의 결과를 이용해 분류를 하려고 할 때 결과를 분류해줄 기준이 필요함  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799AE3A0-32E1-3DB1-92C5-DAB00048A1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9585" y="3325370"/>
            <a:ext cx="3099416" cy="1854568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BFD34A39-62CA-5A07-1198-39BBACCE4475}"/>
              </a:ext>
            </a:extLst>
          </p:cNvPr>
          <p:cNvSpPr txBox="1"/>
          <p:nvPr/>
        </p:nvSpPr>
        <p:spPr>
          <a:xfrm>
            <a:off x="6274911" y="5362066"/>
            <a:ext cx="4332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</a:rPr>
              <a:t>계단형 즉 비선형 함수가 분류에 적합함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052C6A1D-9BC8-3096-052E-F3B21D2097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307" y="3150608"/>
            <a:ext cx="4153480" cy="219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430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30928" y="300113"/>
            <a:ext cx="11930144" cy="6257774"/>
            <a:chOff x="139441" y="244237"/>
            <a:chExt cx="11930144" cy="6382762"/>
          </a:xfrm>
        </p:grpSpPr>
        <p:grpSp>
          <p:nvGrpSpPr>
            <p:cNvPr id="24" name="그룹 23"/>
            <p:cNvGrpSpPr/>
            <p:nvPr/>
          </p:nvGrpSpPr>
          <p:grpSpPr>
            <a:xfrm>
              <a:off x="8554574" y="5982110"/>
              <a:ext cx="3515011" cy="313860"/>
              <a:chOff x="8554574" y="5982110"/>
              <a:chExt cx="3515011" cy="313860"/>
            </a:xfrm>
          </p:grpSpPr>
          <p:sp>
            <p:nvSpPr>
              <p:cNvPr id="16" name="타원 15"/>
              <p:cNvSpPr/>
              <p:nvPr/>
            </p:nvSpPr>
            <p:spPr>
              <a:xfrm rot="285113">
                <a:off x="10414566" y="5982110"/>
                <a:ext cx="1655019" cy="220417"/>
              </a:xfrm>
              <a:prstGeom prst="ellipse">
                <a:avLst/>
              </a:prstGeom>
              <a:solidFill>
                <a:schemeClr val="tx1">
                  <a:alpha val="1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FDAC0509-C47B-457A-9A31-58588B9A2768}"/>
                  </a:ext>
                </a:extLst>
              </p:cNvPr>
              <p:cNvGrpSpPr/>
              <p:nvPr/>
            </p:nvGrpSpPr>
            <p:grpSpPr>
              <a:xfrm rot="4878291">
                <a:off x="10186835" y="4444505"/>
                <a:ext cx="219204" cy="3483726"/>
                <a:chOff x="6827325" y="2695572"/>
                <a:chExt cx="219204" cy="3483726"/>
              </a:xfrm>
            </p:grpSpPr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C5D720AB-879C-4052-B20C-C37B52530C0A}"/>
                    </a:ext>
                  </a:extLst>
                </p:cNvPr>
                <p:cNvSpPr/>
                <p:nvPr/>
              </p:nvSpPr>
              <p:spPr>
                <a:xfrm>
                  <a:off x="6827995" y="2972572"/>
                  <a:ext cx="218534" cy="2912749"/>
                </a:xfrm>
                <a:prstGeom prst="rect">
                  <a:avLst/>
                </a:prstGeom>
                <a:solidFill>
                  <a:srgbClr val="959CD2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EF291F4D-E369-4114-BC5C-D717A39B15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440443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>
                  <a:extLst>
                    <a:ext uri="{FF2B5EF4-FFF2-40B4-BE49-F238E27FC236}">
                      <a16:creationId xmlns:a16="http://schemas.microsoft.com/office/drawing/2014/main" id="{706D7341-A032-4BFB-91FC-F183B46BD7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509171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이등변 삼각형 19">
                  <a:extLst>
                    <a:ext uri="{FF2B5EF4-FFF2-40B4-BE49-F238E27FC236}">
                      <a16:creationId xmlns:a16="http://schemas.microsoft.com/office/drawing/2014/main" id="{8175677F-D199-4F3C-B769-CA34760C1EE3}"/>
                    </a:ext>
                  </a:extLst>
                </p:cNvPr>
                <p:cNvSpPr/>
                <p:nvPr/>
              </p:nvSpPr>
              <p:spPr>
                <a:xfrm flipV="1">
                  <a:off x="6833303" y="5918175"/>
                  <a:ext cx="205294" cy="261123"/>
                </a:xfrm>
                <a:prstGeom prst="triangle">
                  <a:avLst/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" name="이등변 삼각형 20">
                  <a:extLst>
                    <a:ext uri="{FF2B5EF4-FFF2-40B4-BE49-F238E27FC236}">
                      <a16:creationId xmlns:a16="http://schemas.microsoft.com/office/drawing/2014/main" id="{C4C52503-EDF2-454D-BB87-916B51F0A811}"/>
                    </a:ext>
                  </a:extLst>
                </p:cNvPr>
                <p:cNvSpPr/>
                <p:nvPr/>
              </p:nvSpPr>
              <p:spPr>
                <a:xfrm flipV="1">
                  <a:off x="6910748" y="6080547"/>
                  <a:ext cx="53341" cy="67205"/>
                </a:xfrm>
                <a:prstGeom prst="triangle">
                  <a:avLst/>
                </a:prstGeom>
                <a:solidFill>
                  <a:srgbClr val="1988D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" name="사각형: 둥근 위쪽 모서리 126">
                  <a:extLst>
                    <a:ext uri="{FF2B5EF4-FFF2-40B4-BE49-F238E27FC236}">
                      <a16:creationId xmlns:a16="http://schemas.microsoft.com/office/drawing/2014/main" id="{E17E93EF-A950-46A9-AD6B-71C63F1527E5}"/>
                    </a:ext>
                  </a:extLst>
                </p:cNvPr>
                <p:cNvSpPr/>
                <p:nvPr/>
              </p:nvSpPr>
              <p:spPr>
                <a:xfrm>
                  <a:off x="6827325" y="2695572"/>
                  <a:ext cx="218534" cy="272888"/>
                </a:xfrm>
                <a:prstGeom prst="round2SameRect">
                  <a:avLst/>
                </a:prstGeom>
                <a:solidFill>
                  <a:srgbClr val="DDF5F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" name="사각형: 둥근 위쪽 모서리 127">
                  <a:extLst>
                    <a:ext uri="{FF2B5EF4-FFF2-40B4-BE49-F238E27FC236}">
                      <a16:creationId xmlns:a16="http://schemas.microsoft.com/office/drawing/2014/main" id="{DAE32F26-7DC1-46DF-8F6F-A80AB30C3ABD}"/>
                    </a:ext>
                  </a:extLst>
                </p:cNvPr>
                <p:cNvSpPr/>
                <p:nvPr/>
              </p:nvSpPr>
              <p:spPr>
                <a:xfrm>
                  <a:off x="6827325" y="2856865"/>
                  <a:ext cx="218534" cy="111821"/>
                </a:xfrm>
                <a:prstGeom prst="round2SameRect">
                  <a:avLst>
                    <a:gd name="adj1" fmla="val 0"/>
                    <a:gd name="adj2" fmla="val 0"/>
                  </a:avLst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2" name="양쪽 모서리가 둥근 사각형 1"/>
            <p:cNvSpPr/>
            <p:nvPr/>
          </p:nvSpPr>
          <p:spPr>
            <a:xfrm>
              <a:off x="139441" y="6363388"/>
              <a:ext cx="11604759" cy="263611"/>
            </a:xfrm>
            <a:prstGeom prst="round2SameRect">
              <a:avLst>
                <a:gd name="adj1" fmla="val 0"/>
                <a:gd name="adj2" fmla="val 28125"/>
              </a:avLst>
            </a:prstGeom>
            <a:solidFill>
              <a:srgbClr val="959CD2"/>
            </a:solidFill>
            <a:ln w="25400">
              <a:solidFill>
                <a:srgbClr val="252E91"/>
              </a:solidFill>
            </a:ln>
            <a:effectLst>
              <a:outerShdw dist="101600" dir="5400000" sx="96000" sy="96000" algn="t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양쪽 모서리가 둥근 사각형 3"/>
            <p:cNvSpPr/>
            <p:nvPr/>
          </p:nvSpPr>
          <p:spPr>
            <a:xfrm>
              <a:off x="307380" y="625930"/>
              <a:ext cx="11268881" cy="5737458"/>
            </a:xfrm>
            <a:prstGeom prst="round2SameRect">
              <a:avLst>
                <a:gd name="adj1" fmla="val 4423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 w="25400" cmpd="sng">
              <a:solidFill>
                <a:srgbClr val="252E91"/>
              </a:solidFill>
            </a:ln>
            <a:effectLst>
              <a:outerShdw dist="38100" dir="15600000" algn="l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양쪽 모서리가 둥근 사각형 5"/>
            <p:cNvSpPr/>
            <p:nvPr/>
          </p:nvSpPr>
          <p:spPr>
            <a:xfrm>
              <a:off x="511899" y="869157"/>
              <a:ext cx="10859843" cy="5484151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한쪽 모서리가 잘린 사각형 6"/>
            <p:cNvSpPr/>
            <p:nvPr/>
          </p:nvSpPr>
          <p:spPr>
            <a:xfrm>
              <a:off x="763073" y="244237"/>
              <a:ext cx="10357494" cy="6119151"/>
            </a:xfrm>
            <a:prstGeom prst="snip1Rect">
              <a:avLst>
                <a:gd name="adj" fmla="val 8261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  <a:effectLst>
              <a:outerShdw dist="63500" algn="l" rotWithShape="0">
                <a:srgbClr val="252E91">
                  <a:alpha val="2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/>
            <a:lstStyle/>
            <a:p>
              <a:pPr algn="ctr">
                <a:defRPr/>
              </a:pPr>
              <a:r>
                <a:rPr lang="en-US" altLang="ko-KR" sz="3200" b="1" kern="0" dirty="0">
                  <a:ln w="12700">
                    <a:noFill/>
                  </a:ln>
                  <a:solidFill>
                    <a:srgbClr val="252E91"/>
                  </a:solidFill>
                  <a:latin typeface="+mj-lt"/>
                  <a:ea typeface="야놀자 야체 B" panose="02020603020101020101" pitchFamily="18" charset="-127"/>
                </a:rPr>
                <a:t>Activation Function</a:t>
              </a:r>
              <a:endParaRPr lang="en-US" altLang="ko-KR" sz="800" kern="0" dirty="0">
                <a:solidFill>
                  <a:srgbClr val="959CD2"/>
                </a:solidFill>
              </a:endParaRPr>
            </a:p>
          </p:txBody>
        </p:sp>
        <p:sp>
          <p:nvSpPr>
            <p:cNvPr id="8" name="직각 삼각형 7"/>
            <p:cNvSpPr/>
            <p:nvPr/>
          </p:nvSpPr>
          <p:spPr>
            <a:xfrm>
              <a:off x="10629219" y="257269"/>
              <a:ext cx="475230" cy="479437"/>
            </a:xfrm>
            <a:prstGeom prst="rtTriangle">
              <a:avLst/>
            </a:prstGeom>
            <a:pattFill prst="wdUpDiag">
              <a:fgClr>
                <a:schemeClr val="bg1"/>
              </a:fgClr>
              <a:bgClr>
                <a:srgbClr val="959CD2"/>
              </a:bgClr>
            </a:patt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497573" y="6459078"/>
              <a:ext cx="1109495" cy="65907"/>
              <a:chOff x="9650186" y="6459078"/>
              <a:chExt cx="1109495" cy="65907"/>
            </a:xfrm>
          </p:grpSpPr>
          <p:sp>
            <p:nvSpPr>
              <p:cNvPr id="9" name="모서리가 둥근 직사각형 8"/>
              <p:cNvSpPr/>
              <p:nvPr/>
            </p:nvSpPr>
            <p:spPr>
              <a:xfrm>
                <a:off x="9650186" y="6459078"/>
                <a:ext cx="723900" cy="6590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타원 9"/>
              <p:cNvSpPr/>
              <p:nvPr/>
            </p:nvSpPr>
            <p:spPr>
              <a:xfrm>
                <a:off x="10440761" y="6459078"/>
                <a:ext cx="64800" cy="65907"/>
              </a:xfrm>
              <a:prstGeom prst="ellipse">
                <a:avLst/>
              </a:prstGeom>
              <a:solidFill>
                <a:srgbClr val="FFC00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10567821" y="6459078"/>
                <a:ext cx="64800" cy="65907"/>
              </a:xfrm>
              <a:prstGeom prst="ellipse">
                <a:avLst/>
              </a:prstGeom>
              <a:solidFill>
                <a:srgbClr val="00B0F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타원 11"/>
              <p:cNvSpPr/>
              <p:nvPr/>
            </p:nvSpPr>
            <p:spPr>
              <a:xfrm>
                <a:off x="10694881" y="6459078"/>
                <a:ext cx="64800" cy="65907"/>
              </a:xfrm>
              <a:prstGeom prst="ellipse">
                <a:avLst/>
              </a:prstGeom>
              <a:solidFill>
                <a:srgbClr val="FF8086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모서리가 둥근 직사각형 12"/>
              <p:cNvSpPr/>
              <p:nvPr/>
            </p:nvSpPr>
            <p:spPr>
              <a:xfrm>
                <a:off x="9687086" y="6479237"/>
                <a:ext cx="396000" cy="25200"/>
              </a:xfrm>
              <a:prstGeom prst="roundRect">
                <a:avLst>
                  <a:gd name="adj" fmla="val 50000"/>
                </a:avLst>
              </a:prstGeom>
              <a:solidFill>
                <a:srgbClr val="FF8086"/>
              </a:solidFill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FB860148-7541-D47E-A16B-91B88CE35B14}"/>
              </a:ext>
            </a:extLst>
          </p:cNvPr>
          <p:cNvSpPr txBox="1"/>
          <p:nvPr/>
        </p:nvSpPr>
        <p:spPr>
          <a:xfrm>
            <a:off x="1953456" y="1556501"/>
            <a:ext cx="6173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b="1" dirty="0"/>
              <a:t>계산 결과로 나온 총합을 어떻게 활용해야 할까</a:t>
            </a:r>
            <a:r>
              <a:rPr lang="en-US" altLang="ko-KR" b="1" dirty="0"/>
              <a:t>?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8AEEAFE-D3EB-D2E0-B54A-560A7EAE705B}"/>
              </a:ext>
            </a:extLst>
          </p:cNvPr>
          <p:cNvSpPr txBox="1"/>
          <p:nvPr/>
        </p:nvSpPr>
        <p:spPr>
          <a:xfrm>
            <a:off x="2388636" y="1992440"/>
            <a:ext cx="6746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신경망의 결과를 이용해 분류를 하려고 할 때 결과를 분류해줄 기준이 필요함  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D356A87-4216-973E-BF33-31D0D012E6EF}"/>
              </a:ext>
            </a:extLst>
          </p:cNvPr>
          <p:cNvSpPr/>
          <p:nvPr/>
        </p:nvSpPr>
        <p:spPr>
          <a:xfrm>
            <a:off x="2364508" y="3694546"/>
            <a:ext cx="7056582" cy="1376220"/>
          </a:xfrm>
          <a:prstGeom prst="rect">
            <a:avLst/>
          </a:prstGeom>
          <a:noFill/>
          <a:ln>
            <a:solidFill>
              <a:srgbClr val="969CD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32E91"/>
              </a:solidFill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AF5D6F87-27E5-9F57-55A8-ABEA45C1852D}"/>
              </a:ext>
            </a:extLst>
          </p:cNvPr>
          <p:cNvSpPr/>
          <p:nvPr/>
        </p:nvSpPr>
        <p:spPr>
          <a:xfrm>
            <a:off x="1911926" y="3297383"/>
            <a:ext cx="3826401" cy="646545"/>
          </a:xfrm>
          <a:prstGeom prst="roundRect">
            <a:avLst/>
          </a:prstGeom>
          <a:solidFill>
            <a:srgbClr val="969CD2"/>
          </a:solidFill>
          <a:ln>
            <a:solidFill>
              <a:srgbClr val="969CD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활성화 함수 </a:t>
            </a:r>
            <a:r>
              <a:rPr lang="en-US" altLang="ko-KR" dirty="0"/>
              <a:t>(Activation function)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8917CCD-8248-3A8E-AC2F-D0780F8BC643}"/>
              </a:ext>
            </a:extLst>
          </p:cNvPr>
          <p:cNvSpPr txBox="1"/>
          <p:nvPr/>
        </p:nvSpPr>
        <p:spPr>
          <a:xfrm>
            <a:off x="3147385" y="4154717"/>
            <a:ext cx="5710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신경망의 노드</a:t>
            </a:r>
            <a:r>
              <a:rPr lang="en-US" altLang="ko-KR" dirty="0"/>
              <a:t>(</a:t>
            </a:r>
            <a:r>
              <a:rPr lang="ko-KR" altLang="en-US" dirty="0" err="1"/>
              <a:t>퍼셉트론</a:t>
            </a:r>
            <a:r>
              <a:rPr lang="en-US" altLang="ko-KR" dirty="0"/>
              <a:t>)</a:t>
            </a:r>
            <a:r>
              <a:rPr lang="ko-KR" altLang="en-US" dirty="0"/>
              <a:t>의 </a:t>
            </a:r>
            <a:r>
              <a:rPr lang="ko-KR" altLang="en-US" dirty="0" err="1"/>
              <a:t>출력값을</a:t>
            </a:r>
            <a:r>
              <a:rPr lang="ko-KR" altLang="en-US" dirty="0"/>
              <a:t> 결정하는 </a:t>
            </a:r>
            <a:endParaRPr lang="en-US" altLang="ko-KR" dirty="0"/>
          </a:p>
          <a:p>
            <a:r>
              <a:rPr lang="ko-KR" altLang="en-US" dirty="0">
                <a:solidFill>
                  <a:srgbClr val="FF0000"/>
                </a:solidFill>
              </a:rPr>
              <a:t>비선형 함수</a:t>
            </a:r>
          </a:p>
        </p:txBody>
      </p:sp>
    </p:spTree>
    <p:extLst>
      <p:ext uri="{BB962C8B-B14F-4D97-AF65-F5344CB8AC3E}">
        <p14:creationId xmlns:p14="http://schemas.microsoft.com/office/powerpoint/2010/main" val="28632799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30928" y="300113"/>
            <a:ext cx="11930144" cy="6257774"/>
            <a:chOff x="139441" y="244237"/>
            <a:chExt cx="11930144" cy="6382762"/>
          </a:xfrm>
        </p:grpSpPr>
        <p:grpSp>
          <p:nvGrpSpPr>
            <p:cNvPr id="24" name="그룹 23"/>
            <p:cNvGrpSpPr/>
            <p:nvPr/>
          </p:nvGrpSpPr>
          <p:grpSpPr>
            <a:xfrm>
              <a:off x="8554574" y="5982110"/>
              <a:ext cx="3515011" cy="313860"/>
              <a:chOff x="8554574" y="5982110"/>
              <a:chExt cx="3515011" cy="313860"/>
            </a:xfrm>
          </p:grpSpPr>
          <p:sp>
            <p:nvSpPr>
              <p:cNvPr id="16" name="타원 15"/>
              <p:cNvSpPr/>
              <p:nvPr/>
            </p:nvSpPr>
            <p:spPr>
              <a:xfrm rot="285113">
                <a:off x="10414566" y="5982110"/>
                <a:ext cx="1655019" cy="220417"/>
              </a:xfrm>
              <a:prstGeom prst="ellipse">
                <a:avLst/>
              </a:prstGeom>
              <a:solidFill>
                <a:schemeClr val="tx1">
                  <a:alpha val="1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FDAC0509-C47B-457A-9A31-58588B9A2768}"/>
                  </a:ext>
                </a:extLst>
              </p:cNvPr>
              <p:cNvGrpSpPr/>
              <p:nvPr/>
            </p:nvGrpSpPr>
            <p:grpSpPr>
              <a:xfrm rot="4878291">
                <a:off x="10186835" y="4444505"/>
                <a:ext cx="219204" cy="3483726"/>
                <a:chOff x="6827325" y="2695572"/>
                <a:chExt cx="219204" cy="3483726"/>
              </a:xfrm>
            </p:grpSpPr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C5D720AB-879C-4052-B20C-C37B52530C0A}"/>
                    </a:ext>
                  </a:extLst>
                </p:cNvPr>
                <p:cNvSpPr/>
                <p:nvPr/>
              </p:nvSpPr>
              <p:spPr>
                <a:xfrm>
                  <a:off x="6827995" y="2972572"/>
                  <a:ext cx="218534" cy="2912749"/>
                </a:xfrm>
                <a:prstGeom prst="rect">
                  <a:avLst/>
                </a:prstGeom>
                <a:solidFill>
                  <a:srgbClr val="959CD2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EF291F4D-E369-4114-BC5C-D717A39B15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440443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>
                  <a:extLst>
                    <a:ext uri="{FF2B5EF4-FFF2-40B4-BE49-F238E27FC236}">
                      <a16:creationId xmlns:a16="http://schemas.microsoft.com/office/drawing/2014/main" id="{706D7341-A032-4BFB-91FC-F183B46BD7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509171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이등변 삼각형 19">
                  <a:extLst>
                    <a:ext uri="{FF2B5EF4-FFF2-40B4-BE49-F238E27FC236}">
                      <a16:creationId xmlns:a16="http://schemas.microsoft.com/office/drawing/2014/main" id="{8175677F-D199-4F3C-B769-CA34760C1EE3}"/>
                    </a:ext>
                  </a:extLst>
                </p:cNvPr>
                <p:cNvSpPr/>
                <p:nvPr/>
              </p:nvSpPr>
              <p:spPr>
                <a:xfrm flipV="1">
                  <a:off x="6833303" y="5918175"/>
                  <a:ext cx="205294" cy="261123"/>
                </a:xfrm>
                <a:prstGeom prst="triangle">
                  <a:avLst/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" name="이등변 삼각형 20">
                  <a:extLst>
                    <a:ext uri="{FF2B5EF4-FFF2-40B4-BE49-F238E27FC236}">
                      <a16:creationId xmlns:a16="http://schemas.microsoft.com/office/drawing/2014/main" id="{C4C52503-EDF2-454D-BB87-916B51F0A811}"/>
                    </a:ext>
                  </a:extLst>
                </p:cNvPr>
                <p:cNvSpPr/>
                <p:nvPr/>
              </p:nvSpPr>
              <p:spPr>
                <a:xfrm flipV="1">
                  <a:off x="6910748" y="6080547"/>
                  <a:ext cx="53341" cy="67205"/>
                </a:xfrm>
                <a:prstGeom prst="triangle">
                  <a:avLst/>
                </a:prstGeom>
                <a:solidFill>
                  <a:srgbClr val="1988D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" name="사각형: 둥근 위쪽 모서리 126">
                  <a:extLst>
                    <a:ext uri="{FF2B5EF4-FFF2-40B4-BE49-F238E27FC236}">
                      <a16:creationId xmlns:a16="http://schemas.microsoft.com/office/drawing/2014/main" id="{E17E93EF-A950-46A9-AD6B-71C63F1527E5}"/>
                    </a:ext>
                  </a:extLst>
                </p:cNvPr>
                <p:cNvSpPr/>
                <p:nvPr/>
              </p:nvSpPr>
              <p:spPr>
                <a:xfrm>
                  <a:off x="6827325" y="2695572"/>
                  <a:ext cx="218534" cy="272888"/>
                </a:xfrm>
                <a:prstGeom prst="round2SameRect">
                  <a:avLst/>
                </a:prstGeom>
                <a:solidFill>
                  <a:srgbClr val="DDF5F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" name="사각형: 둥근 위쪽 모서리 127">
                  <a:extLst>
                    <a:ext uri="{FF2B5EF4-FFF2-40B4-BE49-F238E27FC236}">
                      <a16:creationId xmlns:a16="http://schemas.microsoft.com/office/drawing/2014/main" id="{DAE32F26-7DC1-46DF-8F6F-A80AB30C3ABD}"/>
                    </a:ext>
                  </a:extLst>
                </p:cNvPr>
                <p:cNvSpPr/>
                <p:nvPr/>
              </p:nvSpPr>
              <p:spPr>
                <a:xfrm>
                  <a:off x="6827325" y="2856865"/>
                  <a:ext cx="218534" cy="111821"/>
                </a:xfrm>
                <a:prstGeom prst="round2SameRect">
                  <a:avLst>
                    <a:gd name="adj1" fmla="val 0"/>
                    <a:gd name="adj2" fmla="val 0"/>
                  </a:avLst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2" name="양쪽 모서리가 둥근 사각형 1"/>
            <p:cNvSpPr/>
            <p:nvPr/>
          </p:nvSpPr>
          <p:spPr>
            <a:xfrm>
              <a:off x="139441" y="6363388"/>
              <a:ext cx="11604759" cy="263611"/>
            </a:xfrm>
            <a:prstGeom prst="round2SameRect">
              <a:avLst>
                <a:gd name="adj1" fmla="val 0"/>
                <a:gd name="adj2" fmla="val 28125"/>
              </a:avLst>
            </a:prstGeom>
            <a:solidFill>
              <a:srgbClr val="959CD2"/>
            </a:solidFill>
            <a:ln w="25400">
              <a:solidFill>
                <a:srgbClr val="252E91"/>
              </a:solidFill>
            </a:ln>
            <a:effectLst>
              <a:outerShdw dist="101600" dir="5400000" sx="96000" sy="96000" algn="t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양쪽 모서리가 둥근 사각형 3"/>
            <p:cNvSpPr/>
            <p:nvPr/>
          </p:nvSpPr>
          <p:spPr>
            <a:xfrm>
              <a:off x="307380" y="625930"/>
              <a:ext cx="11268881" cy="5737458"/>
            </a:xfrm>
            <a:prstGeom prst="round2SameRect">
              <a:avLst>
                <a:gd name="adj1" fmla="val 4423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 w="25400" cmpd="sng">
              <a:solidFill>
                <a:srgbClr val="252E91"/>
              </a:solidFill>
            </a:ln>
            <a:effectLst>
              <a:outerShdw dist="38100" dir="15600000" algn="l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양쪽 모서리가 둥근 사각형 5"/>
            <p:cNvSpPr/>
            <p:nvPr/>
          </p:nvSpPr>
          <p:spPr>
            <a:xfrm>
              <a:off x="511899" y="869157"/>
              <a:ext cx="10859843" cy="5484151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한쪽 모서리가 잘린 사각형 6"/>
            <p:cNvSpPr/>
            <p:nvPr/>
          </p:nvSpPr>
          <p:spPr>
            <a:xfrm>
              <a:off x="763073" y="244237"/>
              <a:ext cx="10357494" cy="6119151"/>
            </a:xfrm>
            <a:prstGeom prst="snip1Rect">
              <a:avLst>
                <a:gd name="adj" fmla="val 8261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  <a:effectLst>
              <a:outerShdw dist="63500" algn="l" rotWithShape="0">
                <a:srgbClr val="252E91">
                  <a:alpha val="2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/>
            <a:lstStyle/>
            <a:p>
              <a:pPr algn="ctr">
                <a:defRPr/>
              </a:pPr>
              <a:r>
                <a:rPr lang="en-US" altLang="ko-KR" sz="3200" b="1" kern="0" dirty="0">
                  <a:ln w="12700">
                    <a:noFill/>
                  </a:ln>
                  <a:solidFill>
                    <a:srgbClr val="252E91"/>
                  </a:solidFill>
                  <a:latin typeface="+mj-lt"/>
                  <a:ea typeface="야놀자 야체 B" panose="02020603020101020101" pitchFamily="18" charset="-127"/>
                </a:rPr>
                <a:t>Activation Function</a:t>
              </a:r>
              <a:endParaRPr lang="en-US" altLang="ko-KR" sz="800" kern="0" dirty="0">
                <a:solidFill>
                  <a:srgbClr val="959CD2"/>
                </a:solidFill>
              </a:endParaRPr>
            </a:p>
          </p:txBody>
        </p:sp>
        <p:sp>
          <p:nvSpPr>
            <p:cNvPr id="8" name="직각 삼각형 7"/>
            <p:cNvSpPr/>
            <p:nvPr/>
          </p:nvSpPr>
          <p:spPr>
            <a:xfrm>
              <a:off x="10629219" y="257269"/>
              <a:ext cx="475230" cy="479437"/>
            </a:xfrm>
            <a:prstGeom prst="rtTriangle">
              <a:avLst/>
            </a:prstGeom>
            <a:pattFill prst="wdUpDiag">
              <a:fgClr>
                <a:schemeClr val="bg1"/>
              </a:fgClr>
              <a:bgClr>
                <a:srgbClr val="959CD2"/>
              </a:bgClr>
            </a:patt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497573" y="6459078"/>
              <a:ext cx="1109495" cy="65907"/>
              <a:chOff x="9650186" y="6459078"/>
              <a:chExt cx="1109495" cy="65907"/>
            </a:xfrm>
          </p:grpSpPr>
          <p:sp>
            <p:nvSpPr>
              <p:cNvPr id="9" name="모서리가 둥근 직사각형 8"/>
              <p:cNvSpPr/>
              <p:nvPr/>
            </p:nvSpPr>
            <p:spPr>
              <a:xfrm>
                <a:off x="9650186" y="6459078"/>
                <a:ext cx="723900" cy="6590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타원 9"/>
              <p:cNvSpPr/>
              <p:nvPr/>
            </p:nvSpPr>
            <p:spPr>
              <a:xfrm>
                <a:off x="10440761" y="6459078"/>
                <a:ext cx="64800" cy="65907"/>
              </a:xfrm>
              <a:prstGeom prst="ellipse">
                <a:avLst/>
              </a:prstGeom>
              <a:solidFill>
                <a:srgbClr val="FFC00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10567821" y="6459078"/>
                <a:ext cx="64800" cy="65907"/>
              </a:xfrm>
              <a:prstGeom prst="ellipse">
                <a:avLst/>
              </a:prstGeom>
              <a:solidFill>
                <a:srgbClr val="00B0F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타원 11"/>
              <p:cNvSpPr/>
              <p:nvPr/>
            </p:nvSpPr>
            <p:spPr>
              <a:xfrm>
                <a:off x="10694881" y="6459078"/>
                <a:ext cx="64800" cy="65907"/>
              </a:xfrm>
              <a:prstGeom prst="ellipse">
                <a:avLst/>
              </a:prstGeom>
              <a:solidFill>
                <a:srgbClr val="FF8086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모서리가 둥근 직사각형 12"/>
              <p:cNvSpPr/>
              <p:nvPr/>
            </p:nvSpPr>
            <p:spPr>
              <a:xfrm>
                <a:off x="9687086" y="6479237"/>
                <a:ext cx="396000" cy="25200"/>
              </a:xfrm>
              <a:prstGeom prst="roundRect">
                <a:avLst>
                  <a:gd name="adj" fmla="val 50000"/>
                </a:avLst>
              </a:prstGeom>
              <a:solidFill>
                <a:srgbClr val="FF8086"/>
              </a:solidFill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FB860148-7541-D47E-A16B-91B88CE35B14}"/>
              </a:ext>
            </a:extLst>
          </p:cNvPr>
          <p:cNvSpPr txBox="1"/>
          <p:nvPr/>
        </p:nvSpPr>
        <p:spPr>
          <a:xfrm>
            <a:off x="1953456" y="1556501"/>
            <a:ext cx="6173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b="1" dirty="0"/>
              <a:t>활성화 함수와 임계점</a:t>
            </a:r>
            <a:r>
              <a:rPr lang="en-US" altLang="ko-KR" b="1" dirty="0"/>
              <a:t>(</a:t>
            </a:r>
            <a:r>
              <a:rPr lang="en-US" altLang="ko-KR" b="1" dirty="0" err="1"/>
              <a:t>Threshhold</a:t>
            </a:r>
            <a:r>
              <a:rPr lang="en-US" altLang="ko-KR" b="1" dirty="0"/>
              <a:t>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8AEEAFE-D3EB-D2E0-B54A-560A7EAE705B}"/>
              </a:ext>
            </a:extLst>
          </p:cNvPr>
          <p:cNvSpPr txBox="1"/>
          <p:nvPr/>
        </p:nvSpPr>
        <p:spPr>
          <a:xfrm>
            <a:off x="2388635" y="1992440"/>
            <a:ext cx="72218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실제 뉴런과 유사하게 신경망도 계산 결과가 일정 수준을 넘어야만 활성화됨 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E35095A0-87F6-1004-79C1-B875EAF58B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6567" y="3142079"/>
            <a:ext cx="4153480" cy="219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323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30928" y="300113"/>
            <a:ext cx="11930144" cy="6257774"/>
            <a:chOff x="139441" y="244237"/>
            <a:chExt cx="11930144" cy="6382762"/>
          </a:xfrm>
        </p:grpSpPr>
        <p:grpSp>
          <p:nvGrpSpPr>
            <p:cNvPr id="24" name="그룹 23"/>
            <p:cNvGrpSpPr/>
            <p:nvPr/>
          </p:nvGrpSpPr>
          <p:grpSpPr>
            <a:xfrm>
              <a:off x="8554574" y="5982110"/>
              <a:ext cx="3515011" cy="313860"/>
              <a:chOff x="8554574" y="5982110"/>
              <a:chExt cx="3515011" cy="313860"/>
            </a:xfrm>
          </p:grpSpPr>
          <p:sp>
            <p:nvSpPr>
              <p:cNvPr id="16" name="타원 15"/>
              <p:cNvSpPr/>
              <p:nvPr/>
            </p:nvSpPr>
            <p:spPr>
              <a:xfrm rot="285113">
                <a:off x="10414566" y="5982110"/>
                <a:ext cx="1655019" cy="220417"/>
              </a:xfrm>
              <a:prstGeom prst="ellipse">
                <a:avLst/>
              </a:prstGeom>
              <a:solidFill>
                <a:schemeClr val="tx1">
                  <a:alpha val="1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FDAC0509-C47B-457A-9A31-58588B9A2768}"/>
                  </a:ext>
                </a:extLst>
              </p:cNvPr>
              <p:cNvGrpSpPr/>
              <p:nvPr/>
            </p:nvGrpSpPr>
            <p:grpSpPr>
              <a:xfrm rot="4878291">
                <a:off x="10186835" y="4444505"/>
                <a:ext cx="219204" cy="3483726"/>
                <a:chOff x="6827325" y="2695572"/>
                <a:chExt cx="219204" cy="3483726"/>
              </a:xfrm>
            </p:grpSpPr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C5D720AB-879C-4052-B20C-C37B52530C0A}"/>
                    </a:ext>
                  </a:extLst>
                </p:cNvPr>
                <p:cNvSpPr/>
                <p:nvPr/>
              </p:nvSpPr>
              <p:spPr>
                <a:xfrm>
                  <a:off x="6827995" y="2972572"/>
                  <a:ext cx="218534" cy="2912749"/>
                </a:xfrm>
                <a:prstGeom prst="rect">
                  <a:avLst/>
                </a:prstGeom>
                <a:solidFill>
                  <a:srgbClr val="959CD2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EF291F4D-E369-4114-BC5C-D717A39B15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440443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>
                  <a:extLst>
                    <a:ext uri="{FF2B5EF4-FFF2-40B4-BE49-F238E27FC236}">
                      <a16:creationId xmlns:a16="http://schemas.microsoft.com/office/drawing/2014/main" id="{706D7341-A032-4BFB-91FC-F183B46BD7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509171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이등변 삼각형 19">
                  <a:extLst>
                    <a:ext uri="{FF2B5EF4-FFF2-40B4-BE49-F238E27FC236}">
                      <a16:creationId xmlns:a16="http://schemas.microsoft.com/office/drawing/2014/main" id="{8175677F-D199-4F3C-B769-CA34760C1EE3}"/>
                    </a:ext>
                  </a:extLst>
                </p:cNvPr>
                <p:cNvSpPr/>
                <p:nvPr/>
              </p:nvSpPr>
              <p:spPr>
                <a:xfrm flipV="1">
                  <a:off x="6833303" y="5918175"/>
                  <a:ext cx="205294" cy="261123"/>
                </a:xfrm>
                <a:prstGeom prst="triangle">
                  <a:avLst/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" name="이등변 삼각형 20">
                  <a:extLst>
                    <a:ext uri="{FF2B5EF4-FFF2-40B4-BE49-F238E27FC236}">
                      <a16:creationId xmlns:a16="http://schemas.microsoft.com/office/drawing/2014/main" id="{C4C52503-EDF2-454D-BB87-916B51F0A811}"/>
                    </a:ext>
                  </a:extLst>
                </p:cNvPr>
                <p:cNvSpPr/>
                <p:nvPr/>
              </p:nvSpPr>
              <p:spPr>
                <a:xfrm flipV="1">
                  <a:off x="6910748" y="6080547"/>
                  <a:ext cx="53341" cy="67205"/>
                </a:xfrm>
                <a:prstGeom prst="triangle">
                  <a:avLst/>
                </a:prstGeom>
                <a:solidFill>
                  <a:srgbClr val="1988D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" name="사각형: 둥근 위쪽 모서리 126">
                  <a:extLst>
                    <a:ext uri="{FF2B5EF4-FFF2-40B4-BE49-F238E27FC236}">
                      <a16:creationId xmlns:a16="http://schemas.microsoft.com/office/drawing/2014/main" id="{E17E93EF-A950-46A9-AD6B-71C63F1527E5}"/>
                    </a:ext>
                  </a:extLst>
                </p:cNvPr>
                <p:cNvSpPr/>
                <p:nvPr/>
              </p:nvSpPr>
              <p:spPr>
                <a:xfrm>
                  <a:off x="6827325" y="2695572"/>
                  <a:ext cx="218534" cy="272888"/>
                </a:xfrm>
                <a:prstGeom prst="round2SameRect">
                  <a:avLst/>
                </a:prstGeom>
                <a:solidFill>
                  <a:srgbClr val="DDF5F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" name="사각형: 둥근 위쪽 모서리 127">
                  <a:extLst>
                    <a:ext uri="{FF2B5EF4-FFF2-40B4-BE49-F238E27FC236}">
                      <a16:creationId xmlns:a16="http://schemas.microsoft.com/office/drawing/2014/main" id="{DAE32F26-7DC1-46DF-8F6F-A80AB30C3ABD}"/>
                    </a:ext>
                  </a:extLst>
                </p:cNvPr>
                <p:cNvSpPr/>
                <p:nvPr/>
              </p:nvSpPr>
              <p:spPr>
                <a:xfrm>
                  <a:off x="6827325" y="2856865"/>
                  <a:ext cx="218534" cy="111821"/>
                </a:xfrm>
                <a:prstGeom prst="round2SameRect">
                  <a:avLst>
                    <a:gd name="adj1" fmla="val 0"/>
                    <a:gd name="adj2" fmla="val 0"/>
                  </a:avLst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2" name="양쪽 모서리가 둥근 사각형 1"/>
            <p:cNvSpPr/>
            <p:nvPr/>
          </p:nvSpPr>
          <p:spPr>
            <a:xfrm>
              <a:off x="139441" y="6363388"/>
              <a:ext cx="11604759" cy="263611"/>
            </a:xfrm>
            <a:prstGeom prst="round2SameRect">
              <a:avLst>
                <a:gd name="adj1" fmla="val 0"/>
                <a:gd name="adj2" fmla="val 28125"/>
              </a:avLst>
            </a:prstGeom>
            <a:solidFill>
              <a:srgbClr val="959CD2"/>
            </a:solidFill>
            <a:ln w="25400">
              <a:solidFill>
                <a:srgbClr val="252E91"/>
              </a:solidFill>
            </a:ln>
            <a:effectLst>
              <a:outerShdw dist="101600" dir="5400000" sx="96000" sy="96000" algn="t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양쪽 모서리가 둥근 사각형 3"/>
            <p:cNvSpPr/>
            <p:nvPr/>
          </p:nvSpPr>
          <p:spPr>
            <a:xfrm>
              <a:off x="307380" y="625930"/>
              <a:ext cx="11268881" cy="5737458"/>
            </a:xfrm>
            <a:prstGeom prst="round2SameRect">
              <a:avLst>
                <a:gd name="adj1" fmla="val 4423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 w="25400" cmpd="sng">
              <a:solidFill>
                <a:srgbClr val="252E91"/>
              </a:solidFill>
            </a:ln>
            <a:effectLst>
              <a:outerShdw dist="38100" dir="15600000" algn="l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양쪽 모서리가 둥근 사각형 5"/>
            <p:cNvSpPr/>
            <p:nvPr/>
          </p:nvSpPr>
          <p:spPr>
            <a:xfrm>
              <a:off x="511899" y="869157"/>
              <a:ext cx="10859843" cy="5484151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한쪽 모서리가 잘린 사각형 6"/>
            <p:cNvSpPr/>
            <p:nvPr/>
          </p:nvSpPr>
          <p:spPr>
            <a:xfrm>
              <a:off x="763073" y="244237"/>
              <a:ext cx="10357494" cy="6119151"/>
            </a:xfrm>
            <a:prstGeom prst="snip1Rect">
              <a:avLst>
                <a:gd name="adj" fmla="val 8261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  <a:effectLst>
              <a:outerShdw dist="63500" algn="l" rotWithShape="0">
                <a:srgbClr val="252E91">
                  <a:alpha val="2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/>
            <a:lstStyle/>
            <a:p>
              <a:pPr algn="ctr">
                <a:defRPr/>
              </a:pPr>
              <a:r>
                <a:rPr lang="en-US" altLang="ko-KR" sz="3200" b="1" kern="0" dirty="0">
                  <a:ln w="12700">
                    <a:noFill/>
                  </a:ln>
                  <a:solidFill>
                    <a:srgbClr val="252E91"/>
                  </a:solidFill>
                  <a:latin typeface="+mj-lt"/>
                  <a:ea typeface="야놀자 야체 B" panose="02020603020101020101" pitchFamily="18" charset="-127"/>
                </a:rPr>
                <a:t>Activation Function</a:t>
              </a:r>
              <a:endParaRPr lang="en-US" altLang="ko-KR" sz="800" kern="0" dirty="0">
                <a:solidFill>
                  <a:srgbClr val="959CD2"/>
                </a:solidFill>
              </a:endParaRPr>
            </a:p>
          </p:txBody>
        </p:sp>
        <p:sp>
          <p:nvSpPr>
            <p:cNvPr id="8" name="직각 삼각형 7"/>
            <p:cNvSpPr/>
            <p:nvPr/>
          </p:nvSpPr>
          <p:spPr>
            <a:xfrm>
              <a:off x="10629219" y="257269"/>
              <a:ext cx="475230" cy="479437"/>
            </a:xfrm>
            <a:prstGeom prst="rtTriangle">
              <a:avLst/>
            </a:prstGeom>
            <a:pattFill prst="wdUpDiag">
              <a:fgClr>
                <a:schemeClr val="bg1"/>
              </a:fgClr>
              <a:bgClr>
                <a:srgbClr val="959CD2"/>
              </a:bgClr>
            </a:patt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497573" y="6459078"/>
              <a:ext cx="1109495" cy="65907"/>
              <a:chOff x="9650186" y="6459078"/>
              <a:chExt cx="1109495" cy="65907"/>
            </a:xfrm>
          </p:grpSpPr>
          <p:sp>
            <p:nvSpPr>
              <p:cNvPr id="9" name="모서리가 둥근 직사각형 8"/>
              <p:cNvSpPr/>
              <p:nvPr/>
            </p:nvSpPr>
            <p:spPr>
              <a:xfrm>
                <a:off x="9650186" y="6459078"/>
                <a:ext cx="723900" cy="6590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타원 9"/>
              <p:cNvSpPr/>
              <p:nvPr/>
            </p:nvSpPr>
            <p:spPr>
              <a:xfrm>
                <a:off x="10440761" y="6459078"/>
                <a:ext cx="64800" cy="65907"/>
              </a:xfrm>
              <a:prstGeom prst="ellipse">
                <a:avLst/>
              </a:prstGeom>
              <a:solidFill>
                <a:srgbClr val="FFC00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10567821" y="6459078"/>
                <a:ext cx="64800" cy="65907"/>
              </a:xfrm>
              <a:prstGeom prst="ellipse">
                <a:avLst/>
              </a:prstGeom>
              <a:solidFill>
                <a:srgbClr val="00B0F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타원 11"/>
              <p:cNvSpPr/>
              <p:nvPr/>
            </p:nvSpPr>
            <p:spPr>
              <a:xfrm>
                <a:off x="10694881" y="6459078"/>
                <a:ext cx="64800" cy="65907"/>
              </a:xfrm>
              <a:prstGeom prst="ellipse">
                <a:avLst/>
              </a:prstGeom>
              <a:solidFill>
                <a:srgbClr val="FF8086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모서리가 둥근 직사각형 12"/>
              <p:cNvSpPr/>
              <p:nvPr/>
            </p:nvSpPr>
            <p:spPr>
              <a:xfrm>
                <a:off x="9687086" y="6479237"/>
                <a:ext cx="396000" cy="25200"/>
              </a:xfrm>
              <a:prstGeom prst="roundRect">
                <a:avLst>
                  <a:gd name="adj" fmla="val 50000"/>
                </a:avLst>
              </a:prstGeom>
              <a:solidFill>
                <a:srgbClr val="FF8086"/>
              </a:solidFill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FB860148-7541-D47E-A16B-91B88CE35B14}"/>
              </a:ext>
            </a:extLst>
          </p:cNvPr>
          <p:cNvSpPr txBox="1"/>
          <p:nvPr/>
        </p:nvSpPr>
        <p:spPr>
          <a:xfrm>
            <a:off x="1738175" y="1411917"/>
            <a:ext cx="6173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b="1" dirty="0"/>
              <a:t>활성화 함수의 종류</a:t>
            </a:r>
            <a:endParaRPr lang="en-US" altLang="ko-KR" b="1" dirty="0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8BD6123B-4DD1-FF26-019E-B00704A7C2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5457" y="1968358"/>
            <a:ext cx="8169506" cy="4084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8684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30928" y="300113"/>
            <a:ext cx="11930144" cy="6257774"/>
            <a:chOff x="139441" y="244237"/>
            <a:chExt cx="11930144" cy="6382762"/>
          </a:xfrm>
        </p:grpSpPr>
        <p:grpSp>
          <p:nvGrpSpPr>
            <p:cNvPr id="24" name="그룹 23"/>
            <p:cNvGrpSpPr/>
            <p:nvPr/>
          </p:nvGrpSpPr>
          <p:grpSpPr>
            <a:xfrm>
              <a:off x="8554574" y="5982110"/>
              <a:ext cx="3515011" cy="313860"/>
              <a:chOff x="8554574" y="5982110"/>
              <a:chExt cx="3515011" cy="313860"/>
            </a:xfrm>
          </p:grpSpPr>
          <p:sp>
            <p:nvSpPr>
              <p:cNvPr id="16" name="타원 15"/>
              <p:cNvSpPr/>
              <p:nvPr/>
            </p:nvSpPr>
            <p:spPr>
              <a:xfrm rot="285113">
                <a:off x="10414566" y="5982110"/>
                <a:ext cx="1655019" cy="220417"/>
              </a:xfrm>
              <a:prstGeom prst="ellipse">
                <a:avLst/>
              </a:prstGeom>
              <a:solidFill>
                <a:schemeClr val="tx1">
                  <a:alpha val="1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FDAC0509-C47B-457A-9A31-58588B9A2768}"/>
                  </a:ext>
                </a:extLst>
              </p:cNvPr>
              <p:cNvGrpSpPr/>
              <p:nvPr/>
            </p:nvGrpSpPr>
            <p:grpSpPr>
              <a:xfrm rot="4878291">
                <a:off x="10186835" y="4444505"/>
                <a:ext cx="219204" cy="3483726"/>
                <a:chOff x="6827325" y="2695572"/>
                <a:chExt cx="219204" cy="3483726"/>
              </a:xfrm>
            </p:grpSpPr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C5D720AB-879C-4052-B20C-C37B52530C0A}"/>
                    </a:ext>
                  </a:extLst>
                </p:cNvPr>
                <p:cNvSpPr/>
                <p:nvPr/>
              </p:nvSpPr>
              <p:spPr>
                <a:xfrm>
                  <a:off x="6827995" y="2972572"/>
                  <a:ext cx="218534" cy="2912749"/>
                </a:xfrm>
                <a:prstGeom prst="rect">
                  <a:avLst/>
                </a:prstGeom>
                <a:solidFill>
                  <a:srgbClr val="959CD2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EF291F4D-E369-4114-BC5C-D717A39B15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440443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>
                  <a:extLst>
                    <a:ext uri="{FF2B5EF4-FFF2-40B4-BE49-F238E27FC236}">
                      <a16:creationId xmlns:a16="http://schemas.microsoft.com/office/drawing/2014/main" id="{706D7341-A032-4BFB-91FC-F183B46BD7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509171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이등변 삼각형 19">
                  <a:extLst>
                    <a:ext uri="{FF2B5EF4-FFF2-40B4-BE49-F238E27FC236}">
                      <a16:creationId xmlns:a16="http://schemas.microsoft.com/office/drawing/2014/main" id="{8175677F-D199-4F3C-B769-CA34760C1EE3}"/>
                    </a:ext>
                  </a:extLst>
                </p:cNvPr>
                <p:cNvSpPr/>
                <p:nvPr/>
              </p:nvSpPr>
              <p:spPr>
                <a:xfrm flipV="1">
                  <a:off x="6833303" y="5918175"/>
                  <a:ext cx="205294" cy="261123"/>
                </a:xfrm>
                <a:prstGeom prst="triangle">
                  <a:avLst/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" name="이등변 삼각형 20">
                  <a:extLst>
                    <a:ext uri="{FF2B5EF4-FFF2-40B4-BE49-F238E27FC236}">
                      <a16:creationId xmlns:a16="http://schemas.microsoft.com/office/drawing/2014/main" id="{C4C52503-EDF2-454D-BB87-916B51F0A811}"/>
                    </a:ext>
                  </a:extLst>
                </p:cNvPr>
                <p:cNvSpPr/>
                <p:nvPr/>
              </p:nvSpPr>
              <p:spPr>
                <a:xfrm flipV="1">
                  <a:off x="6910748" y="6080547"/>
                  <a:ext cx="53341" cy="67205"/>
                </a:xfrm>
                <a:prstGeom prst="triangle">
                  <a:avLst/>
                </a:prstGeom>
                <a:solidFill>
                  <a:srgbClr val="1988D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" name="사각형: 둥근 위쪽 모서리 126">
                  <a:extLst>
                    <a:ext uri="{FF2B5EF4-FFF2-40B4-BE49-F238E27FC236}">
                      <a16:creationId xmlns:a16="http://schemas.microsoft.com/office/drawing/2014/main" id="{E17E93EF-A950-46A9-AD6B-71C63F1527E5}"/>
                    </a:ext>
                  </a:extLst>
                </p:cNvPr>
                <p:cNvSpPr/>
                <p:nvPr/>
              </p:nvSpPr>
              <p:spPr>
                <a:xfrm>
                  <a:off x="6827325" y="2695572"/>
                  <a:ext cx="218534" cy="272888"/>
                </a:xfrm>
                <a:prstGeom prst="round2SameRect">
                  <a:avLst/>
                </a:prstGeom>
                <a:solidFill>
                  <a:srgbClr val="DDF5F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" name="사각형: 둥근 위쪽 모서리 127">
                  <a:extLst>
                    <a:ext uri="{FF2B5EF4-FFF2-40B4-BE49-F238E27FC236}">
                      <a16:creationId xmlns:a16="http://schemas.microsoft.com/office/drawing/2014/main" id="{DAE32F26-7DC1-46DF-8F6F-A80AB30C3ABD}"/>
                    </a:ext>
                  </a:extLst>
                </p:cNvPr>
                <p:cNvSpPr/>
                <p:nvPr/>
              </p:nvSpPr>
              <p:spPr>
                <a:xfrm>
                  <a:off x="6827325" y="2856865"/>
                  <a:ext cx="218534" cy="111821"/>
                </a:xfrm>
                <a:prstGeom prst="round2SameRect">
                  <a:avLst>
                    <a:gd name="adj1" fmla="val 0"/>
                    <a:gd name="adj2" fmla="val 0"/>
                  </a:avLst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2" name="양쪽 모서리가 둥근 사각형 1"/>
            <p:cNvSpPr/>
            <p:nvPr/>
          </p:nvSpPr>
          <p:spPr>
            <a:xfrm>
              <a:off x="139441" y="6363388"/>
              <a:ext cx="11604759" cy="263611"/>
            </a:xfrm>
            <a:prstGeom prst="round2SameRect">
              <a:avLst>
                <a:gd name="adj1" fmla="val 0"/>
                <a:gd name="adj2" fmla="val 28125"/>
              </a:avLst>
            </a:prstGeom>
            <a:solidFill>
              <a:srgbClr val="959CD2"/>
            </a:solidFill>
            <a:ln w="25400">
              <a:solidFill>
                <a:srgbClr val="252E91"/>
              </a:solidFill>
            </a:ln>
            <a:effectLst>
              <a:outerShdw dist="101600" dir="5400000" sx="96000" sy="96000" algn="t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양쪽 모서리가 둥근 사각형 3"/>
            <p:cNvSpPr/>
            <p:nvPr/>
          </p:nvSpPr>
          <p:spPr>
            <a:xfrm>
              <a:off x="307380" y="625930"/>
              <a:ext cx="11268881" cy="5737458"/>
            </a:xfrm>
            <a:prstGeom prst="round2SameRect">
              <a:avLst>
                <a:gd name="adj1" fmla="val 4423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 w="25400" cmpd="sng">
              <a:solidFill>
                <a:srgbClr val="252E91"/>
              </a:solidFill>
            </a:ln>
            <a:effectLst>
              <a:outerShdw dist="38100" dir="15600000" algn="l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양쪽 모서리가 둥근 사각형 5"/>
            <p:cNvSpPr/>
            <p:nvPr/>
          </p:nvSpPr>
          <p:spPr>
            <a:xfrm>
              <a:off x="511899" y="869157"/>
              <a:ext cx="10859843" cy="5484151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한쪽 모서리가 잘린 사각형 6"/>
            <p:cNvSpPr/>
            <p:nvPr/>
          </p:nvSpPr>
          <p:spPr>
            <a:xfrm>
              <a:off x="763073" y="244237"/>
              <a:ext cx="10357494" cy="6119151"/>
            </a:xfrm>
            <a:prstGeom prst="snip1Rect">
              <a:avLst>
                <a:gd name="adj" fmla="val 8261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  <a:effectLst>
              <a:outerShdw dist="63500" algn="l" rotWithShape="0">
                <a:srgbClr val="252E91">
                  <a:alpha val="2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/>
            <a:lstStyle/>
            <a:p>
              <a:pPr algn="ctr">
                <a:defRPr/>
              </a:pPr>
              <a:r>
                <a:rPr lang="en-US" altLang="ko-KR" sz="3200" b="1" kern="0" dirty="0">
                  <a:ln w="12700">
                    <a:noFill/>
                  </a:ln>
                  <a:solidFill>
                    <a:srgbClr val="252E91"/>
                  </a:solidFill>
                  <a:latin typeface="+mj-lt"/>
                  <a:ea typeface="야놀자 야체 B" panose="02020603020101020101" pitchFamily="18" charset="-127"/>
                </a:rPr>
                <a:t>Bias</a:t>
              </a:r>
              <a:endParaRPr lang="en-US" altLang="ko-KR" sz="800" kern="0" dirty="0">
                <a:solidFill>
                  <a:srgbClr val="959CD2"/>
                </a:solidFill>
              </a:endParaRPr>
            </a:p>
          </p:txBody>
        </p:sp>
        <p:sp>
          <p:nvSpPr>
            <p:cNvPr id="8" name="직각 삼각형 7"/>
            <p:cNvSpPr/>
            <p:nvPr/>
          </p:nvSpPr>
          <p:spPr>
            <a:xfrm>
              <a:off x="10629219" y="257269"/>
              <a:ext cx="475230" cy="479437"/>
            </a:xfrm>
            <a:prstGeom prst="rtTriangle">
              <a:avLst/>
            </a:prstGeom>
            <a:pattFill prst="wdUpDiag">
              <a:fgClr>
                <a:schemeClr val="bg1"/>
              </a:fgClr>
              <a:bgClr>
                <a:srgbClr val="959CD2"/>
              </a:bgClr>
            </a:patt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497573" y="6459078"/>
              <a:ext cx="1109495" cy="65907"/>
              <a:chOff x="9650186" y="6459078"/>
              <a:chExt cx="1109495" cy="65907"/>
            </a:xfrm>
          </p:grpSpPr>
          <p:sp>
            <p:nvSpPr>
              <p:cNvPr id="9" name="모서리가 둥근 직사각형 8"/>
              <p:cNvSpPr/>
              <p:nvPr/>
            </p:nvSpPr>
            <p:spPr>
              <a:xfrm>
                <a:off x="9650186" y="6459078"/>
                <a:ext cx="723900" cy="6590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타원 9"/>
              <p:cNvSpPr/>
              <p:nvPr/>
            </p:nvSpPr>
            <p:spPr>
              <a:xfrm>
                <a:off x="10440761" y="6459078"/>
                <a:ext cx="64800" cy="65907"/>
              </a:xfrm>
              <a:prstGeom prst="ellipse">
                <a:avLst/>
              </a:prstGeom>
              <a:solidFill>
                <a:srgbClr val="FFC00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10567821" y="6459078"/>
                <a:ext cx="64800" cy="65907"/>
              </a:xfrm>
              <a:prstGeom prst="ellipse">
                <a:avLst/>
              </a:prstGeom>
              <a:solidFill>
                <a:srgbClr val="00B0F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타원 11"/>
              <p:cNvSpPr/>
              <p:nvPr/>
            </p:nvSpPr>
            <p:spPr>
              <a:xfrm>
                <a:off x="10694881" y="6459078"/>
                <a:ext cx="64800" cy="65907"/>
              </a:xfrm>
              <a:prstGeom prst="ellipse">
                <a:avLst/>
              </a:prstGeom>
              <a:solidFill>
                <a:srgbClr val="FF8086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모서리가 둥근 직사각형 12"/>
              <p:cNvSpPr/>
              <p:nvPr/>
            </p:nvSpPr>
            <p:spPr>
              <a:xfrm>
                <a:off x="9687086" y="6479237"/>
                <a:ext cx="396000" cy="25200"/>
              </a:xfrm>
              <a:prstGeom prst="roundRect">
                <a:avLst>
                  <a:gd name="adj" fmla="val 50000"/>
                </a:avLst>
              </a:prstGeom>
              <a:solidFill>
                <a:srgbClr val="FF8086"/>
              </a:solidFill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FB860148-7541-D47E-A16B-91B88CE35B14}"/>
              </a:ext>
            </a:extLst>
          </p:cNvPr>
          <p:cNvSpPr txBox="1"/>
          <p:nvPr/>
        </p:nvSpPr>
        <p:spPr>
          <a:xfrm>
            <a:off x="1953456" y="1556501"/>
            <a:ext cx="6173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b="1" dirty="0"/>
              <a:t>바이어스는 신경망에서 무슨 역할을 할까</a:t>
            </a:r>
            <a:r>
              <a:rPr lang="en-US" altLang="ko-KR" b="1" dirty="0"/>
              <a:t>?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8AEEAFE-D3EB-D2E0-B54A-560A7EAE705B}"/>
              </a:ext>
            </a:extLst>
          </p:cNvPr>
          <p:cNvSpPr txBox="1"/>
          <p:nvPr/>
        </p:nvSpPr>
        <p:spPr>
          <a:xfrm>
            <a:off x="2388636" y="1992440"/>
            <a:ext cx="6746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가중치 계산 결과에서 바이어스를 더해주거나 </a:t>
            </a:r>
            <a:r>
              <a:rPr lang="ko-KR" altLang="en-US" dirty="0" err="1"/>
              <a:t>빼주면</a:t>
            </a:r>
            <a:r>
              <a:rPr lang="ko-KR" altLang="en-US" dirty="0"/>
              <a:t> 결과적으로 활성화 함수를 이동한 것과 동일한 결과를 가져옴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3E16ADB4-0699-6617-332A-E8A3464BD2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6811" y="2754714"/>
            <a:ext cx="7812991" cy="2979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7641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30928" y="300113"/>
            <a:ext cx="11930144" cy="6257774"/>
            <a:chOff x="139441" y="244237"/>
            <a:chExt cx="11930144" cy="6382762"/>
          </a:xfrm>
        </p:grpSpPr>
        <p:grpSp>
          <p:nvGrpSpPr>
            <p:cNvPr id="24" name="그룹 23"/>
            <p:cNvGrpSpPr/>
            <p:nvPr/>
          </p:nvGrpSpPr>
          <p:grpSpPr>
            <a:xfrm>
              <a:off x="8554574" y="5982110"/>
              <a:ext cx="3515011" cy="313860"/>
              <a:chOff x="8554574" y="5982110"/>
              <a:chExt cx="3515011" cy="313860"/>
            </a:xfrm>
          </p:grpSpPr>
          <p:sp>
            <p:nvSpPr>
              <p:cNvPr id="16" name="타원 15"/>
              <p:cNvSpPr/>
              <p:nvPr/>
            </p:nvSpPr>
            <p:spPr>
              <a:xfrm rot="285113">
                <a:off x="10414566" y="5982110"/>
                <a:ext cx="1655019" cy="220417"/>
              </a:xfrm>
              <a:prstGeom prst="ellipse">
                <a:avLst/>
              </a:prstGeom>
              <a:solidFill>
                <a:schemeClr val="tx1">
                  <a:alpha val="1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FDAC0509-C47B-457A-9A31-58588B9A2768}"/>
                  </a:ext>
                </a:extLst>
              </p:cNvPr>
              <p:cNvGrpSpPr/>
              <p:nvPr/>
            </p:nvGrpSpPr>
            <p:grpSpPr>
              <a:xfrm rot="4878291">
                <a:off x="10186835" y="4444505"/>
                <a:ext cx="219204" cy="3483726"/>
                <a:chOff x="6827325" y="2695572"/>
                <a:chExt cx="219204" cy="3483726"/>
              </a:xfrm>
            </p:grpSpPr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C5D720AB-879C-4052-B20C-C37B52530C0A}"/>
                    </a:ext>
                  </a:extLst>
                </p:cNvPr>
                <p:cNvSpPr/>
                <p:nvPr/>
              </p:nvSpPr>
              <p:spPr>
                <a:xfrm>
                  <a:off x="6827995" y="2972572"/>
                  <a:ext cx="218534" cy="2912749"/>
                </a:xfrm>
                <a:prstGeom prst="rect">
                  <a:avLst/>
                </a:prstGeom>
                <a:solidFill>
                  <a:srgbClr val="959CD2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EF291F4D-E369-4114-BC5C-D717A39B15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440443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>
                  <a:extLst>
                    <a:ext uri="{FF2B5EF4-FFF2-40B4-BE49-F238E27FC236}">
                      <a16:creationId xmlns:a16="http://schemas.microsoft.com/office/drawing/2014/main" id="{706D7341-A032-4BFB-91FC-F183B46BD7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509171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이등변 삼각형 19">
                  <a:extLst>
                    <a:ext uri="{FF2B5EF4-FFF2-40B4-BE49-F238E27FC236}">
                      <a16:creationId xmlns:a16="http://schemas.microsoft.com/office/drawing/2014/main" id="{8175677F-D199-4F3C-B769-CA34760C1EE3}"/>
                    </a:ext>
                  </a:extLst>
                </p:cNvPr>
                <p:cNvSpPr/>
                <p:nvPr/>
              </p:nvSpPr>
              <p:spPr>
                <a:xfrm flipV="1">
                  <a:off x="6833303" y="5918175"/>
                  <a:ext cx="205294" cy="261123"/>
                </a:xfrm>
                <a:prstGeom prst="triangle">
                  <a:avLst/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" name="이등변 삼각형 20">
                  <a:extLst>
                    <a:ext uri="{FF2B5EF4-FFF2-40B4-BE49-F238E27FC236}">
                      <a16:creationId xmlns:a16="http://schemas.microsoft.com/office/drawing/2014/main" id="{C4C52503-EDF2-454D-BB87-916B51F0A811}"/>
                    </a:ext>
                  </a:extLst>
                </p:cNvPr>
                <p:cNvSpPr/>
                <p:nvPr/>
              </p:nvSpPr>
              <p:spPr>
                <a:xfrm flipV="1">
                  <a:off x="6910748" y="6080547"/>
                  <a:ext cx="53341" cy="67205"/>
                </a:xfrm>
                <a:prstGeom prst="triangle">
                  <a:avLst/>
                </a:prstGeom>
                <a:solidFill>
                  <a:srgbClr val="1988D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" name="사각형: 둥근 위쪽 모서리 126">
                  <a:extLst>
                    <a:ext uri="{FF2B5EF4-FFF2-40B4-BE49-F238E27FC236}">
                      <a16:creationId xmlns:a16="http://schemas.microsoft.com/office/drawing/2014/main" id="{E17E93EF-A950-46A9-AD6B-71C63F1527E5}"/>
                    </a:ext>
                  </a:extLst>
                </p:cNvPr>
                <p:cNvSpPr/>
                <p:nvPr/>
              </p:nvSpPr>
              <p:spPr>
                <a:xfrm>
                  <a:off x="6827325" y="2695572"/>
                  <a:ext cx="218534" cy="272888"/>
                </a:xfrm>
                <a:prstGeom prst="round2SameRect">
                  <a:avLst/>
                </a:prstGeom>
                <a:solidFill>
                  <a:srgbClr val="DDF5F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" name="사각형: 둥근 위쪽 모서리 127">
                  <a:extLst>
                    <a:ext uri="{FF2B5EF4-FFF2-40B4-BE49-F238E27FC236}">
                      <a16:creationId xmlns:a16="http://schemas.microsoft.com/office/drawing/2014/main" id="{DAE32F26-7DC1-46DF-8F6F-A80AB30C3ABD}"/>
                    </a:ext>
                  </a:extLst>
                </p:cNvPr>
                <p:cNvSpPr/>
                <p:nvPr/>
              </p:nvSpPr>
              <p:spPr>
                <a:xfrm>
                  <a:off x="6827325" y="2856865"/>
                  <a:ext cx="218534" cy="111821"/>
                </a:xfrm>
                <a:prstGeom prst="round2SameRect">
                  <a:avLst>
                    <a:gd name="adj1" fmla="val 0"/>
                    <a:gd name="adj2" fmla="val 0"/>
                  </a:avLst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2" name="양쪽 모서리가 둥근 사각형 1"/>
            <p:cNvSpPr/>
            <p:nvPr/>
          </p:nvSpPr>
          <p:spPr>
            <a:xfrm>
              <a:off x="139441" y="6363388"/>
              <a:ext cx="11604759" cy="263611"/>
            </a:xfrm>
            <a:prstGeom prst="round2SameRect">
              <a:avLst>
                <a:gd name="adj1" fmla="val 0"/>
                <a:gd name="adj2" fmla="val 28125"/>
              </a:avLst>
            </a:prstGeom>
            <a:solidFill>
              <a:srgbClr val="959CD2"/>
            </a:solidFill>
            <a:ln w="25400">
              <a:solidFill>
                <a:srgbClr val="252E91"/>
              </a:solidFill>
            </a:ln>
            <a:effectLst>
              <a:outerShdw dist="101600" dir="5400000" sx="96000" sy="96000" algn="t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양쪽 모서리가 둥근 사각형 3"/>
            <p:cNvSpPr/>
            <p:nvPr/>
          </p:nvSpPr>
          <p:spPr>
            <a:xfrm>
              <a:off x="307380" y="625930"/>
              <a:ext cx="11268881" cy="5737458"/>
            </a:xfrm>
            <a:prstGeom prst="round2SameRect">
              <a:avLst>
                <a:gd name="adj1" fmla="val 4423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 w="25400" cmpd="sng">
              <a:solidFill>
                <a:srgbClr val="252E91"/>
              </a:solidFill>
            </a:ln>
            <a:effectLst>
              <a:outerShdw dist="38100" dir="15600000" algn="l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양쪽 모서리가 둥근 사각형 5"/>
            <p:cNvSpPr/>
            <p:nvPr/>
          </p:nvSpPr>
          <p:spPr>
            <a:xfrm>
              <a:off x="511899" y="869157"/>
              <a:ext cx="10859843" cy="5484151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한쪽 모서리가 잘린 사각형 6"/>
            <p:cNvSpPr/>
            <p:nvPr/>
          </p:nvSpPr>
          <p:spPr>
            <a:xfrm>
              <a:off x="763073" y="244237"/>
              <a:ext cx="10357494" cy="6119151"/>
            </a:xfrm>
            <a:prstGeom prst="snip1Rect">
              <a:avLst>
                <a:gd name="adj" fmla="val 8261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  <a:effectLst>
              <a:outerShdw dist="63500" algn="l" rotWithShape="0">
                <a:srgbClr val="252E91">
                  <a:alpha val="2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/>
            <a:lstStyle/>
            <a:p>
              <a:pPr algn="ctr">
                <a:defRPr/>
              </a:pPr>
              <a:r>
                <a:rPr lang="en-US" altLang="ko-KR" sz="3200" b="1" kern="0" dirty="0">
                  <a:ln w="12700">
                    <a:noFill/>
                  </a:ln>
                  <a:solidFill>
                    <a:srgbClr val="252E91"/>
                  </a:solidFill>
                  <a:latin typeface="+mj-lt"/>
                  <a:ea typeface="야놀자 야체 B" panose="02020603020101020101" pitchFamily="18" charset="-127"/>
                </a:rPr>
                <a:t>Artificial Neural Network</a:t>
              </a:r>
              <a:endParaRPr lang="en-US" altLang="ko-KR" sz="800" kern="0" dirty="0">
                <a:solidFill>
                  <a:srgbClr val="959CD2"/>
                </a:solidFill>
              </a:endParaRPr>
            </a:p>
          </p:txBody>
        </p:sp>
        <p:sp>
          <p:nvSpPr>
            <p:cNvPr id="8" name="직각 삼각형 7"/>
            <p:cNvSpPr/>
            <p:nvPr/>
          </p:nvSpPr>
          <p:spPr>
            <a:xfrm>
              <a:off x="10629219" y="257269"/>
              <a:ext cx="475230" cy="479437"/>
            </a:xfrm>
            <a:prstGeom prst="rtTriangle">
              <a:avLst/>
            </a:prstGeom>
            <a:pattFill prst="wdUpDiag">
              <a:fgClr>
                <a:schemeClr val="bg1"/>
              </a:fgClr>
              <a:bgClr>
                <a:srgbClr val="959CD2"/>
              </a:bgClr>
            </a:patt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497573" y="6459078"/>
              <a:ext cx="1109495" cy="65907"/>
              <a:chOff x="9650186" y="6459078"/>
              <a:chExt cx="1109495" cy="65907"/>
            </a:xfrm>
          </p:grpSpPr>
          <p:sp>
            <p:nvSpPr>
              <p:cNvPr id="9" name="모서리가 둥근 직사각형 8"/>
              <p:cNvSpPr/>
              <p:nvPr/>
            </p:nvSpPr>
            <p:spPr>
              <a:xfrm>
                <a:off x="9650186" y="6459078"/>
                <a:ext cx="723900" cy="6590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타원 9"/>
              <p:cNvSpPr/>
              <p:nvPr/>
            </p:nvSpPr>
            <p:spPr>
              <a:xfrm>
                <a:off x="10440761" y="6459078"/>
                <a:ext cx="64800" cy="65907"/>
              </a:xfrm>
              <a:prstGeom prst="ellipse">
                <a:avLst/>
              </a:prstGeom>
              <a:solidFill>
                <a:srgbClr val="FFC00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10567821" y="6459078"/>
                <a:ext cx="64800" cy="65907"/>
              </a:xfrm>
              <a:prstGeom prst="ellipse">
                <a:avLst/>
              </a:prstGeom>
              <a:solidFill>
                <a:srgbClr val="00B0F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타원 11"/>
              <p:cNvSpPr/>
              <p:nvPr/>
            </p:nvSpPr>
            <p:spPr>
              <a:xfrm>
                <a:off x="10694881" y="6459078"/>
                <a:ext cx="64800" cy="65907"/>
              </a:xfrm>
              <a:prstGeom prst="ellipse">
                <a:avLst/>
              </a:prstGeom>
              <a:solidFill>
                <a:srgbClr val="FF8086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모서리가 둥근 직사각형 12"/>
              <p:cNvSpPr/>
              <p:nvPr/>
            </p:nvSpPr>
            <p:spPr>
              <a:xfrm>
                <a:off x="9687086" y="6479237"/>
                <a:ext cx="396000" cy="25200"/>
              </a:xfrm>
              <a:prstGeom prst="roundRect">
                <a:avLst>
                  <a:gd name="adj" fmla="val 50000"/>
                </a:avLst>
              </a:prstGeom>
              <a:solidFill>
                <a:srgbClr val="FF8086"/>
              </a:solidFill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pic>
        <p:nvPicPr>
          <p:cNvPr id="28" name="그림 27">
            <a:extLst>
              <a:ext uri="{FF2B5EF4-FFF2-40B4-BE49-F238E27FC236}">
                <a16:creationId xmlns:a16="http://schemas.microsoft.com/office/drawing/2014/main" id="{154A834C-548C-6B81-2C78-305D2280F5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142" y="1367202"/>
            <a:ext cx="5822302" cy="4366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9744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30928" y="300113"/>
            <a:ext cx="11930144" cy="6257774"/>
            <a:chOff x="139441" y="244237"/>
            <a:chExt cx="11930144" cy="6382762"/>
          </a:xfrm>
        </p:grpSpPr>
        <p:grpSp>
          <p:nvGrpSpPr>
            <p:cNvPr id="24" name="그룹 23"/>
            <p:cNvGrpSpPr/>
            <p:nvPr/>
          </p:nvGrpSpPr>
          <p:grpSpPr>
            <a:xfrm>
              <a:off x="8554574" y="5982110"/>
              <a:ext cx="3515011" cy="313860"/>
              <a:chOff x="8554574" y="5982110"/>
              <a:chExt cx="3515011" cy="313860"/>
            </a:xfrm>
          </p:grpSpPr>
          <p:sp>
            <p:nvSpPr>
              <p:cNvPr id="16" name="타원 15"/>
              <p:cNvSpPr/>
              <p:nvPr/>
            </p:nvSpPr>
            <p:spPr>
              <a:xfrm rot="285113">
                <a:off x="10414566" y="5982110"/>
                <a:ext cx="1655019" cy="220417"/>
              </a:xfrm>
              <a:prstGeom prst="ellipse">
                <a:avLst/>
              </a:prstGeom>
              <a:solidFill>
                <a:schemeClr val="tx1">
                  <a:alpha val="1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FDAC0509-C47B-457A-9A31-58588B9A2768}"/>
                  </a:ext>
                </a:extLst>
              </p:cNvPr>
              <p:cNvGrpSpPr/>
              <p:nvPr/>
            </p:nvGrpSpPr>
            <p:grpSpPr>
              <a:xfrm rot="4878291">
                <a:off x="10186835" y="4444505"/>
                <a:ext cx="219204" cy="3483726"/>
                <a:chOff x="6827325" y="2695572"/>
                <a:chExt cx="219204" cy="3483726"/>
              </a:xfrm>
            </p:grpSpPr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C5D720AB-879C-4052-B20C-C37B52530C0A}"/>
                    </a:ext>
                  </a:extLst>
                </p:cNvPr>
                <p:cNvSpPr/>
                <p:nvPr/>
              </p:nvSpPr>
              <p:spPr>
                <a:xfrm>
                  <a:off x="6827995" y="2972572"/>
                  <a:ext cx="218534" cy="2912749"/>
                </a:xfrm>
                <a:prstGeom prst="rect">
                  <a:avLst/>
                </a:prstGeom>
                <a:solidFill>
                  <a:srgbClr val="959CD2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EF291F4D-E369-4114-BC5C-D717A39B15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440443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>
                  <a:extLst>
                    <a:ext uri="{FF2B5EF4-FFF2-40B4-BE49-F238E27FC236}">
                      <a16:creationId xmlns:a16="http://schemas.microsoft.com/office/drawing/2014/main" id="{706D7341-A032-4BFB-91FC-F183B46BD7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509171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이등변 삼각형 19">
                  <a:extLst>
                    <a:ext uri="{FF2B5EF4-FFF2-40B4-BE49-F238E27FC236}">
                      <a16:creationId xmlns:a16="http://schemas.microsoft.com/office/drawing/2014/main" id="{8175677F-D199-4F3C-B769-CA34760C1EE3}"/>
                    </a:ext>
                  </a:extLst>
                </p:cNvPr>
                <p:cNvSpPr/>
                <p:nvPr/>
              </p:nvSpPr>
              <p:spPr>
                <a:xfrm flipV="1">
                  <a:off x="6833303" y="5918175"/>
                  <a:ext cx="205294" cy="261123"/>
                </a:xfrm>
                <a:prstGeom prst="triangle">
                  <a:avLst/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" name="이등변 삼각형 20">
                  <a:extLst>
                    <a:ext uri="{FF2B5EF4-FFF2-40B4-BE49-F238E27FC236}">
                      <a16:creationId xmlns:a16="http://schemas.microsoft.com/office/drawing/2014/main" id="{C4C52503-EDF2-454D-BB87-916B51F0A811}"/>
                    </a:ext>
                  </a:extLst>
                </p:cNvPr>
                <p:cNvSpPr/>
                <p:nvPr/>
              </p:nvSpPr>
              <p:spPr>
                <a:xfrm flipV="1">
                  <a:off x="6910748" y="6080547"/>
                  <a:ext cx="53341" cy="67205"/>
                </a:xfrm>
                <a:prstGeom prst="triangle">
                  <a:avLst/>
                </a:prstGeom>
                <a:solidFill>
                  <a:srgbClr val="1988D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" name="사각형: 둥근 위쪽 모서리 126">
                  <a:extLst>
                    <a:ext uri="{FF2B5EF4-FFF2-40B4-BE49-F238E27FC236}">
                      <a16:creationId xmlns:a16="http://schemas.microsoft.com/office/drawing/2014/main" id="{E17E93EF-A950-46A9-AD6B-71C63F1527E5}"/>
                    </a:ext>
                  </a:extLst>
                </p:cNvPr>
                <p:cNvSpPr/>
                <p:nvPr/>
              </p:nvSpPr>
              <p:spPr>
                <a:xfrm>
                  <a:off x="6827325" y="2695572"/>
                  <a:ext cx="218534" cy="272888"/>
                </a:xfrm>
                <a:prstGeom prst="round2SameRect">
                  <a:avLst/>
                </a:prstGeom>
                <a:solidFill>
                  <a:srgbClr val="DDF5F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" name="사각형: 둥근 위쪽 모서리 127">
                  <a:extLst>
                    <a:ext uri="{FF2B5EF4-FFF2-40B4-BE49-F238E27FC236}">
                      <a16:creationId xmlns:a16="http://schemas.microsoft.com/office/drawing/2014/main" id="{DAE32F26-7DC1-46DF-8F6F-A80AB30C3ABD}"/>
                    </a:ext>
                  </a:extLst>
                </p:cNvPr>
                <p:cNvSpPr/>
                <p:nvPr/>
              </p:nvSpPr>
              <p:spPr>
                <a:xfrm>
                  <a:off x="6827325" y="2856865"/>
                  <a:ext cx="218534" cy="111821"/>
                </a:xfrm>
                <a:prstGeom prst="round2SameRect">
                  <a:avLst>
                    <a:gd name="adj1" fmla="val 0"/>
                    <a:gd name="adj2" fmla="val 0"/>
                  </a:avLst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2" name="양쪽 모서리가 둥근 사각형 1"/>
            <p:cNvSpPr/>
            <p:nvPr/>
          </p:nvSpPr>
          <p:spPr>
            <a:xfrm>
              <a:off x="139441" y="6363388"/>
              <a:ext cx="11604759" cy="263611"/>
            </a:xfrm>
            <a:prstGeom prst="round2SameRect">
              <a:avLst>
                <a:gd name="adj1" fmla="val 0"/>
                <a:gd name="adj2" fmla="val 28125"/>
              </a:avLst>
            </a:prstGeom>
            <a:solidFill>
              <a:srgbClr val="959CD2"/>
            </a:solidFill>
            <a:ln w="25400">
              <a:solidFill>
                <a:srgbClr val="252E91"/>
              </a:solidFill>
            </a:ln>
            <a:effectLst>
              <a:outerShdw dist="101600" dir="5400000" sx="96000" sy="96000" algn="t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양쪽 모서리가 둥근 사각형 3"/>
            <p:cNvSpPr/>
            <p:nvPr/>
          </p:nvSpPr>
          <p:spPr>
            <a:xfrm>
              <a:off x="307380" y="625930"/>
              <a:ext cx="11268881" cy="5737458"/>
            </a:xfrm>
            <a:prstGeom prst="round2SameRect">
              <a:avLst>
                <a:gd name="adj1" fmla="val 4423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 w="25400" cmpd="sng">
              <a:solidFill>
                <a:srgbClr val="252E91"/>
              </a:solidFill>
            </a:ln>
            <a:effectLst>
              <a:outerShdw dist="38100" dir="15600000" algn="l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양쪽 모서리가 둥근 사각형 5"/>
            <p:cNvSpPr/>
            <p:nvPr/>
          </p:nvSpPr>
          <p:spPr>
            <a:xfrm>
              <a:off x="511899" y="869157"/>
              <a:ext cx="10859843" cy="5484151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한쪽 모서리가 잘린 사각형 6"/>
            <p:cNvSpPr/>
            <p:nvPr/>
          </p:nvSpPr>
          <p:spPr>
            <a:xfrm>
              <a:off x="763073" y="244237"/>
              <a:ext cx="10357494" cy="6119151"/>
            </a:xfrm>
            <a:prstGeom prst="snip1Rect">
              <a:avLst>
                <a:gd name="adj" fmla="val 8261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  <a:effectLst>
              <a:outerShdw dist="63500" algn="l" rotWithShape="0">
                <a:srgbClr val="252E91">
                  <a:alpha val="2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/>
            <a:lstStyle/>
            <a:p>
              <a:pPr algn="ctr">
                <a:defRPr/>
              </a:pPr>
              <a:r>
                <a:rPr lang="en-US" altLang="ko-KR" sz="3200" b="1" kern="0" dirty="0">
                  <a:ln w="12700">
                    <a:noFill/>
                  </a:ln>
                  <a:solidFill>
                    <a:srgbClr val="252E91"/>
                  </a:solidFill>
                  <a:latin typeface="+mj-lt"/>
                  <a:ea typeface="야놀자 야체 B" panose="02020603020101020101" pitchFamily="18" charset="-127"/>
                </a:rPr>
                <a:t>Artificial Neural Network</a:t>
              </a:r>
              <a:endParaRPr lang="en-US" altLang="ko-KR" sz="800" kern="0" dirty="0">
                <a:solidFill>
                  <a:srgbClr val="959CD2"/>
                </a:solidFill>
              </a:endParaRPr>
            </a:p>
          </p:txBody>
        </p:sp>
        <p:sp>
          <p:nvSpPr>
            <p:cNvPr id="8" name="직각 삼각형 7"/>
            <p:cNvSpPr/>
            <p:nvPr/>
          </p:nvSpPr>
          <p:spPr>
            <a:xfrm>
              <a:off x="10629219" y="257269"/>
              <a:ext cx="475230" cy="479437"/>
            </a:xfrm>
            <a:prstGeom prst="rtTriangle">
              <a:avLst/>
            </a:prstGeom>
            <a:pattFill prst="wdUpDiag">
              <a:fgClr>
                <a:schemeClr val="bg1"/>
              </a:fgClr>
              <a:bgClr>
                <a:srgbClr val="959CD2"/>
              </a:bgClr>
            </a:patt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497573" y="6459078"/>
              <a:ext cx="1109495" cy="65907"/>
              <a:chOff x="9650186" y="6459078"/>
              <a:chExt cx="1109495" cy="65907"/>
            </a:xfrm>
          </p:grpSpPr>
          <p:sp>
            <p:nvSpPr>
              <p:cNvPr id="9" name="모서리가 둥근 직사각형 8"/>
              <p:cNvSpPr/>
              <p:nvPr/>
            </p:nvSpPr>
            <p:spPr>
              <a:xfrm>
                <a:off x="9650186" y="6459078"/>
                <a:ext cx="723900" cy="6590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타원 9"/>
              <p:cNvSpPr/>
              <p:nvPr/>
            </p:nvSpPr>
            <p:spPr>
              <a:xfrm>
                <a:off x="10440761" y="6459078"/>
                <a:ext cx="64800" cy="65907"/>
              </a:xfrm>
              <a:prstGeom prst="ellipse">
                <a:avLst/>
              </a:prstGeom>
              <a:solidFill>
                <a:srgbClr val="FFC00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10567821" y="6459078"/>
                <a:ext cx="64800" cy="65907"/>
              </a:xfrm>
              <a:prstGeom prst="ellipse">
                <a:avLst/>
              </a:prstGeom>
              <a:solidFill>
                <a:srgbClr val="00B0F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타원 11"/>
              <p:cNvSpPr/>
              <p:nvPr/>
            </p:nvSpPr>
            <p:spPr>
              <a:xfrm>
                <a:off x="10694881" y="6459078"/>
                <a:ext cx="64800" cy="65907"/>
              </a:xfrm>
              <a:prstGeom prst="ellipse">
                <a:avLst/>
              </a:prstGeom>
              <a:solidFill>
                <a:srgbClr val="FF8086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모서리가 둥근 직사각형 12"/>
              <p:cNvSpPr/>
              <p:nvPr/>
            </p:nvSpPr>
            <p:spPr>
              <a:xfrm>
                <a:off x="9687086" y="6479237"/>
                <a:ext cx="396000" cy="25200"/>
              </a:xfrm>
              <a:prstGeom prst="roundRect">
                <a:avLst>
                  <a:gd name="adj" fmla="val 50000"/>
                </a:avLst>
              </a:prstGeom>
              <a:solidFill>
                <a:srgbClr val="FF8086"/>
              </a:solidFill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6AEA6FC4-BDEB-7165-0404-BF6D3BA0F20A}"/>
              </a:ext>
            </a:extLst>
          </p:cNvPr>
          <p:cNvSpPr txBox="1"/>
          <p:nvPr/>
        </p:nvSpPr>
        <p:spPr>
          <a:xfrm>
            <a:off x="1953456" y="1556501"/>
            <a:ext cx="6173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b="1" dirty="0"/>
              <a:t>왜 신경망을 여러 개 연결해야 할까</a:t>
            </a:r>
            <a:r>
              <a:rPr lang="en-US" altLang="ko-KR" b="1" dirty="0"/>
              <a:t>?</a:t>
            </a: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997F011F-778A-DEF4-1288-2F40D03443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623" y="2696179"/>
            <a:ext cx="3816647" cy="2531684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1663CD33-553E-BAAA-FA05-042CD069F4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564" y="2376286"/>
            <a:ext cx="3661929" cy="298355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960A9B63-1667-2181-031D-695AAE3853E1}"/>
              </a:ext>
            </a:extLst>
          </p:cNvPr>
          <p:cNvSpPr txBox="1"/>
          <p:nvPr/>
        </p:nvSpPr>
        <p:spPr>
          <a:xfrm>
            <a:off x="3042162" y="5432873"/>
            <a:ext cx="1483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단층 신경망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6240907-D7D2-4314-33B1-61F5D9014F8E}"/>
              </a:ext>
            </a:extLst>
          </p:cNvPr>
          <p:cNvSpPr txBox="1"/>
          <p:nvPr/>
        </p:nvSpPr>
        <p:spPr>
          <a:xfrm>
            <a:off x="7489373" y="5432873"/>
            <a:ext cx="1483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다층 신경망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749A909-76E2-B69E-4AD5-E7CAC415D6BF}"/>
              </a:ext>
            </a:extLst>
          </p:cNvPr>
          <p:cNvSpPr txBox="1"/>
          <p:nvPr/>
        </p:nvSpPr>
        <p:spPr>
          <a:xfrm>
            <a:off x="7950770" y="1412396"/>
            <a:ext cx="275097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신경망을 연결하는 것을 통해 좀 더 세밀한 분류 즉</a:t>
            </a:r>
            <a:r>
              <a:rPr lang="en-US" altLang="ko-KR" sz="1400" dirty="0">
                <a:solidFill>
                  <a:srgbClr val="FF0000"/>
                </a:solidFill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</a:rPr>
              <a:t>비선형적 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ko-KR" altLang="en-US" sz="1400" dirty="0">
                <a:solidFill>
                  <a:srgbClr val="FF0000"/>
                </a:solidFill>
              </a:rPr>
              <a:t>분류가 가능해짐</a:t>
            </a:r>
          </a:p>
        </p:txBody>
      </p:sp>
    </p:spTree>
    <p:extLst>
      <p:ext uri="{BB962C8B-B14F-4D97-AF65-F5344CB8AC3E}">
        <p14:creationId xmlns:p14="http://schemas.microsoft.com/office/powerpoint/2010/main" val="1109586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30928" y="300113"/>
            <a:ext cx="11930144" cy="6257774"/>
            <a:chOff x="139441" y="244237"/>
            <a:chExt cx="11930144" cy="6382762"/>
          </a:xfrm>
        </p:grpSpPr>
        <p:grpSp>
          <p:nvGrpSpPr>
            <p:cNvPr id="24" name="그룹 23"/>
            <p:cNvGrpSpPr/>
            <p:nvPr/>
          </p:nvGrpSpPr>
          <p:grpSpPr>
            <a:xfrm>
              <a:off x="8554574" y="5982110"/>
              <a:ext cx="3515011" cy="313860"/>
              <a:chOff x="8554574" y="5982110"/>
              <a:chExt cx="3515011" cy="313860"/>
            </a:xfrm>
          </p:grpSpPr>
          <p:sp>
            <p:nvSpPr>
              <p:cNvPr id="16" name="타원 15"/>
              <p:cNvSpPr/>
              <p:nvPr/>
            </p:nvSpPr>
            <p:spPr>
              <a:xfrm rot="285113">
                <a:off x="10414566" y="5982110"/>
                <a:ext cx="1655019" cy="220417"/>
              </a:xfrm>
              <a:prstGeom prst="ellipse">
                <a:avLst/>
              </a:prstGeom>
              <a:solidFill>
                <a:schemeClr val="tx1">
                  <a:alpha val="1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FDAC0509-C47B-457A-9A31-58588B9A2768}"/>
                  </a:ext>
                </a:extLst>
              </p:cNvPr>
              <p:cNvGrpSpPr/>
              <p:nvPr/>
            </p:nvGrpSpPr>
            <p:grpSpPr>
              <a:xfrm rot="4878291">
                <a:off x="10186835" y="4444505"/>
                <a:ext cx="219204" cy="3483726"/>
                <a:chOff x="6827325" y="2695572"/>
                <a:chExt cx="219204" cy="3483726"/>
              </a:xfrm>
            </p:grpSpPr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C5D720AB-879C-4052-B20C-C37B52530C0A}"/>
                    </a:ext>
                  </a:extLst>
                </p:cNvPr>
                <p:cNvSpPr/>
                <p:nvPr/>
              </p:nvSpPr>
              <p:spPr>
                <a:xfrm>
                  <a:off x="6827995" y="2972572"/>
                  <a:ext cx="218534" cy="2912749"/>
                </a:xfrm>
                <a:prstGeom prst="rect">
                  <a:avLst/>
                </a:prstGeom>
                <a:solidFill>
                  <a:srgbClr val="959CD2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EF291F4D-E369-4114-BC5C-D717A39B15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440443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>
                  <a:extLst>
                    <a:ext uri="{FF2B5EF4-FFF2-40B4-BE49-F238E27FC236}">
                      <a16:creationId xmlns:a16="http://schemas.microsoft.com/office/drawing/2014/main" id="{706D7341-A032-4BFB-91FC-F183B46BD7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509171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이등변 삼각형 19">
                  <a:extLst>
                    <a:ext uri="{FF2B5EF4-FFF2-40B4-BE49-F238E27FC236}">
                      <a16:creationId xmlns:a16="http://schemas.microsoft.com/office/drawing/2014/main" id="{8175677F-D199-4F3C-B769-CA34760C1EE3}"/>
                    </a:ext>
                  </a:extLst>
                </p:cNvPr>
                <p:cNvSpPr/>
                <p:nvPr/>
              </p:nvSpPr>
              <p:spPr>
                <a:xfrm flipV="1">
                  <a:off x="6833303" y="5918175"/>
                  <a:ext cx="205294" cy="261123"/>
                </a:xfrm>
                <a:prstGeom prst="triangle">
                  <a:avLst/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" name="이등변 삼각형 20">
                  <a:extLst>
                    <a:ext uri="{FF2B5EF4-FFF2-40B4-BE49-F238E27FC236}">
                      <a16:creationId xmlns:a16="http://schemas.microsoft.com/office/drawing/2014/main" id="{C4C52503-EDF2-454D-BB87-916B51F0A811}"/>
                    </a:ext>
                  </a:extLst>
                </p:cNvPr>
                <p:cNvSpPr/>
                <p:nvPr/>
              </p:nvSpPr>
              <p:spPr>
                <a:xfrm flipV="1">
                  <a:off x="6910748" y="6080547"/>
                  <a:ext cx="53341" cy="67205"/>
                </a:xfrm>
                <a:prstGeom prst="triangle">
                  <a:avLst/>
                </a:prstGeom>
                <a:solidFill>
                  <a:srgbClr val="1988D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" name="사각형: 둥근 위쪽 모서리 126">
                  <a:extLst>
                    <a:ext uri="{FF2B5EF4-FFF2-40B4-BE49-F238E27FC236}">
                      <a16:creationId xmlns:a16="http://schemas.microsoft.com/office/drawing/2014/main" id="{E17E93EF-A950-46A9-AD6B-71C63F1527E5}"/>
                    </a:ext>
                  </a:extLst>
                </p:cNvPr>
                <p:cNvSpPr/>
                <p:nvPr/>
              </p:nvSpPr>
              <p:spPr>
                <a:xfrm>
                  <a:off x="6827325" y="2695572"/>
                  <a:ext cx="218534" cy="272888"/>
                </a:xfrm>
                <a:prstGeom prst="round2SameRect">
                  <a:avLst/>
                </a:prstGeom>
                <a:solidFill>
                  <a:srgbClr val="DDF5F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" name="사각형: 둥근 위쪽 모서리 127">
                  <a:extLst>
                    <a:ext uri="{FF2B5EF4-FFF2-40B4-BE49-F238E27FC236}">
                      <a16:creationId xmlns:a16="http://schemas.microsoft.com/office/drawing/2014/main" id="{DAE32F26-7DC1-46DF-8F6F-A80AB30C3ABD}"/>
                    </a:ext>
                  </a:extLst>
                </p:cNvPr>
                <p:cNvSpPr/>
                <p:nvPr/>
              </p:nvSpPr>
              <p:spPr>
                <a:xfrm>
                  <a:off x="6827325" y="2856865"/>
                  <a:ext cx="218534" cy="111821"/>
                </a:xfrm>
                <a:prstGeom prst="round2SameRect">
                  <a:avLst>
                    <a:gd name="adj1" fmla="val 0"/>
                    <a:gd name="adj2" fmla="val 0"/>
                  </a:avLst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2" name="양쪽 모서리가 둥근 사각형 1"/>
            <p:cNvSpPr/>
            <p:nvPr/>
          </p:nvSpPr>
          <p:spPr>
            <a:xfrm>
              <a:off x="139441" y="6363388"/>
              <a:ext cx="11604759" cy="263611"/>
            </a:xfrm>
            <a:prstGeom prst="round2SameRect">
              <a:avLst>
                <a:gd name="adj1" fmla="val 0"/>
                <a:gd name="adj2" fmla="val 28125"/>
              </a:avLst>
            </a:prstGeom>
            <a:solidFill>
              <a:srgbClr val="959CD2"/>
            </a:solidFill>
            <a:ln w="25400">
              <a:solidFill>
                <a:srgbClr val="252E91"/>
              </a:solidFill>
            </a:ln>
            <a:effectLst>
              <a:outerShdw dist="101600" dir="5400000" sx="96000" sy="96000" algn="t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양쪽 모서리가 둥근 사각형 3"/>
            <p:cNvSpPr/>
            <p:nvPr/>
          </p:nvSpPr>
          <p:spPr>
            <a:xfrm>
              <a:off x="307380" y="625930"/>
              <a:ext cx="11268881" cy="5737458"/>
            </a:xfrm>
            <a:prstGeom prst="round2SameRect">
              <a:avLst>
                <a:gd name="adj1" fmla="val 4423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 w="25400" cmpd="sng">
              <a:solidFill>
                <a:srgbClr val="252E91"/>
              </a:solidFill>
            </a:ln>
            <a:effectLst>
              <a:outerShdw dist="38100" dir="15600000" algn="l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양쪽 모서리가 둥근 사각형 5"/>
            <p:cNvSpPr/>
            <p:nvPr/>
          </p:nvSpPr>
          <p:spPr>
            <a:xfrm>
              <a:off x="511899" y="869157"/>
              <a:ext cx="10859843" cy="5484151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한쪽 모서리가 잘린 사각형 6"/>
            <p:cNvSpPr/>
            <p:nvPr/>
          </p:nvSpPr>
          <p:spPr>
            <a:xfrm>
              <a:off x="763073" y="244237"/>
              <a:ext cx="10357494" cy="6119151"/>
            </a:xfrm>
            <a:prstGeom prst="snip1Rect">
              <a:avLst>
                <a:gd name="adj" fmla="val 8261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  <a:effectLst>
              <a:outerShdw dist="63500" algn="l" rotWithShape="0">
                <a:srgbClr val="252E91">
                  <a:alpha val="2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/>
            <a:lstStyle/>
            <a:p>
              <a:pPr algn="ctr">
                <a:defRPr/>
              </a:pPr>
              <a:r>
                <a:rPr lang="en-US" altLang="ko-KR" sz="3200" b="1" kern="0" dirty="0">
                  <a:ln w="12700">
                    <a:noFill/>
                  </a:ln>
                  <a:solidFill>
                    <a:srgbClr val="252E91"/>
                  </a:solidFill>
                  <a:latin typeface="+mj-lt"/>
                  <a:ea typeface="야놀자 야체 B" panose="02020603020101020101" pitchFamily="18" charset="-127"/>
                </a:rPr>
                <a:t>Artificial Neural Network</a:t>
              </a:r>
              <a:endParaRPr lang="en-US" altLang="ko-KR" sz="800" kern="0" dirty="0">
                <a:solidFill>
                  <a:srgbClr val="959CD2"/>
                </a:solidFill>
              </a:endParaRPr>
            </a:p>
          </p:txBody>
        </p:sp>
        <p:sp>
          <p:nvSpPr>
            <p:cNvPr id="8" name="직각 삼각형 7"/>
            <p:cNvSpPr/>
            <p:nvPr/>
          </p:nvSpPr>
          <p:spPr>
            <a:xfrm>
              <a:off x="10629219" y="257269"/>
              <a:ext cx="475230" cy="479437"/>
            </a:xfrm>
            <a:prstGeom prst="rtTriangle">
              <a:avLst/>
            </a:prstGeom>
            <a:pattFill prst="wdUpDiag">
              <a:fgClr>
                <a:schemeClr val="bg1"/>
              </a:fgClr>
              <a:bgClr>
                <a:srgbClr val="959CD2"/>
              </a:bgClr>
            </a:patt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497573" y="6459078"/>
              <a:ext cx="1109495" cy="65907"/>
              <a:chOff x="9650186" y="6459078"/>
              <a:chExt cx="1109495" cy="65907"/>
            </a:xfrm>
          </p:grpSpPr>
          <p:sp>
            <p:nvSpPr>
              <p:cNvPr id="9" name="모서리가 둥근 직사각형 8"/>
              <p:cNvSpPr/>
              <p:nvPr/>
            </p:nvSpPr>
            <p:spPr>
              <a:xfrm>
                <a:off x="9650186" y="6459078"/>
                <a:ext cx="723900" cy="6590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타원 9"/>
              <p:cNvSpPr/>
              <p:nvPr/>
            </p:nvSpPr>
            <p:spPr>
              <a:xfrm>
                <a:off x="10440761" y="6459078"/>
                <a:ext cx="64800" cy="65907"/>
              </a:xfrm>
              <a:prstGeom prst="ellipse">
                <a:avLst/>
              </a:prstGeom>
              <a:solidFill>
                <a:srgbClr val="FFC00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10567821" y="6459078"/>
                <a:ext cx="64800" cy="65907"/>
              </a:xfrm>
              <a:prstGeom prst="ellipse">
                <a:avLst/>
              </a:prstGeom>
              <a:solidFill>
                <a:srgbClr val="00B0F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타원 11"/>
              <p:cNvSpPr/>
              <p:nvPr/>
            </p:nvSpPr>
            <p:spPr>
              <a:xfrm>
                <a:off x="10694881" y="6459078"/>
                <a:ext cx="64800" cy="65907"/>
              </a:xfrm>
              <a:prstGeom prst="ellipse">
                <a:avLst/>
              </a:prstGeom>
              <a:solidFill>
                <a:srgbClr val="FF8086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모서리가 둥근 직사각형 12"/>
              <p:cNvSpPr/>
              <p:nvPr/>
            </p:nvSpPr>
            <p:spPr>
              <a:xfrm>
                <a:off x="9687086" y="6479237"/>
                <a:ext cx="396000" cy="25200"/>
              </a:xfrm>
              <a:prstGeom prst="roundRect">
                <a:avLst>
                  <a:gd name="adj" fmla="val 50000"/>
                </a:avLst>
              </a:prstGeom>
              <a:solidFill>
                <a:srgbClr val="FF8086"/>
              </a:solidFill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6AEA6FC4-BDEB-7165-0404-BF6D3BA0F20A}"/>
              </a:ext>
            </a:extLst>
          </p:cNvPr>
          <p:cNvSpPr txBox="1"/>
          <p:nvPr/>
        </p:nvSpPr>
        <p:spPr>
          <a:xfrm>
            <a:off x="1953456" y="1556501"/>
            <a:ext cx="6173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b="1" dirty="0"/>
              <a:t>비선형적 분류와 활성화 함수</a:t>
            </a:r>
            <a:endParaRPr lang="en-US" altLang="ko-KR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6240907-D7D2-4314-33B1-61F5D9014F8E}"/>
              </a:ext>
            </a:extLst>
          </p:cNvPr>
          <p:cNvSpPr txBox="1"/>
          <p:nvPr/>
        </p:nvSpPr>
        <p:spPr>
          <a:xfrm>
            <a:off x="2398032" y="2115386"/>
            <a:ext cx="8222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활성화 함수를 비선형 함수로 사용하는 이유 또한 비선형적 분류를 위해서임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74A5257-511F-1E3B-AA6C-835F8AE25B88}"/>
                  </a:ext>
                </a:extLst>
              </p:cNvPr>
              <p:cNvSpPr txBox="1"/>
              <p:nvPr/>
            </p:nvSpPr>
            <p:spPr>
              <a:xfrm>
                <a:off x="2495940" y="2795039"/>
                <a:ext cx="6689264" cy="27847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ko-KR" alt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𝑤𝑥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를</m:t>
                    </m:r>
                  </m:oMath>
                </a14:m>
                <a:r>
                  <a:rPr lang="ko-KR" altLang="en-US" dirty="0"/>
                  <a:t> 이용해 </a:t>
                </a:r>
                <a:r>
                  <a:rPr lang="en-US" altLang="ko-KR" dirty="0"/>
                  <a:t>3</a:t>
                </a:r>
                <a:r>
                  <a:rPr lang="ko-KR" altLang="en-US" dirty="0"/>
                  <a:t>층 신경망을 만든다고 가정했을 때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74A5257-511F-1E3B-AA6C-835F8AE25B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5940" y="2795039"/>
                <a:ext cx="6689264" cy="278474"/>
              </a:xfrm>
              <a:prstGeom prst="rect">
                <a:avLst/>
              </a:prstGeom>
              <a:blipFill>
                <a:blip r:embed="rId3"/>
                <a:stretch>
                  <a:fillRect l="-1275" t="-28889" b="-5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57B94C4-6E83-45B9-7924-073FE6504A41}"/>
                  </a:ext>
                </a:extLst>
              </p:cNvPr>
              <p:cNvSpPr txBox="1"/>
              <p:nvPr/>
            </p:nvSpPr>
            <p:spPr>
              <a:xfrm>
                <a:off x="2449285" y="3353612"/>
                <a:ext cx="1711238" cy="4145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ko-KR" alt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ko-KR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ko-KR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ko-KR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57B94C4-6E83-45B9-7924-073FE6504A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9285" y="3353612"/>
                <a:ext cx="1711238" cy="414537"/>
              </a:xfrm>
              <a:prstGeom prst="rect">
                <a:avLst/>
              </a:prstGeom>
              <a:blipFill>
                <a:blip r:embed="rId4"/>
                <a:stretch>
                  <a:fillRect l="-2135" b="-73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012A594-7D57-10F2-8CF3-125489DA738B}"/>
                  </a:ext>
                </a:extLst>
              </p:cNvPr>
              <p:cNvSpPr txBox="1"/>
              <p:nvPr/>
            </p:nvSpPr>
            <p:spPr>
              <a:xfrm>
                <a:off x="4224760" y="3404555"/>
                <a:ext cx="2069028" cy="312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ko-KR" altLang="en-US">
                              <a:latin typeface="Cambria Math" panose="02040503050406030204" pitchFamily="18" charset="0"/>
                            </a:rPr>
                            <m:t>=</m:t>
                          </m:r>
                        </m:fName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  <m:d>
                            <m:dPr>
                              <m:ctrlPr>
                                <a:rPr lang="ko-KR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d>
                                <m:dPr>
                                  <m:ctrlPr>
                                    <a:rPr lang="ko-KR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𝑤𝑥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ko-KR" altLang="en-US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ko-KR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012A594-7D57-10F2-8CF3-125489DA7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4760" y="3404555"/>
                <a:ext cx="2069028" cy="312650"/>
              </a:xfrm>
              <a:prstGeom prst="rect">
                <a:avLst/>
              </a:prstGeom>
              <a:blipFill>
                <a:blip r:embed="rId5"/>
                <a:stretch>
                  <a:fillRect r="-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2825B4D-493B-B15B-7A3D-17A440A99DB2}"/>
                  </a:ext>
                </a:extLst>
              </p:cNvPr>
              <p:cNvSpPr txBox="1"/>
              <p:nvPr/>
            </p:nvSpPr>
            <p:spPr>
              <a:xfrm>
                <a:off x="2398032" y="4035785"/>
                <a:ext cx="7427168" cy="12018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다음과 같은 형태가 나오는데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ko-KR" alt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ko-KR" altLang="en-US" i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ko-KR" altLang="en-US" i="1">
                        <a:latin typeface="Cambria Math" panose="02040503050406030204" pitchFamily="18" charset="0"/>
                      </a:rPr>
                      <m:t>은</m:t>
                    </m:r>
                  </m:oMath>
                </a14:m>
                <a:r>
                  <a:rPr lang="ko-KR" altLang="en-US" dirty="0"/>
                  <a:t> 사실상 상수이므로 이 신경망은 단층 신경망과 거의 차이가 없음 </a:t>
                </a:r>
                <a:endParaRPr lang="en-US" altLang="ko-KR" dirty="0"/>
              </a:p>
              <a:p>
                <a:endParaRPr lang="en-US" altLang="ko-KR" dirty="0"/>
              </a:p>
              <a:p>
                <a:r>
                  <a:rPr lang="ko-KR" altLang="en-US" dirty="0"/>
                  <a:t>때문에 비선형 활성화 함수를 통해 값을 처리해야 함</a:t>
                </a: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2825B4D-493B-B15B-7A3D-17A440A99D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8032" y="4035785"/>
                <a:ext cx="7427168" cy="1201804"/>
              </a:xfrm>
              <a:prstGeom prst="rect">
                <a:avLst/>
              </a:prstGeom>
              <a:blipFill>
                <a:blip r:embed="rId6"/>
                <a:stretch>
                  <a:fillRect l="-656" t="-2538" b="-710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48039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30928" y="300113"/>
            <a:ext cx="11930144" cy="6257774"/>
            <a:chOff x="139441" y="244237"/>
            <a:chExt cx="11930144" cy="6382762"/>
          </a:xfrm>
        </p:grpSpPr>
        <p:grpSp>
          <p:nvGrpSpPr>
            <p:cNvPr id="24" name="그룹 23"/>
            <p:cNvGrpSpPr/>
            <p:nvPr/>
          </p:nvGrpSpPr>
          <p:grpSpPr>
            <a:xfrm>
              <a:off x="8554574" y="5982110"/>
              <a:ext cx="3515011" cy="313860"/>
              <a:chOff x="8554574" y="5982110"/>
              <a:chExt cx="3515011" cy="313860"/>
            </a:xfrm>
          </p:grpSpPr>
          <p:sp>
            <p:nvSpPr>
              <p:cNvPr id="16" name="타원 15"/>
              <p:cNvSpPr/>
              <p:nvPr/>
            </p:nvSpPr>
            <p:spPr>
              <a:xfrm rot="285113">
                <a:off x="10414566" y="5982110"/>
                <a:ext cx="1655019" cy="220417"/>
              </a:xfrm>
              <a:prstGeom prst="ellipse">
                <a:avLst/>
              </a:prstGeom>
              <a:solidFill>
                <a:schemeClr val="tx1">
                  <a:alpha val="1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FDAC0509-C47B-457A-9A31-58588B9A2768}"/>
                  </a:ext>
                </a:extLst>
              </p:cNvPr>
              <p:cNvGrpSpPr/>
              <p:nvPr/>
            </p:nvGrpSpPr>
            <p:grpSpPr>
              <a:xfrm rot="4878291">
                <a:off x="10186835" y="4444505"/>
                <a:ext cx="219204" cy="3483726"/>
                <a:chOff x="6827325" y="2695572"/>
                <a:chExt cx="219204" cy="3483726"/>
              </a:xfrm>
            </p:grpSpPr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C5D720AB-879C-4052-B20C-C37B52530C0A}"/>
                    </a:ext>
                  </a:extLst>
                </p:cNvPr>
                <p:cNvSpPr/>
                <p:nvPr/>
              </p:nvSpPr>
              <p:spPr>
                <a:xfrm>
                  <a:off x="6827995" y="2972572"/>
                  <a:ext cx="218534" cy="2912749"/>
                </a:xfrm>
                <a:prstGeom prst="rect">
                  <a:avLst/>
                </a:prstGeom>
                <a:solidFill>
                  <a:srgbClr val="959CD2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EF291F4D-E369-4114-BC5C-D717A39B15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440443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>
                  <a:extLst>
                    <a:ext uri="{FF2B5EF4-FFF2-40B4-BE49-F238E27FC236}">
                      <a16:creationId xmlns:a16="http://schemas.microsoft.com/office/drawing/2014/main" id="{706D7341-A032-4BFB-91FC-F183B46BD7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509171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이등변 삼각형 19">
                  <a:extLst>
                    <a:ext uri="{FF2B5EF4-FFF2-40B4-BE49-F238E27FC236}">
                      <a16:creationId xmlns:a16="http://schemas.microsoft.com/office/drawing/2014/main" id="{8175677F-D199-4F3C-B769-CA34760C1EE3}"/>
                    </a:ext>
                  </a:extLst>
                </p:cNvPr>
                <p:cNvSpPr/>
                <p:nvPr/>
              </p:nvSpPr>
              <p:spPr>
                <a:xfrm flipV="1">
                  <a:off x="6833303" y="5918175"/>
                  <a:ext cx="205294" cy="261123"/>
                </a:xfrm>
                <a:prstGeom prst="triangle">
                  <a:avLst/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" name="이등변 삼각형 20">
                  <a:extLst>
                    <a:ext uri="{FF2B5EF4-FFF2-40B4-BE49-F238E27FC236}">
                      <a16:creationId xmlns:a16="http://schemas.microsoft.com/office/drawing/2014/main" id="{C4C52503-EDF2-454D-BB87-916B51F0A811}"/>
                    </a:ext>
                  </a:extLst>
                </p:cNvPr>
                <p:cNvSpPr/>
                <p:nvPr/>
              </p:nvSpPr>
              <p:spPr>
                <a:xfrm flipV="1">
                  <a:off x="6910748" y="6080547"/>
                  <a:ext cx="53341" cy="67205"/>
                </a:xfrm>
                <a:prstGeom prst="triangle">
                  <a:avLst/>
                </a:prstGeom>
                <a:solidFill>
                  <a:srgbClr val="1988D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" name="사각형: 둥근 위쪽 모서리 126">
                  <a:extLst>
                    <a:ext uri="{FF2B5EF4-FFF2-40B4-BE49-F238E27FC236}">
                      <a16:creationId xmlns:a16="http://schemas.microsoft.com/office/drawing/2014/main" id="{E17E93EF-A950-46A9-AD6B-71C63F1527E5}"/>
                    </a:ext>
                  </a:extLst>
                </p:cNvPr>
                <p:cNvSpPr/>
                <p:nvPr/>
              </p:nvSpPr>
              <p:spPr>
                <a:xfrm>
                  <a:off x="6827325" y="2695572"/>
                  <a:ext cx="218534" cy="272888"/>
                </a:xfrm>
                <a:prstGeom prst="round2SameRect">
                  <a:avLst/>
                </a:prstGeom>
                <a:solidFill>
                  <a:srgbClr val="DDF5F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" name="사각형: 둥근 위쪽 모서리 127">
                  <a:extLst>
                    <a:ext uri="{FF2B5EF4-FFF2-40B4-BE49-F238E27FC236}">
                      <a16:creationId xmlns:a16="http://schemas.microsoft.com/office/drawing/2014/main" id="{DAE32F26-7DC1-46DF-8F6F-A80AB30C3ABD}"/>
                    </a:ext>
                  </a:extLst>
                </p:cNvPr>
                <p:cNvSpPr/>
                <p:nvPr/>
              </p:nvSpPr>
              <p:spPr>
                <a:xfrm>
                  <a:off x="6827325" y="2856865"/>
                  <a:ext cx="218534" cy="111821"/>
                </a:xfrm>
                <a:prstGeom prst="round2SameRect">
                  <a:avLst>
                    <a:gd name="adj1" fmla="val 0"/>
                    <a:gd name="adj2" fmla="val 0"/>
                  </a:avLst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2" name="양쪽 모서리가 둥근 사각형 1"/>
            <p:cNvSpPr/>
            <p:nvPr/>
          </p:nvSpPr>
          <p:spPr>
            <a:xfrm>
              <a:off x="139441" y="6363388"/>
              <a:ext cx="11604759" cy="263611"/>
            </a:xfrm>
            <a:prstGeom prst="round2SameRect">
              <a:avLst>
                <a:gd name="adj1" fmla="val 0"/>
                <a:gd name="adj2" fmla="val 28125"/>
              </a:avLst>
            </a:prstGeom>
            <a:solidFill>
              <a:srgbClr val="959CD2"/>
            </a:solidFill>
            <a:ln w="25400">
              <a:solidFill>
                <a:srgbClr val="252E91"/>
              </a:solidFill>
            </a:ln>
            <a:effectLst>
              <a:outerShdw dist="101600" dir="5400000" sx="96000" sy="96000" algn="t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양쪽 모서리가 둥근 사각형 3"/>
            <p:cNvSpPr/>
            <p:nvPr/>
          </p:nvSpPr>
          <p:spPr>
            <a:xfrm>
              <a:off x="307380" y="625930"/>
              <a:ext cx="11268881" cy="5737458"/>
            </a:xfrm>
            <a:prstGeom prst="round2SameRect">
              <a:avLst>
                <a:gd name="adj1" fmla="val 4423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 w="25400" cmpd="sng">
              <a:solidFill>
                <a:srgbClr val="252E91"/>
              </a:solidFill>
            </a:ln>
            <a:effectLst>
              <a:outerShdw dist="38100" dir="15600000" algn="l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양쪽 모서리가 둥근 사각형 5"/>
            <p:cNvSpPr/>
            <p:nvPr/>
          </p:nvSpPr>
          <p:spPr>
            <a:xfrm>
              <a:off x="511899" y="869157"/>
              <a:ext cx="10859843" cy="5484151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한쪽 모서리가 잘린 사각형 6"/>
            <p:cNvSpPr/>
            <p:nvPr/>
          </p:nvSpPr>
          <p:spPr>
            <a:xfrm>
              <a:off x="763073" y="244237"/>
              <a:ext cx="10357494" cy="6119151"/>
            </a:xfrm>
            <a:prstGeom prst="snip1Rect">
              <a:avLst>
                <a:gd name="adj" fmla="val 8261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  <a:effectLst>
              <a:outerShdw dist="63500" algn="l" rotWithShape="0">
                <a:srgbClr val="252E91">
                  <a:alpha val="2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/>
            <a:lstStyle/>
            <a:p>
              <a:pPr algn="ctr">
                <a:defRPr/>
              </a:pPr>
              <a:r>
                <a:rPr lang="en-US" altLang="ko-KR" sz="3200" b="1" kern="0" dirty="0">
                  <a:ln w="12700">
                    <a:noFill/>
                  </a:ln>
                  <a:solidFill>
                    <a:srgbClr val="252E91"/>
                  </a:solidFill>
                  <a:latin typeface="+mj-lt"/>
                  <a:ea typeface="야놀자 야체 B" panose="02020603020101020101" pitchFamily="18" charset="-127"/>
                </a:rPr>
                <a:t>Artificial Neural Network</a:t>
              </a:r>
              <a:endParaRPr lang="en-US" altLang="ko-KR" sz="800" kern="0" dirty="0">
                <a:solidFill>
                  <a:srgbClr val="959CD2"/>
                </a:solidFill>
              </a:endParaRPr>
            </a:p>
          </p:txBody>
        </p:sp>
        <p:sp>
          <p:nvSpPr>
            <p:cNvPr id="8" name="직각 삼각형 7"/>
            <p:cNvSpPr/>
            <p:nvPr/>
          </p:nvSpPr>
          <p:spPr>
            <a:xfrm>
              <a:off x="10629219" y="257269"/>
              <a:ext cx="475230" cy="479437"/>
            </a:xfrm>
            <a:prstGeom prst="rtTriangle">
              <a:avLst/>
            </a:prstGeom>
            <a:pattFill prst="wdUpDiag">
              <a:fgClr>
                <a:schemeClr val="bg1"/>
              </a:fgClr>
              <a:bgClr>
                <a:srgbClr val="959CD2"/>
              </a:bgClr>
            </a:patt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497573" y="6459078"/>
              <a:ext cx="1109495" cy="65907"/>
              <a:chOff x="9650186" y="6459078"/>
              <a:chExt cx="1109495" cy="65907"/>
            </a:xfrm>
          </p:grpSpPr>
          <p:sp>
            <p:nvSpPr>
              <p:cNvPr id="9" name="모서리가 둥근 직사각형 8"/>
              <p:cNvSpPr/>
              <p:nvPr/>
            </p:nvSpPr>
            <p:spPr>
              <a:xfrm>
                <a:off x="9650186" y="6459078"/>
                <a:ext cx="723900" cy="6590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타원 9"/>
              <p:cNvSpPr/>
              <p:nvPr/>
            </p:nvSpPr>
            <p:spPr>
              <a:xfrm>
                <a:off x="10440761" y="6459078"/>
                <a:ext cx="64800" cy="65907"/>
              </a:xfrm>
              <a:prstGeom prst="ellipse">
                <a:avLst/>
              </a:prstGeom>
              <a:solidFill>
                <a:srgbClr val="FFC00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10567821" y="6459078"/>
                <a:ext cx="64800" cy="65907"/>
              </a:xfrm>
              <a:prstGeom prst="ellipse">
                <a:avLst/>
              </a:prstGeom>
              <a:solidFill>
                <a:srgbClr val="00B0F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타원 11"/>
              <p:cNvSpPr/>
              <p:nvPr/>
            </p:nvSpPr>
            <p:spPr>
              <a:xfrm>
                <a:off x="10694881" y="6459078"/>
                <a:ext cx="64800" cy="65907"/>
              </a:xfrm>
              <a:prstGeom prst="ellipse">
                <a:avLst/>
              </a:prstGeom>
              <a:solidFill>
                <a:srgbClr val="FF8086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모서리가 둥근 직사각형 12"/>
              <p:cNvSpPr/>
              <p:nvPr/>
            </p:nvSpPr>
            <p:spPr>
              <a:xfrm>
                <a:off x="9687086" y="6479237"/>
                <a:ext cx="396000" cy="25200"/>
              </a:xfrm>
              <a:prstGeom prst="roundRect">
                <a:avLst>
                  <a:gd name="adj" fmla="val 50000"/>
                </a:avLst>
              </a:prstGeom>
              <a:solidFill>
                <a:srgbClr val="FF8086"/>
              </a:solidFill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6AEA6FC4-BDEB-7165-0404-BF6D3BA0F20A}"/>
              </a:ext>
            </a:extLst>
          </p:cNvPr>
          <p:cNvSpPr txBox="1"/>
          <p:nvPr/>
        </p:nvSpPr>
        <p:spPr>
          <a:xfrm>
            <a:off x="1953456" y="1556501"/>
            <a:ext cx="6173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b="1" dirty="0"/>
              <a:t>비선형적 분류와 활성화 함수</a:t>
            </a:r>
            <a:endParaRPr lang="en-US" altLang="ko-KR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6240907-D7D2-4314-33B1-61F5D9014F8E}"/>
              </a:ext>
            </a:extLst>
          </p:cNvPr>
          <p:cNvSpPr txBox="1"/>
          <p:nvPr/>
        </p:nvSpPr>
        <p:spPr>
          <a:xfrm>
            <a:off x="2398032" y="2115386"/>
            <a:ext cx="8222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활성화 함수를 비선형 함수로 사용하는 이유 또한 비선형적 분류를 위해서임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74A5257-511F-1E3B-AA6C-835F8AE25B88}"/>
                  </a:ext>
                </a:extLst>
              </p:cNvPr>
              <p:cNvSpPr txBox="1"/>
              <p:nvPr/>
            </p:nvSpPr>
            <p:spPr>
              <a:xfrm>
                <a:off x="2495940" y="2795039"/>
                <a:ext cx="6689264" cy="27847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ko-KR" alt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𝑤𝑥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를</m:t>
                    </m:r>
                  </m:oMath>
                </a14:m>
                <a:r>
                  <a:rPr lang="ko-KR" altLang="en-US" dirty="0"/>
                  <a:t> 이용해 </a:t>
                </a:r>
                <a:r>
                  <a:rPr lang="en-US" altLang="ko-KR" dirty="0"/>
                  <a:t>3</a:t>
                </a:r>
                <a:r>
                  <a:rPr lang="ko-KR" altLang="en-US" dirty="0"/>
                  <a:t>층 신경망을 만든다고 가정했을 때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74A5257-511F-1E3B-AA6C-835F8AE25B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5940" y="2795039"/>
                <a:ext cx="6689264" cy="278474"/>
              </a:xfrm>
              <a:prstGeom prst="rect">
                <a:avLst/>
              </a:prstGeom>
              <a:blipFill>
                <a:blip r:embed="rId3"/>
                <a:stretch>
                  <a:fillRect l="-1275" t="-28889" b="-5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57B94C4-6E83-45B9-7924-073FE6504A41}"/>
                  </a:ext>
                </a:extLst>
              </p:cNvPr>
              <p:cNvSpPr txBox="1"/>
              <p:nvPr/>
            </p:nvSpPr>
            <p:spPr>
              <a:xfrm>
                <a:off x="2449285" y="3353612"/>
                <a:ext cx="1711238" cy="4145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ko-KR" alt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ko-KR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ko-KR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ko-KR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57B94C4-6E83-45B9-7924-073FE6504A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9285" y="3353612"/>
                <a:ext cx="1711238" cy="414537"/>
              </a:xfrm>
              <a:prstGeom prst="rect">
                <a:avLst/>
              </a:prstGeom>
              <a:blipFill>
                <a:blip r:embed="rId4"/>
                <a:stretch>
                  <a:fillRect l="-2135" b="-73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012A594-7D57-10F2-8CF3-125489DA738B}"/>
                  </a:ext>
                </a:extLst>
              </p:cNvPr>
              <p:cNvSpPr txBox="1"/>
              <p:nvPr/>
            </p:nvSpPr>
            <p:spPr>
              <a:xfrm>
                <a:off x="4224760" y="3404555"/>
                <a:ext cx="2069028" cy="312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ko-KR" altLang="en-US">
                              <a:latin typeface="Cambria Math" panose="02040503050406030204" pitchFamily="18" charset="0"/>
                            </a:rPr>
                            <m:t>=</m:t>
                          </m:r>
                        </m:fName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  <m:d>
                            <m:dPr>
                              <m:ctrlPr>
                                <a:rPr lang="ko-KR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d>
                                <m:dPr>
                                  <m:ctrlPr>
                                    <a:rPr lang="ko-KR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𝑤𝑥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ko-KR" altLang="en-US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ko-KR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012A594-7D57-10F2-8CF3-125489DA7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4760" y="3404555"/>
                <a:ext cx="2069028" cy="312650"/>
              </a:xfrm>
              <a:prstGeom prst="rect">
                <a:avLst/>
              </a:prstGeom>
              <a:blipFill>
                <a:blip r:embed="rId5"/>
                <a:stretch>
                  <a:fillRect r="-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2825B4D-493B-B15B-7A3D-17A440A99DB2}"/>
                  </a:ext>
                </a:extLst>
              </p:cNvPr>
              <p:cNvSpPr txBox="1"/>
              <p:nvPr/>
            </p:nvSpPr>
            <p:spPr>
              <a:xfrm>
                <a:off x="2398032" y="4035785"/>
                <a:ext cx="7427168" cy="12018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다음과 같은 형태가 나오는데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ko-KR" alt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ko-KR" altLang="en-US" i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ko-KR" altLang="en-US" i="1">
                        <a:latin typeface="Cambria Math" panose="02040503050406030204" pitchFamily="18" charset="0"/>
                      </a:rPr>
                      <m:t>은</m:t>
                    </m:r>
                  </m:oMath>
                </a14:m>
                <a:r>
                  <a:rPr lang="ko-KR" altLang="en-US" dirty="0"/>
                  <a:t> 사실상 상수이므로 이 신경망은 단층 신경망과 거의 차이가 없음 </a:t>
                </a:r>
                <a:endParaRPr lang="en-US" altLang="ko-KR" dirty="0"/>
              </a:p>
              <a:p>
                <a:endParaRPr lang="en-US" altLang="ko-KR" dirty="0"/>
              </a:p>
              <a:p>
                <a:r>
                  <a:rPr lang="ko-KR" altLang="en-US" dirty="0"/>
                  <a:t>때문에 비선형 활성화 함수를 통해 값을 처리해야 함</a:t>
                </a: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2825B4D-493B-B15B-7A3D-17A440A99D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8032" y="4035785"/>
                <a:ext cx="7427168" cy="1201804"/>
              </a:xfrm>
              <a:prstGeom prst="rect">
                <a:avLst/>
              </a:prstGeom>
              <a:blipFill>
                <a:blip r:embed="rId6"/>
                <a:stretch>
                  <a:fillRect l="-656" t="-2538" b="-710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14996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30928" y="300113"/>
            <a:ext cx="11930144" cy="6257774"/>
            <a:chOff x="139441" y="244237"/>
            <a:chExt cx="11930144" cy="6382762"/>
          </a:xfrm>
        </p:grpSpPr>
        <p:grpSp>
          <p:nvGrpSpPr>
            <p:cNvPr id="24" name="그룹 23"/>
            <p:cNvGrpSpPr/>
            <p:nvPr/>
          </p:nvGrpSpPr>
          <p:grpSpPr>
            <a:xfrm>
              <a:off x="8554574" y="5982110"/>
              <a:ext cx="3515011" cy="313860"/>
              <a:chOff x="8554574" y="5982110"/>
              <a:chExt cx="3515011" cy="313860"/>
            </a:xfrm>
          </p:grpSpPr>
          <p:sp>
            <p:nvSpPr>
              <p:cNvPr id="16" name="타원 15"/>
              <p:cNvSpPr/>
              <p:nvPr/>
            </p:nvSpPr>
            <p:spPr>
              <a:xfrm rot="285113">
                <a:off x="10414566" y="5982110"/>
                <a:ext cx="1655019" cy="220417"/>
              </a:xfrm>
              <a:prstGeom prst="ellipse">
                <a:avLst/>
              </a:prstGeom>
              <a:solidFill>
                <a:schemeClr val="tx1">
                  <a:alpha val="1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FDAC0509-C47B-457A-9A31-58588B9A2768}"/>
                  </a:ext>
                </a:extLst>
              </p:cNvPr>
              <p:cNvGrpSpPr/>
              <p:nvPr/>
            </p:nvGrpSpPr>
            <p:grpSpPr>
              <a:xfrm rot="4878291">
                <a:off x="10186835" y="4444505"/>
                <a:ext cx="219204" cy="3483726"/>
                <a:chOff x="6827325" y="2695572"/>
                <a:chExt cx="219204" cy="3483726"/>
              </a:xfrm>
            </p:grpSpPr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C5D720AB-879C-4052-B20C-C37B52530C0A}"/>
                    </a:ext>
                  </a:extLst>
                </p:cNvPr>
                <p:cNvSpPr/>
                <p:nvPr/>
              </p:nvSpPr>
              <p:spPr>
                <a:xfrm>
                  <a:off x="6827995" y="2972572"/>
                  <a:ext cx="218534" cy="2912749"/>
                </a:xfrm>
                <a:prstGeom prst="rect">
                  <a:avLst/>
                </a:prstGeom>
                <a:solidFill>
                  <a:srgbClr val="959CD2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EF291F4D-E369-4114-BC5C-D717A39B15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440443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>
                  <a:extLst>
                    <a:ext uri="{FF2B5EF4-FFF2-40B4-BE49-F238E27FC236}">
                      <a16:creationId xmlns:a16="http://schemas.microsoft.com/office/drawing/2014/main" id="{706D7341-A032-4BFB-91FC-F183B46BD7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509171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이등변 삼각형 19">
                  <a:extLst>
                    <a:ext uri="{FF2B5EF4-FFF2-40B4-BE49-F238E27FC236}">
                      <a16:creationId xmlns:a16="http://schemas.microsoft.com/office/drawing/2014/main" id="{8175677F-D199-4F3C-B769-CA34760C1EE3}"/>
                    </a:ext>
                  </a:extLst>
                </p:cNvPr>
                <p:cNvSpPr/>
                <p:nvPr/>
              </p:nvSpPr>
              <p:spPr>
                <a:xfrm flipV="1">
                  <a:off x="6833303" y="5918175"/>
                  <a:ext cx="205294" cy="261123"/>
                </a:xfrm>
                <a:prstGeom prst="triangle">
                  <a:avLst/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" name="이등변 삼각형 20">
                  <a:extLst>
                    <a:ext uri="{FF2B5EF4-FFF2-40B4-BE49-F238E27FC236}">
                      <a16:creationId xmlns:a16="http://schemas.microsoft.com/office/drawing/2014/main" id="{C4C52503-EDF2-454D-BB87-916B51F0A811}"/>
                    </a:ext>
                  </a:extLst>
                </p:cNvPr>
                <p:cNvSpPr/>
                <p:nvPr/>
              </p:nvSpPr>
              <p:spPr>
                <a:xfrm flipV="1">
                  <a:off x="6910748" y="6080547"/>
                  <a:ext cx="53341" cy="67205"/>
                </a:xfrm>
                <a:prstGeom prst="triangle">
                  <a:avLst/>
                </a:prstGeom>
                <a:solidFill>
                  <a:srgbClr val="1988D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" name="사각형: 둥근 위쪽 모서리 126">
                  <a:extLst>
                    <a:ext uri="{FF2B5EF4-FFF2-40B4-BE49-F238E27FC236}">
                      <a16:creationId xmlns:a16="http://schemas.microsoft.com/office/drawing/2014/main" id="{E17E93EF-A950-46A9-AD6B-71C63F1527E5}"/>
                    </a:ext>
                  </a:extLst>
                </p:cNvPr>
                <p:cNvSpPr/>
                <p:nvPr/>
              </p:nvSpPr>
              <p:spPr>
                <a:xfrm>
                  <a:off x="6827325" y="2695572"/>
                  <a:ext cx="218534" cy="272888"/>
                </a:xfrm>
                <a:prstGeom prst="round2SameRect">
                  <a:avLst/>
                </a:prstGeom>
                <a:solidFill>
                  <a:srgbClr val="DDF5F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" name="사각형: 둥근 위쪽 모서리 127">
                  <a:extLst>
                    <a:ext uri="{FF2B5EF4-FFF2-40B4-BE49-F238E27FC236}">
                      <a16:creationId xmlns:a16="http://schemas.microsoft.com/office/drawing/2014/main" id="{DAE32F26-7DC1-46DF-8F6F-A80AB30C3ABD}"/>
                    </a:ext>
                  </a:extLst>
                </p:cNvPr>
                <p:cNvSpPr/>
                <p:nvPr/>
              </p:nvSpPr>
              <p:spPr>
                <a:xfrm>
                  <a:off x="6827325" y="2856865"/>
                  <a:ext cx="218534" cy="111821"/>
                </a:xfrm>
                <a:prstGeom prst="round2SameRect">
                  <a:avLst>
                    <a:gd name="adj1" fmla="val 0"/>
                    <a:gd name="adj2" fmla="val 0"/>
                  </a:avLst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2" name="양쪽 모서리가 둥근 사각형 1"/>
            <p:cNvSpPr/>
            <p:nvPr/>
          </p:nvSpPr>
          <p:spPr>
            <a:xfrm>
              <a:off x="139441" y="6363388"/>
              <a:ext cx="11604759" cy="263611"/>
            </a:xfrm>
            <a:prstGeom prst="round2SameRect">
              <a:avLst>
                <a:gd name="adj1" fmla="val 0"/>
                <a:gd name="adj2" fmla="val 28125"/>
              </a:avLst>
            </a:prstGeom>
            <a:solidFill>
              <a:srgbClr val="959CD2"/>
            </a:solidFill>
            <a:ln w="25400">
              <a:solidFill>
                <a:srgbClr val="252E91"/>
              </a:solidFill>
            </a:ln>
            <a:effectLst>
              <a:outerShdw dist="101600" dir="5400000" sx="96000" sy="96000" algn="t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양쪽 모서리가 둥근 사각형 3"/>
            <p:cNvSpPr/>
            <p:nvPr/>
          </p:nvSpPr>
          <p:spPr>
            <a:xfrm>
              <a:off x="307380" y="625930"/>
              <a:ext cx="11268881" cy="5737458"/>
            </a:xfrm>
            <a:prstGeom prst="round2SameRect">
              <a:avLst>
                <a:gd name="adj1" fmla="val 4423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 w="25400" cmpd="sng">
              <a:solidFill>
                <a:srgbClr val="252E91"/>
              </a:solidFill>
            </a:ln>
            <a:effectLst>
              <a:outerShdw dist="38100" dir="15600000" algn="l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양쪽 모서리가 둥근 사각형 5"/>
            <p:cNvSpPr/>
            <p:nvPr/>
          </p:nvSpPr>
          <p:spPr>
            <a:xfrm>
              <a:off x="511899" y="869157"/>
              <a:ext cx="10859843" cy="5484151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한쪽 모서리가 잘린 사각형 6"/>
            <p:cNvSpPr/>
            <p:nvPr/>
          </p:nvSpPr>
          <p:spPr>
            <a:xfrm>
              <a:off x="763073" y="244237"/>
              <a:ext cx="10357494" cy="6119151"/>
            </a:xfrm>
            <a:prstGeom prst="snip1Rect">
              <a:avLst>
                <a:gd name="adj" fmla="val 8261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  <a:effectLst>
              <a:outerShdw dist="63500" algn="l" rotWithShape="0">
                <a:srgbClr val="252E91">
                  <a:alpha val="2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/>
            <a:lstStyle/>
            <a:p>
              <a:pPr algn="ctr">
                <a:defRPr/>
              </a:pPr>
              <a:r>
                <a:rPr lang="en-US" altLang="ko-KR" sz="3200" b="1" kern="0" dirty="0">
                  <a:ln w="12700">
                    <a:noFill/>
                  </a:ln>
                  <a:solidFill>
                    <a:srgbClr val="252E91"/>
                  </a:solidFill>
                  <a:latin typeface="+mj-lt"/>
                  <a:ea typeface="야놀자 야체 B" panose="02020603020101020101" pitchFamily="18" charset="-127"/>
                </a:rPr>
                <a:t>Backpropagation</a:t>
              </a:r>
              <a:endParaRPr lang="en-US" altLang="ko-KR" sz="800" kern="0" dirty="0">
                <a:solidFill>
                  <a:srgbClr val="959CD2"/>
                </a:solidFill>
              </a:endParaRPr>
            </a:p>
          </p:txBody>
        </p:sp>
        <p:sp>
          <p:nvSpPr>
            <p:cNvPr id="8" name="직각 삼각형 7"/>
            <p:cNvSpPr/>
            <p:nvPr/>
          </p:nvSpPr>
          <p:spPr>
            <a:xfrm>
              <a:off x="10629219" y="257269"/>
              <a:ext cx="475230" cy="479437"/>
            </a:xfrm>
            <a:prstGeom prst="rtTriangle">
              <a:avLst/>
            </a:prstGeom>
            <a:pattFill prst="wdUpDiag">
              <a:fgClr>
                <a:schemeClr val="bg1"/>
              </a:fgClr>
              <a:bgClr>
                <a:srgbClr val="959CD2"/>
              </a:bgClr>
            </a:patt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497573" y="6459078"/>
              <a:ext cx="1109495" cy="65907"/>
              <a:chOff x="9650186" y="6459078"/>
              <a:chExt cx="1109495" cy="65907"/>
            </a:xfrm>
          </p:grpSpPr>
          <p:sp>
            <p:nvSpPr>
              <p:cNvPr id="9" name="모서리가 둥근 직사각형 8"/>
              <p:cNvSpPr/>
              <p:nvPr/>
            </p:nvSpPr>
            <p:spPr>
              <a:xfrm>
                <a:off x="9650186" y="6459078"/>
                <a:ext cx="723900" cy="6590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타원 9"/>
              <p:cNvSpPr/>
              <p:nvPr/>
            </p:nvSpPr>
            <p:spPr>
              <a:xfrm>
                <a:off x="10440761" y="6459078"/>
                <a:ext cx="64800" cy="65907"/>
              </a:xfrm>
              <a:prstGeom prst="ellipse">
                <a:avLst/>
              </a:prstGeom>
              <a:solidFill>
                <a:srgbClr val="FFC00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10567821" y="6459078"/>
                <a:ext cx="64800" cy="65907"/>
              </a:xfrm>
              <a:prstGeom prst="ellipse">
                <a:avLst/>
              </a:prstGeom>
              <a:solidFill>
                <a:srgbClr val="00B0F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타원 11"/>
              <p:cNvSpPr/>
              <p:nvPr/>
            </p:nvSpPr>
            <p:spPr>
              <a:xfrm>
                <a:off x="10694881" y="6459078"/>
                <a:ext cx="64800" cy="65907"/>
              </a:xfrm>
              <a:prstGeom prst="ellipse">
                <a:avLst/>
              </a:prstGeom>
              <a:solidFill>
                <a:srgbClr val="FF8086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모서리가 둥근 직사각형 12"/>
              <p:cNvSpPr/>
              <p:nvPr/>
            </p:nvSpPr>
            <p:spPr>
              <a:xfrm>
                <a:off x="9687086" y="6479237"/>
                <a:ext cx="396000" cy="25200"/>
              </a:xfrm>
              <a:prstGeom prst="roundRect">
                <a:avLst>
                  <a:gd name="adj" fmla="val 50000"/>
                </a:avLst>
              </a:prstGeom>
              <a:solidFill>
                <a:srgbClr val="FF8086"/>
              </a:solidFill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6AEA6FC4-BDEB-7165-0404-BF6D3BA0F20A}"/>
              </a:ext>
            </a:extLst>
          </p:cNvPr>
          <p:cNvSpPr txBox="1"/>
          <p:nvPr/>
        </p:nvSpPr>
        <p:spPr>
          <a:xfrm>
            <a:off x="1953456" y="1556501"/>
            <a:ext cx="6173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b="1" dirty="0"/>
              <a:t>가중치 업데이트는 어떻게 해야 할까</a:t>
            </a:r>
            <a:r>
              <a:rPr lang="en-US" altLang="ko-KR" b="1" dirty="0"/>
              <a:t>?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6240907-D7D2-4314-33B1-61F5D9014F8E}"/>
              </a:ext>
            </a:extLst>
          </p:cNvPr>
          <p:cNvSpPr txBox="1"/>
          <p:nvPr/>
        </p:nvSpPr>
        <p:spPr>
          <a:xfrm>
            <a:off x="2398032" y="2115386"/>
            <a:ext cx="822267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신경망에서 입력과 가중치를 곱하고 바이어스를 더해 총합을 구하는 과정을 </a:t>
            </a:r>
            <a:r>
              <a:rPr lang="ko-KR" altLang="en-US" dirty="0">
                <a:solidFill>
                  <a:srgbClr val="FF0000"/>
                </a:solidFill>
              </a:rPr>
              <a:t>순전파</a:t>
            </a:r>
            <a:r>
              <a:rPr lang="ko-KR" altLang="en-US" dirty="0"/>
              <a:t>라고 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그럼 계산 결과로 나온 오차를 이용해서 어떻게 가중치를 업데이트 해야 할까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우리는 선형 회귀에서 </a:t>
            </a:r>
            <a:r>
              <a:rPr lang="ko-KR" altLang="en-US" dirty="0">
                <a:solidFill>
                  <a:srgbClr val="FF0000"/>
                </a:solidFill>
              </a:rPr>
              <a:t>경사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rgbClr val="FF0000"/>
                </a:solidFill>
              </a:rPr>
              <a:t>하강법</a:t>
            </a:r>
            <a:r>
              <a:rPr lang="ko-KR" altLang="en-US" dirty="0"/>
              <a:t>에 대해 배웠음 가중치 업데이트는 이 경사 하강법을 이용하여 진행됨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79951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30928" y="362607"/>
            <a:ext cx="11930144" cy="6257774"/>
            <a:chOff x="139441" y="244237"/>
            <a:chExt cx="11930144" cy="6382762"/>
          </a:xfrm>
        </p:grpSpPr>
        <p:grpSp>
          <p:nvGrpSpPr>
            <p:cNvPr id="24" name="그룹 23"/>
            <p:cNvGrpSpPr/>
            <p:nvPr/>
          </p:nvGrpSpPr>
          <p:grpSpPr>
            <a:xfrm>
              <a:off x="8554574" y="5982110"/>
              <a:ext cx="3515011" cy="313860"/>
              <a:chOff x="8554574" y="5982110"/>
              <a:chExt cx="3515011" cy="313860"/>
            </a:xfrm>
          </p:grpSpPr>
          <p:sp>
            <p:nvSpPr>
              <p:cNvPr id="16" name="타원 15"/>
              <p:cNvSpPr/>
              <p:nvPr/>
            </p:nvSpPr>
            <p:spPr>
              <a:xfrm rot="285113">
                <a:off x="10414566" y="5982110"/>
                <a:ext cx="1655019" cy="220417"/>
              </a:xfrm>
              <a:prstGeom prst="ellipse">
                <a:avLst/>
              </a:prstGeom>
              <a:solidFill>
                <a:schemeClr val="tx1">
                  <a:alpha val="1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FDAC0509-C47B-457A-9A31-58588B9A2768}"/>
                  </a:ext>
                </a:extLst>
              </p:cNvPr>
              <p:cNvGrpSpPr/>
              <p:nvPr/>
            </p:nvGrpSpPr>
            <p:grpSpPr>
              <a:xfrm rot="4878291">
                <a:off x="10186835" y="4444505"/>
                <a:ext cx="219204" cy="3483726"/>
                <a:chOff x="6827325" y="2695572"/>
                <a:chExt cx="219204" cy="3483726"/>
              </a:xfrm>
            </p:grpSpPr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C5D720AB-879C-4052-B20C-C37B52530C0A}"/>
                    </a:ext>
                  </a:extLst>
                </p:cNvPr>
                <p:cNvSpPr/>
                <p:nvPr/>
              </p:nvSpPr>
              <p:spPr>
                <a:xfrm>
                  <a:off x="6827995" y="2972572"/>
                  <a:ext cx="218534" cy="2912749"/>
                </a:xfrm>
                <a:prstGeom prst="rect">
                  <a:avLst/>
                </a:prstGeom>
                <a:solidFill>
                  <a:srgbClr val="959CD2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EF291F4D-E369-4114-BC5C-D717A39B15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440443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>
                  <a:extLst>
                    <a:ext uri="{FF2B5EF4-FFF2-40B4-BE49-F238E27FC236}">
                      <a16:creationId xmlns:a16="http://schemas.microsoft.com/office/drawing/2014/main" id="{706D7341-A032-4BFB-91FC-F183B46BD7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509171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이등변 삼각형 19">
                  <a:extLst>
                    <a:ext uri="{FF2B5EF4-FFF2-40B4-BE49-F238E27FC236}">
                      <a16:creationId xmlns:a16="http://schemas.microsoft.com/office/drawing/2014/main" id="{8175677F-D199-4F3C-B769-CA34760C1EE3}"/>
                    </a:ext>
                  </a:extLst>
                </p:cNvPr>
                <p:cNvSpPr/>
                <p:nvPr/>
              </p:nvSpPr>
              <p:spPr>
                <a:xfrm flipV="1">
                  <a:off x="6833303" y="5918175"/>
                  <a:ext cx="205294" cy="261123"/>
                </a:xfrm>
                <a:prstGeom prst="triangle">
                  <a:avLst/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" name="이등변 삼각형 20">
                  <a:extLst>
                    <a:ext uri="{FF2B5EF4-FFF2-40B4-BE49-F238E27FC236}">
                      <a16:creationId xmlns:a16="http://schemas.microsoft.com/office/drawing/2014/main" id="{C4C52503-EDF2-454D-BB87-916B51F0A811}"/>
                    </a:ext>
                  </a:extLst>
                </p:cNvPr>
                <p:cNvSpPr/>
                <p:nvPr/>
              </p:nvSpPr>
              <p:spPr>
                <a:xfrm flipV="1">
                  <a:off x="6910748" y="6080547"/>
                  <a:ext cx="53341" cy="67205"/>
                </a:xfrm>
                <a:prstGeom prst="triangle">
                  <a:avLst/>
                </a:prstGeom>
                <a:solidFill>
                  <a:srgbClr val="1988D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" name="사각형: 둥근 위쪽 모서리 126">
                  <a:extLst>
                    <a:ext uri="{FF2B5EF4-FFF2-40B4-BE49-F238E27FC236}">
                      <a16:creationId xmlns:a16="http://schemas.microsoft.com/office/drawing/2014/main" id="{E17E93EF-A950-46A9-AD6B-71C63F1527E5}"/>
                    </a:ext>
                  </a:extLst>
                </p:cNvPr>
                <p:cNvSpPr/>
                <p:nvPr/>
              </p:nvSpPr>
              <p:spPr>
                <a:xfrm>
                  <a:off x="6827325" y="2695572"/>
                  <a:ext cx="218534" cy="272888"/>
                </a:xfrm>
                <a:prstGeom prst="round2SameRect">
                  <a:avLst/>
                </a:prstGeom>
                <a:solidFill>
                  <a:srgbClr val="DDF5F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" name="사각형: 둥근 위쪽 모서리 127">
                  <a:extLst>
                    <a:ext uri="{FF2B5EF4-FFF2-40B4-BE49-F238E27FC236}">
                      <a16:creationId xmlns:a16="http://schemas.microsoft.com/office/drawing/2014/main" id="{DAE32F26-7DC1-46DF-8F6F-A80AB30C3ABD}"/>
                    </a:ext>
                  </a:extLst>
                </p:cNvPr>
                <p:cNvSpPr/>
                <p:nvPr/>
              </p:nvSpPr>
              <p:spPr>
                <a:xfrm>
                  <a:off x="6827325" y="2856865"/>
                  <a:ext cx="218534" cy="111821"/>
                </a:xfrm>
                <a:prstGeom prst="round2SameRect">
                  <a:avLst>
                    <a:gd name="adj1" fmla="val 0"/>
                    <a:gd name="adj2" fmla="val 0"/>
                  </a:avLst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2" name="양쪽 모서리가 둥근 사각형 1"/>
            <p:cNvSpPr/>
            <p:nvPr/>
          </p:nvSpPr>
          <p:spPr>
            <a:xfrm>
              <a:off x="139441" y="6363388"/>
              <a:ext cx="11604759" cy="263611"/>
            </a:xfrm>
            <a:prstGeom prst="round2SameRect">
              <a:avLst>
                <a:gd name="adj1" fmla="val 0"/>
                <a:gd name="adj2" fmla="val 28125"/>
              </a:avLst>
            </a:prstGeom>
            <a:solidFill>
              <a:srgbClr val="959CD2"/>
            </a:solidFill>
            <a:ln w="25400">
              <a:solidFill>
                <a:srgbClr val="252E91"/>
              </a:solidFill>
            </a:ln>
            <a:effectLst>
              <a:outerShdw dist="101600" dir="5400000" sx="96000" sy="96000" algn="t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양쪽 모서리가 둥근 사각형 3"/>
            <p:cNvSpPr/>
            <p:nvPr/>
          </p:nvSpPr>
          <p:spPr>
            <a:xfrm>
              <a:off x="307380" y="625930"/>
              <a:ext cx="11268881" cy="5737458"/>
            </a:xfrm>
            <a:prstGeom prst="round2SameRect">
              <a:avLst>
                <a:gd name="adj1" fmla="val 4423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 w="25400" cmpd="sng">
              <a:solidFill>
                <a:srgbClr val="252E91"/>
              </a:solidFill>
            </a:ln>
            <a:effectLst>
              <a:outerShdw dist="38100" dir="15600000" algn="l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양쪽 모서리가 둥근 사각형 5"/>
            <p:cNvSpPr/>
            <p:nvPr/>
          </p:nvSpPr>
          <p:spPr>
            <a:xfrm>
              <a:off x="511899" y="869157"/>
              <a:ext cx="10859843" cy="5484151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한쪽 모서리가 잘린 사각형 6"/>
            <p:cNvSpPr/>
            <p:nvPr/>
          </p:nvSpPr>
          <p:spPr>
            <a:xfrm>
              <a:off x="763073" y="244237"/>
              <a:ext cx="10357494" cy="6119151"/>
            </a:xfrm>
            <a:prstGeom prst="snip1Rect">
              <a:avLst>
                <a:gd name="adj" fmla="val 8261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  <a:effectLst>
              <a:outerShdw dist="63500" algn="l" rotWithShape="0">
                <a:srgbClr val="252E91">
                  <a:alpha val="2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/>
            <a:lstStyle/>
            <a:p>
              <a:pPr algn="ctr">
                <a:defRPr/>
              </a:pPr>
              <a:r>
                <a:rPr lang="en-US" altLang="ko-KR" sz="3200" b="1" kern="0" dirty="0">
                  <a:ln w="12700">
                    <a:noFill/>
                  </a:ln>
                  <a:solidFill>
                    <a:srgbClr val="252E91"/>
                  </a:solidFill>
                  <a:latin typeface="+mj-lt"/>
                  <a:ea typeface="야놀자 야체 B" panose="02020603020101020101" pitchFamily="18" charset="-127"/>
                </a:rPr>
                <a:t>What is DL?</a:t>
              </a:r>
              <a:endParaRPr lang="en-US" altLang="ko-KR" sz="800" kern="0" dirty="0">
                <a:solidFill>
                  <a:srgbClr val="959CD2"/>
                </a:solidFill>
              </a:endParaRPr>
            </a:p>
          </p:txBody>
        </p:sp>
        <p:sp>
          <p:nvSpPr>
            <p:cNvPr id="8" name="직각 삼각형 7"/>
            <p:cNvSpPr/>
            <p:nvPr/>
          </p:nvSpPr>
          <p:spPr>
            <a:xfrm>
              <a:off x="10629219" y="257269"/>
              <a:ext cx="475230" cy="479437"/>
            </a:xfrm>
            <a:prstGeom prst="rtTriangle">
              <a:avLst/>
            </a:prstGeom>
            <a:pattFill prst="wdUpDiag">
              <a:fgClr>
                <a:schemeClr val="bg1"/>
              </a:fgClr>
              <a:bgClr>
                <a:srgbClr val="959CD2"/>
              </a:bgClr>
            </a:patt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497573" y="6459078"/>
              <a:ext cx="1109495" cy="65907"/>
              <a:chOff x="9650186" y="6459078"/>
              <a:chExt cx="1109495" cy="65907"/>
            </a:xfrm>
          </p:grpSpPr>
          <p:sp>
            <p:nvSpPr>
              <p:cNvPr id="9" name="모서리가 둥근 직사각형 8"/>
              <p:cNvSpPr/>
              <p:nvPr/>
            </p:nvSpPr>
            <p:spPr>
              <a:xfrm>
                <a:off x="9650186" y="6459078"/>
                <a:ext cx="723900" cy="6590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타원 9"/>
              <p:cNvSpPr/>
              <p:nvPr/>
            </p:nvSpPr>
            <p:spPr>
              <a:xfrm>
                <a:off x="10440761" y="6459078"/>
                <a:ext cx="64800" cy="65907"/>
              </a:xfrm>
              <a:prstGeom prst="ellipse">
                <a:avLst/>
              </a:prstGeom>
              <a:solidFill>
                <a:srgbClr val="FFC00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10567821" y="6459078"/>
                <a:ext cx="64800" cy="65907"/>
              </a:xfrm>
              <a:prstGeom prst="ellipse">
                <a:avLst/>
              </a:prstGeom>
              <a:solidFill>
                <a:srgbClr val="00B0F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타원 11"/>
              <p:cNvSpPr/>
              <p:nvPr/>
            </p:nvSpPr>
            <p:spPr>
              <a:xfrm>
                <a:off x="10694881" y="6459078"/>
                <a:ext cx="64800" cy="65907"/>
              </a:xfrm>
              <a:prstGeom prst="ellipse">
                <a:avLst/>
              </a:prstGeom>
              <a:solidFill>
                <a:srgbClr val="FF8086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모서리가 둥근 직사각형 12"/>
              <p:cNvSpPr/>
              <p:nvPr/>
            </p:nvSpPr>
            <p:spPr>
              <a:xfrm>
                <a:off x="9687086" y="6479237"/>
                <a:ext cx="396000" cy="25200"/>
              </a:xfrm>
              <a:prstGeom prst="roundRect">
                <a:avLst>
                  <a:gd name="adj" fmla="val 50000"/>
                </a:avLst>
              </a:prstGeom>
              <a:solidFill>
                <a:srgbClr val="FF8086"/>
              </a:solidFill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6F62073-7459-C056-7206-6DEC96E352CB}"/>
              </a:ext>
            </a:extLst>
          </p:cNvPr>
          <p:cNvSpPr/>
          <p:nvPr/>
        </p:nvSpPr>
        <p:spPr>
          <a:xfrm>
            <a:off x="2364508" y="1865745"/>
            <a:ext cx="7056582" cy="1376220"/>
          </a:xfrm>
          <a:prstGeom prst="rect">
            <a:avLst/>
          </a:prstGeom>
          <a:noFill/>
          <a:ln>
            <a:solidFill>
              <a:srgbClr val="969CD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32E9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7ABA5E56-1CBD-B95A-8003-4C6547882356}"/>
              </a:ext>
            </a:extLst>
          </p:cNvPr>
          <p:cNvSpPr/>
          <p:nvPr/>
        </p:nvSpPr>
        <p:spPr>
          <a:xfrm>
            <a:off x="1911926" y="1468582"/>
            <a:ext cx="3308303" cy="646545"/>
          </a:xfrm>
          <a:prstGeom prst="roundRect">
            <a:avLst/>
          </a:prstGeom>
          <a:solidFill>
            <a:srgbClr val="969CD2"/>
          </a:solidFill>
          <a:ln>
            <a:solidFill>
              <a:srgbClr val="969CD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딥러닝 </a:t>
            </a:r>
            <a:r>
              <a:rPr lang="en-US" altLang="ko-KR" dirty="0"/>
              <a:t>(Deep Learning)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79C4102-73DF-CE3F-726A-788ECD10D4B3}"/>
              </a:ext>
            </a:extLst>
          </p:cNvPr>
          <p:cNvSpPr txBox="1"/>
          <p:nvPr/>
        </p:nvSpPr>
        <p:spPr>
          <a:xfrm>
            <a:off x="3078025" y="2315970"/>
            <a:ext cx="5710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인간의 두뇌에서 영감을 얻은 방식으로 </a:t>
            </a:r>
            <a:r>
              <a:rPr lang="ko-KR" altLang="en-US" dirty="0">
                <a:solidFill>
                  <a:srgbClr val="FF0000"/>
                </a:solidFill>
              </a:rPr>
              <a:t>인공 신경망</a:t>
            </a:r>
            <a:r>
              <a:rPr lang="ko-KR" altLang="en-US" dirty="0"/>
              <a:t>을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ko-KR" altLang="en-US" dirty="0"/>
              <a:t>이용하여 데이터를 처리하는 모델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8768FBC-9882-017D-C9A6-A037D5635738}"/>
              </a:ext>
            </a:extLst>
          </p:cNvPr>
          <p:cNvSpPr txBox="1"/>
          <p:nvPr/>
        </p:nvSpPr>
        <p:spPr>
          <a:xfrm>
            <a:off x="2289299" y="3814741"/>
            <a:ext cx="6173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b="1" dirty="0" err="1"/>
              <a:t>딥러닝은</a:t>
            </a:r>
            <a:r>
              <a:rPr lang="ko-KR" altLang="en-US" b="1" dirty="0"/>
              <a:t> </a:t>
            </a:r>
            <a:r>
              <a:rPr lang="ko-KR" altLang="en-US" b="1" dirty="0" err="1"/>
              <a:t>머신러닝의</a:t>
            </a:r>
            <a:r>
              <a:rPr lang="ko-KR" altLang="en-US" b="1" dirty="0"/>
              <a:t> 기법의 일종임</a:t>
            </a:r>
            <a:endParaRPr lang="en-US" altLang="ko-KR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ECCC451-3EED-2059-CA79-A355F6134339}"/>
              </a:ext>
            </a:extLst>
          </p:cNvPr>
          <p:cNvSpPr txBox="1"/>
          <p:nvPr/>
        </p:nvSpPr>
        <p:spPr>
          <a:xfrm>
            <a:off x="2521527" y="4230728"/>
            <a:ext cx="8017164" cy="1700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 </a:t>
            </a:r>
            <a:r>
              <a:rPr lang="ko-KR" altLang="en-US" dirty="0">
                <a:solidFill>
                  <a:srgbClr val="FF0000"/>
                </a:solidFill>
              </a:rPr>
              <a:t>복잡한 데이터 </a:t>
            </a:r>
            <a:r>
              <a:rPr lang="en-US" altLang="ko-KR" dirty="0"/>
              <a:t>(</a:t>
            </a:r>
            <a:r>
              <a:rPr lang="ko-KR" altLang="en-US" dirty="0"/>
              <a:t>그림</a:t>
            </a:r>
            <a:r>
              <a:rPr lang="en-US" altLang="ko-KR" dirty="0"/>
              <a:t>, </a:t>
            </a:r>
            <a:r>
              <a:rPr lang="ko-KR" altLang="en-US" dirty="0"/>
              <a:t>음성</a:t>
            </a:r>
            <a:r>
              <a:rPr lang="en-US" altLang="ko-KR" dirty="0"/>
              <a:t>, </a:t>
            </a:r>
            <a:r>
              <a:rPr lang="ko-KR" altLang="en-US" dirty="0"/>
              <a:t>영상</a:t>
            </a:r>
            <a:r>
              <a:rPr lang="en-US" altLang="ko-KR" dirty="0"/>
              <a:t>)</a:t>
            </a:r>
            <a:r>
              <a:rPr lang="ko-KR" altLang="en-US" dirty="0"/>
              <a:t>를 다루는데 유리함 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 데이터의 복잡한 패턴을 인식하여 정확한 분석과 예측을 할 수 있음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 모델 학습에 많은 자원이 필요함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078043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30928" y="300113"/>
            <a:ext cx="11930144" cy="6257774"/>
            <a:chOff x="139441" y="244237"/>
            <a:chExt cx="11930144" cy="6382762"/>
          </a:xfrm>
        </p:grpSpPr>
        <p:grpSp>
          <p:nvGrpSpPr>
            <p:cNvPr id="24" name="그룹 23"/>
            <p:cNvGrpSpPr/>
            <p:nvPr/>
          </p:nvGrpSpPr>
          <p:grpSpPr>
            <a:xfrm>
              <a:off x="8554574" y="5982110"/>
              <a:ext cx="3515011" cy="313860"/>
              <a:chOff x="8554574" y="5982110"/>
              <a:chExt cx="3515011" cy="313860"/>
            </a:xfrm>
          </p:grpSpPr>
          <p:sp>
            <p:nvSpPr>
              <p:cNvPr id="16" name="타원 15"/>
              <p:cNvSpPr/>
              <p:nvPr/>
            </p:nvSpPr>
            <p:spPr>
              <a:xfrm rot="285113">
                <a:off x="10414566" y="5982110"/>
                <a:ext cx="1655019" cy="220417"/>
              </a:xfrm>
              <a:prstGeom prst="ellipse">
                <a:avLst/>
              </a:prstGeom>
              <a:solidFill>
                <a:schemeClr val="tx1">
                  <a:alpha val="1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FDAC0509-C47B-457A-9A31-58588B9A2768}"/>
                  </a:ext>
                </a:extLst>
              </p:cNvPr>
              <p:cNvGrpSpPr/>
              <p:nvPr/>
            </p:nvGrpSpPr>
            <p:grpSpPr>
              <a:xfrm rot="4878291">
                <a:off x="10186835" y="4444505"/>
                <a:ext cx="219204" cy="3483726"/>
                <a:chOff x="6827325" y="2695572"/>
                <a:chExt cx="219204" cy="3483726"/>
              </a:xfrm>
            </p:grpSpPr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C5D720AB-879C-4052-B20C-C37B52530C0A}"/>
                    </a:ext>
                  </a:extLst>
                </p:cNvPr>
                <p:cNvSpPr/>
                <p:nvPr/>
              </p:nvSpPr>
              <p:spPr>
                <a:xfrm>
                  <a:off x="6827995" y="2972572"/>
                  <a:ext cx="218534" cy="2912749"/>
                </a:xfrm>
                <a:prstGeom prst="rect">
                  <a:avLst/>
                </a:prstGeom>
                <a:solidFill>
                  <a:srgbClr val="959CD2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EF291F4D-E369-4114-BC5C-D717A39B15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440443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>
                  <a:extLst>
                    <a:ext uri="{FF2B5EF4-FFF2-40B4-BE49-F238E27FC236}">
                      <a16:creationId xmlns:a16="http://schemas.microsoft.com/office/drawing/2014/main" id="{706D7341-A032-4BFB-91FC-F183B46BD7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509171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이등변 삼각형 19">
                  <a:extLst>
                    <a:ext uri="{FF2B5EF4-FFF2-40B4-BE49-F238E27FC236}">
                      <a16:creationId xmlns:a16="http://schemas.microsoft.com/office/drawing/2014/main" id="{8175677F-D199-4F3C-B769-CA34760C1EE3}"/>
                    </a:ext>
                  </a:extLst>
                </p:cNvPr>
                <p:cNvSpPr/>
                <p:nvPr/>
              </p:nvSpPr>
              <p:spPr>
                <a:xfrm flipV="1">
                  <a:off x="6833303" y="5918175"/>
                  <a:ext cx="205294" cy="261123"/>
                </a:xfrm>
                <a:prstGeom prst="triangle">
                  <a:avLst/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" name="이등변 삼각형 20">
                  <a:extLst>
                    <a:ext uri="{FF2B5EF4-FFF2-40B4-BE49-F238E27FC236}">
                      <a16:creationId xmlns:a16="http://schemas.microsoft.com/office/drawing/2014/main" id="{C4C52503-EDF2-454D-BB87-916B51F0A811}"/>
                    </a:ext>
                  </a:extLst>
                </p:cNvPr>
                <p:cNvSpPr/>
                <p:nvPr/>
              </p:nvSpPr>
              <p:spPr>
                <a:xfrm flipV="1">
                  <a:off x="6910748" y="6080547"/>
                  <a:ext cx="53341" cy="67205"/>
                </a:xfrm>
                <a:prstGeom prst="triangle">
                  <a:avLst/>
                </a:prstGeom>
                <a:solidFill>
                  <a:srgbClr val="1988D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" name="사각형: 둥근 위쪽 모서리 126">
                  <a:extLst>
                    <a:ext uri="{FF2B5EF4-FFF2-40B4-BE49-F238E27FC236}">
                      <a16:creationId xmlns:a16="http://schemas.microsoft.com/office/drawing/2014/main" id="{E17E93EF-A950-46A9-AD6B-71C63F1527E5}"/>
                    </a:ext>
                  </a:extLst>
                </p:cNvPr>
                <p:cNvSpPr/>
                <p:nvPr/>
              </p:nvSpPr>
              <p:spPr>
                <a:xfrm>
                  <a:off x="6827325" y="2695572"/>
                  <a:ext cx="218534" cy="272888"/>
                </a:xfrm>
                <a:prstGeom prst="round2SameRect">
                  <a:avLst/>
                </a:prstGeom>
                <a:solidFill>
                  <a:srgbClr val="DDF5F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" name="사각형: 둥근 위쪽 모서리 127">
                  <a:extLst>
                    <a:ext uri="{FF2B5EF4-FFF2-40B4-BE49-F238E27FC236}">
                      <a16:creationId xmlns:a16="http://schemas.microsoft.com/office/drawing/2014/main" id="{DAE32F26-7DC1-46DF-8F6F-A80AB30C3ABD}"/>
                    </a:ext>
                  </a:extLst>
                </p:cNvPr>
                <p:cNvSpPr/>
                <p:nvPr/>
              </p:nvSpPr>
              <p:spPr>
                <a:xfrm>
                  <a:off x="6827325" y="2856865"/>
                  <a:ext cx="218534" cy="111821"/>
                </a:xfrm>
                <a:prstGeom prst="round2SameRect">
                  <a:avLst>
                    <a:gd name="adj1" fmla="val 0"/>
                    <a:gd name="adj2" fmla="val 0"/>
                  </a:avLst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2" name="양쪽 모서리가 둥근 사각형 1"/>
            <p:cNvSpPr/>
            <p:nvPr/>
          </p:nvSpPr>
          <p:spPr>
            <a:xfrm>
              <a:off x="139441" y="6363388"/>
              <a:ext cx="11604759" cy="263611"/>
            </a:xfrm>
            <a:prstGeom prst="round2SameRect">
              <a:avLst>
                <a:gd name="adj1" fmla="val 0"/>
                <a:gd name="adj2" fmla="val 28125"/>
              </a:avLst>
            </a:prstGeom>
            <a:solidFill>
              <a:srgbClr val="959CD2"/>
            </a:solidFill>
            <a:ln w="25400">
              <a:solidFill>
                <a:srgbClr val="252E91"/>
              </a:solidFill>
            </a:ln>
            <a:effectLst>
              <a:outerShdw dist="101600" dir="5400000" sx="96000" sy="96000" algn="t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양쪽 모서리가 둥근 사각형 3"/>
            <p:cNvSpPr/>
            <p:nvPr/>
          </p:nvSpPr>
          <p:spPr>
            <a:xfrm>
              <a:off x="307380" y="625930"/>
              <a:ext cx="11268881" cy="5737458"/>
            </a:xfrm>
            <a:prstGeom prst="round2SameRect">
              <a:avLst>
                <a:gd name="adj1" fmla="val 4423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 w="25400" cmpd="sng">
              <a:solidFill>
                <a:srgbClr val="252E91"/>
              </a:solidFill>
            </a:ln>
            <a:effectLst>
              <a:outerShdw dist="38100" dir="15600000" algn="l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양쪽 모서리가 둥근 사각형 5"/>
            <p:cNvSpPr/>
            <p:nvPr/>
          </p:nvSpPr>
          <p:spPr>
            <a:xfrm>
              <a:off x="511899" y="869157"/>
              <a:ext cx="10859843" cy="5484151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한쪽 모서리가 잘린 사각형 6"/>
            <p:cNvSpPr/>
            <p:nvPr/>
          </p:nvSpPr>
          <p:spPr>
            <a:xfrm>
              <a:off x="763073" y="244237"/>
              <a:ext cx="10357494" cy="6119151"/>
            </a:xfrm>
            <a:prstGeom prst="snip1Rect">
              <a:avLst>
                <a:gd name="adj" fmla="val 8261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  <a:effectLst>
              <a:outerShdw dist="63500" algn="l" rotWithShape="0">
                <a:srgbClr val="252E91">
                  <a:alpha val="2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/>
            <a:lstStyle/>
            <a:p>
              <a:pPr algn="ctr">
                <a:defRPr/>
              </a:pPr>
              <a:r>
                <a:rPr lang="en-US" altLang="ko-KR" sz="3200" b="1" kern="0" dirty="0">
                  <a:ln w="12700">
                    <a:noFill/>
                  </a:ln>
                  <a:solidFill>
                    <a:srgbClr val="252E91"/>
                  </a:solidFill>
                  <a:latin typeface="+mj-lt"/>
                  <a:ea typeface="야놀자 야체 B" panose="02020603020101020101" pitchFamily="18" charset="-127"/>
                </a:rPr>
                <a:t>Backpropagation</a:t>
              </a:r>
              <a:endParaRPr lang="en-US" altLang="ko-KR" sz="800" kern="0" dirty="0">
                <a:solidFill>
                  <a:srgbClr val="959CD2"/>
                </a:solidFill>
              </a:endParaRPr>
            </a:p>
          </p:txBody>
        </p:sp>
        <p:sp>
          <p:nvSpPr>
            <p:cNvPr id="8" name="직각 삼각형 7"/>
            <p:cNvSpPr/>
            <p:nvPr/>
          </p:nvSpPr>
          <p:spPr>
            <a:xfrm>
              <a:off x="10629219" y="257269"/>
              <a:ext cx="475230" cy="479437"/>
            </a:xfrm>
            <a:prstGeom prst="rtTriangle">
              <a:avLst/>
            </a:prstGeom>
            <a:pattFill prst="wdUpDiag">
              <a:fgClr>
                <a:schemeClr val="bg1"/>
              </a:fgClr>
              <a:bgClr>
                <a:srgbClr val="959CD2"/>
              </a:bgClr>
            </a:patt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497573" y="6459078"/>
              <a:ext cx="1109495" cy="65907"/>
              <a:chOff x="9650186" y="6459078"/>
              <a:chExt cx="1109495" cy="65907"/>
            </a:xfrm>
          </p:grpSpPr>
          <p:sp>
            <p:nvSpPr>
              <p:cNvPr id="9" name="모서리가 둥근 직사각형 8"/>
              <p:cNvSpPr/>
              <p:nvPr/>
            </p:nvSpPr>
            <p:spPr>
              <a:xfrm>
                <a:off x="9650186" y="6459078"/>
                <a:ext cx="723900" cy="6590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타원 9"/>
              <p:cNvSpPr/>
              <p:nvPr/>
            </p:nvSpPr>
            <p:spPr>
              <a:xfrm>
                <a:off x="10440761" y="6459078"/>
                <a:ext cx="64800" cy="65907"/>
              </a:xfrm>
              <a:prstGeom prst="ellipse">
                <a:avLst/>
              </a:prstGeom>
              <a:solidFill>
                <a:srgbClr val="FFC00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10567821" y="6459078"/>
                <a:ext cx="64800" cy="65907"/>
              </a:xfrm>
              <a:prstGeom prst="ellipse">
                <a:avLst/>
              </a:prstGeom>
              <a:solidFill>
                <a:srgbClr val="00B0F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타원 11"/>
              <p:cNvSpPr/>
              <p:nvPr/>
            </p:nvSpPr>
            <p:spPr>
              <a:xfrm>
                <a:off x="10694881" y="6459078"/>
                <a:ext cx="64800" cy="65907"/>
              </a:xfrm>
              <a:prstGeom prst="ellipse">
                <a:avLst/>
              </a:prstGeom>
              <a:solidFill>
                <a:srgbClr val="FF8086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모서리가 둥근 직사각형 12"/>
              <p:cNvSpPr/>
              <p:nvPr/>
            </p:nvSpPr>
            <p:spPr>
              <a:xfrm>
                <a:off x="9687086" y="6479237"/>
                <a:ext cx="396000" cy="25200"/>
              </a:xfrm>
              <a:prstGeom prst="roundRect">
                <a:avLst>
                  <a:gd name="adj" fmla="val 50000"/>
                </a:avLst>
              </a:prstGeom>
              <a:solidFill>
                <a:srgbClr val="FF8086"/>
              </a:solidFill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6AEA6FC4-BDEB-7165-0404-BF6D3BA0F20A}"/>
              </a:ext>
            </a:extLst>
          </p:cNvPr>
          <p:cNvSpPr txBox="1"/>
          <p:nvPr/>
        </p:nvSpPr>
        <p:spPr>
          <a:xfrm>
            <a:off x="1953456" y="1556501"/>
            <a:ext cx="6173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b="1" dirty="0"/>
              <a:t>가중치 업데이트는 어떻게 해야 할까</a:t>
            </a:r>
            <a:r>
              <a:rPr lang="en-US" altLang="ko-KR" b="1" dirty="0"/>
              <a:t>?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6240907-D7D2-4314-33B1-61F5D9014F8E}"/>
              </a:ext>
            </a:extLst>
          </p:cNvPr>
          <p:cNvSpPr txBox="1"/>
          <p:nvPr/>
        </p:nvSpPr>
        <p:spPr>
          <a:xfrm>
            <a:off x="2398032" y="2115386"/>
            <a:ext cx="68579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만약 가중치 변수에 대한 오차 함수의 기울기를 안다면 가중치를 어느 방향</a:t>
            </a:r>
            <a:r>
              <a:rPr lang="en-US" altLang="ko-KR" dirty="0"/>
              <a:t>(+/-)</a:t>
            </a:r>
            <a:r>
              <a:rPr lang="ko-KR" altLang="en-US" dirty="0"/>
              <a:t>으로 조절해야 하는지 알 수 있음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여기서 기울기 즉</a:t>
            </a:r>
            <a:r>
              <a:rPr lang="en-US" altLang="ko-KR" dirty="0"/>
              <a:t>, </a:t>
            </a:r>
            <a:r>
              <a:rPr lang="ko-KR" altLang="en-US" dirty="0"/>
              <a:t>미분을 계산하기 위해서 순전파를 계산할 때 </a:t>
            </a:r>
            <a:r>
              <a:rPr lang="ko-KR" altLang="en-US" dirty="0">
                <a:solidFill>
                  <a:srgbClr val="FF0000"/>
                </a:solidFill>
              </a:rPr>
              <a:t>미분의 연쇄 법칙</a:t>
            </a:r>
            <a:r>
              <a:rPr lang="ko-KR" altLang="en-US" dirty="0"/>
              <a:t>을 이용한 </a:t>
            </a:r>
            <a:r>
              <a:rPr lang="ko-KR" altLang="en-US" dirty="0" err="1"/>
              <a:t>역전파</a:t>
            </a:r>
            <a:r>
              <a:rPr lang="ko-KR" altLang="en-US" dirty="0"/>
              <a:t> 계산을 함</a:t>
            </a:r>
            <a:r>
              <a:rPr lang="en-US" altLang="ko-KR" dirty="0"/>
              <a:t>.</a:t>
            </a: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0D4BB426-3DB1-79E0-9A8E-3E44813513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46" y="4544479"/>
            <a:ext cx="4656396" cy="793312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3495D8E6-8ABB-E911-9959-CC06D2A7D3D1}"/>
              </a:ext>
            </a:extLst>
          </p:cNvPr>
          <p:cNvSpPr txBox="1"/>
          <p:nvPr/>
        </p:nvSpPr>
        <p:spPr>
          <a:xfrm>
            <a:off x="2717678" y="4141788"/>
            <a:ext cx="1380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Chain rule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457E27E-E614-92BC-F932-F5D472CC3302}"/>
              </a:ext>
            </a:extLst>
          </p:cNvPr>
          <p:cNvSpPr txBox="1"/>
          <p:nvPr/>
        </p:nvSpPr>
        <p:spPr>
          <a:xfrm>
            <a:off x="5752355" y="4347638"/>
            <a:ext cx="4544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역전파는 무척 어려우므로 일단 경사 하강법과 연쇄 법칙을 활용한다는 점만 이해</a:t>
            </a:r>
          </a:p>
        </p:txBody>
      </p:sp>
    </p:spTree>
    <p:extLst>
      <p:ext uri="{BB962C8B-B14F-4D97-AF65-F5344CB8AC3E}">
        <p14:creationId xmlns:p14="http://schemas.microsoft.com/office/powerpoint/2010/main" val="2942050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30928" y="300113"/>
            <a:ext cx="11930144" cy="6257774"/>
            <a:chOff x="139441" y="244237"/>
            <a:chExt cx="11930144" cy="6382762"/>
          </a:xfrm>
        </p:grpSpPr>
        <p:grpSp>
          <p:nvGrpSpPr>
            <p:cNvPr id="24" name="그룹 23"/>
            <p:cNvGrpSpPr/>
            <p:nvPr/>
          </p:nvGrpSpPr>
          <p:grpSpPr>
            <a:xfrm>
              <a:off x="8554574" y="5982110"/>
              <a:ext cx="3515011" cy="313860"/>
              <a:chOff x="8554574" y="5982110"/>
              <a:chExt cx="3515011" cy="313860"/>
            </a:xfrm>
          </p:grpSpPr>
          <p:sp>
            <p:nvSpPr>
              <p:cNvPr id="16" name="타원 15"/>
              <p:cNvSpPr/>
              <p:nvPr/>
            </p:nvSpPr>
            <p:spPr>
              <a:xfrm rot="285113">
                <a:off x="10414566" y="5982110"/>
                <a:ext cx="1655019" cy="220417"/>
              </a:xfrm>
              <a:prstGeom prst="ellipse">
                <a:avLst/>
              </a:prstGeom>
              <a:solidFill>
                <a:schemeClr val="tx1">
                  <a:alpha val="1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FDAC0509-C47B-457A-9A31-58588B9A2768}"/>
                  </a:ext>
                </a:extLst>
              </p:cNvPr>
              <p:cNvGrpSpPr/>
              <p:nvPr/>
            </p:nvGrpSpPr>
            <p:grpSpPr>
              <a:xfrm rot="4878291">
                <a:off x="10186835" y="4444505"/>
                <a:ext cx="219204" cy="3483726"/>
                <a:chOff x="6827325" y="2695572"/>
                <a:chExt cx="219204" cy="3483726"/>
              </a:xfrm>
            </p:grpSpPr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C5D720AB-879C-4052-B20C-C37B52530C0A}"/>
                    </a:ext>
                  </a:extLst>
                </p:cNvPr>
                <p:cNvSpPr/>
                <p:nvPr/>
              </p:nvSpPr>
              <p:spPr>
                <a:xfrm>
                  <a:off x="6827995" y="2972572"/>
                  <a:ext cx="218534" cy="2912749"/>
                </a:xfrm>
                <a:prstGeom prst="rect">
                  <a:avLst/>
                </a:prstGeom>
                <a:solidFill>
                  <a:srgbClr val="959CD2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EF291F4D-E369-4114-BC5C-D717A39B15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440443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>
                  <a:extLst>
                    <a:ext uri="{FF2B5EF4-FFF2-40B4-BE49-F238E27FC236}">
                      <a16:creationId xmlns:a16="http://schemas.microsoft.com/office/drawing/2014/main" id="{706D7341-A032-4BFB-91FC-F183B46BD7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509171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이등변 삼각형 19">
                  <a:extLst>
                    <a:ext uri="{FF2B5EF4-FFF2-40B4-BE49-F238E27FC236}">
                      <a16:creationId xmlns:a16="http://schemas.microsoft.com/office/drawing/2014/main" id="{8175677F-D199-4F3C-B769-CA34760C1EE3}"/>
                    </a:ext>
                  </a:extLst>
                </p:cNvPr>
                <p:cNvSpPr/>
                <p:nvPr/>
              </p:nvSpPr>
              <p:spPr>
                <a:xfrm flipV="1">
                  <a:off x="6833303" y="5918175"/>
                  <a:ext cx="205294" cy="261123"/>
                </a:xfrm>
                <a:prstGeom prst="triangle">
                  <a:avLst/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" name="이등변 삼각형 20">
                  <a:extLst>
                    <a:ext uri="{FF2B5EF4-FFF2-40B4-BE49-F238E27FC236}">
                      <a16:creationId xmlns:a16="http://schemas.microsoft.com/office/drawing/2014/main" id="{C4C52503-EDF2-454D-BB87-916B51F0A811}"/>
                    </a:ext>
                  </a:extLst>
                </p:cNvPr>
                <p:cNvSpPr/>
                <p:nvPr/>
              </p:nvSpPr>
              <p:spPr>
                <a:xfrm flipV="1">
                  <a:off x="6910748" y="6080547"/>
                  <a:ext cx="53341" cy="67205"/>
                </a:xfrm>
                <a:prstGeom prst="triangle">
                  <a:avLst/>
                </a:prstGeom>
                <a:solidFill>
                  <a:srgbClr val="1988D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" name="사각형: 둥근 위쪽 모서리 126">
                  <a:extLst>
                    <a:ext uri="{FF2B5EF4-FFF2-40B4-BE49-F238E27FC236}">
                      <a16:creationId xmlns:a16="http://schemas.microsoft.com/office/drawing/2014/main" id="{E17E93EF-A950-46A9-AD6B-71C63F1527E5}"/>
                    </a:ext>
                  </a:extLst>
                </p:cNvPr>
                <p:cNvSpPr/>
                <p:nvPr/>
              </p:nvSpPr>
              <p:spPr>
                <a:xfrm>
                  <a:off x="6827325" y="2695572"/>
                  <a:ext cx="218534" cy="272888"/>
                </a:xfrm>
                <a:prstGeom prst="round2SameRect">
                  <a:avLst/>
                </a:prstGeom>
                <a:solidFill>
                  <a:srgbClr val="DDF5F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" name="사각형: 둥근 위쪽 모서리 127">
                  <a:extLst>
                    <a:ext uri="{FF2B5EF4-FFF2-40B4-BE49-F238E27FC236}">
                      <a16:creationId xmlns:a16="http://schemas.microsoft.com/office/drawing/2014/main" id="{DAE32F26-7DC1-46DF-8F6F-A80AB30C3ABD}"/>
                    </a:ext>
                  </a:extLst>
                </p:cNvPr>
                <p:cNvSpPr/>
                <p:nvPr/>
              </p:nvSpPr>
              <p:spPr>
                <a:xfrm>
                  <a:off x="6827325" y="2856865"/>
                  <a:ext cx="218534" cy="111821"/>
                </a:xfrm>
                <a:prstGeom prst="round2SameRect">
                  <a:avLst>
                    <a:gd name="adj1" fmla="val 0"/>
                    <a:gd name="adj2" fmla="val 0"/>
                  </a:avLst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2" name="양쪽 모서리가 둥근 사각형 1"/>
            <p:cNvSpPr/>
            <p:nvPr/>
          </p:nvSpPr>
          <p:spPr>
            <a:xfrm>
              <a:off x="139441" y="6363388"/>
              <a:ext cx="11604759" cy="263611"/>
            </a:xfrm>
            <a:prstGeom prst="round2SameRect">
              <a:avLst>
                <a:gd name="adj1" fmla="val 0"/>
                <a:gd name="adj2" fmla="val 28125"/>
              </a:avLst>
            </a:prstGeom>
            <a:solidFill>
              <a:srgbClr val="959CD2"/>
            </a:solidFill>
            <a:ln w="25400">
              <a:solidFill>
                <a:srgbClr val="252E91"/>
              </a:solidFill>
            </a:ln>
            <a:effectLst>
              <a:outerShdw dist="101600" dir="5400000" sx="96000" sy="96000" algn="t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양쪽 모서리가 둥근 사각형 3"/>
            <p:cNvSpPr/>
            <p:nvPr/>
          </p:nvSpPr>
          <p:spPr>
            <a:xfrm>
              <a:off x="307380" y="625930"/>
              <a:ext cx="11268881" cy="5737458"/>
            </a:xfrm>
            <a:prstGeom prst="round2SameRect">
              <a:avLst>
                <a:gd name="adj1" fmla="val 4423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 w="25400" cmpd="sng">
              <a:solidFill>
                <a:srgbClr val="252E91"/>
              </a:solidFill>
            </a:ln>
            <a:effectLst>
              <a:outerShdw dist="38100" dir="15600000" algn="l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양쪽 모서리가 둥근 사각형 5"/>
            <p:cNvSpPr/>
            <p:nvPr/>
          </p:nvSpPr>
          <p:spPr>
            <a:xfrm>
              <a:off x="511899" y="869157"/>
              <a:ext cx="10859843" cy="5484151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한쪽 모서리가 잘린 사각형 6"/>
            <p:cNvSpPr/>
            <p:nvPr/>
          </p:nvSpPr>
          <p:spPr>
            <a:xfrm>
              <a:off x="763073" y="244237"/>
              <a:ext cx="10357494" cy="6119151"/>
            </a:xfrm>
            <a:prstGeom prst="snip1Rect">
              <a:avLst>
                <a:gd name="adj" fmla="val 8261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  <a:effectLst>
              <a:outerShdw dist="63500" algn="l" rotWithShape="0">
                <a:srgbClr val="252E91">
                  <a:alpha val="2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/>
            <a:lstStyle/>
            <a:p>
              <a:pPr algn="ctr">
                <a:defRPr/>
              </a:pPr>
              <a:r>
                <a:rPr lang="en-US" altLang="ko-KR" sz="3200" b="1" kern="0" dirty="0">
                  <a:ln w="12700">
                    <a:noFill/>
                  </a:ln>
                  <a:solidFill>
                    <a:srgbClr val="252E91"/>
                  </a:solidFill>
                  <a:latin typeface="+mj-lt"/>
                  <a:ea typeface="야놀자 야체 B" panose="02020603020101020101" pitchFamily="18" charset="-127"/>
                </a:rPr>
                <a:t>Backpropagation</a:t>
              </a:r>
              <a:endParaRPr lang="en-US" altLang="ko-KR" sz="800" kern="0" dirty="0">
                <a:solidFill>
                  <a:srgbClr val="959CD2"/>
                </a:solidFill>
              </a:endParaRPr>
            </a:p>
          </p:txBody>
        </p:sp>
        <p:sp>
          <p:nvSpPr>
            <p:cNvPr id="8" name="직각 삼각형 7"/>
            <p:cNvSpPr/>
            <p:nvPr/>
          </p:nvSpPr>
          <p:spPr>
            <a:xfrm>
              <a:off x="10629219" y="257269"/>
              <a:ext cx="475230" cy="479437"/>
            </a:xfrm>
            <a:prstGeom prst="rtTriangle">
              <a:avLst/>
            </a:prstGeom>
            <a:pattFill prst="wdUpDiag">
              <a:fgClr>
                <a:schemeClr val="bg1"/>
              </a:fgClr>
              <a:bgClr>
                <a:srgbClr val="959CD2"/>
              </a:bgClr>
            </a:patt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497573" y="6459078"/>
              <a:ext cx="1109495" cy="65907"/>
              <a:chOff x="9650186" y="6459078"/>
              <a:chExt cx="1109495" cy="65907"/>
            </a:xfrm>
          </p:grpSpPr>
          <p:sp>
            <p:nvSpPr>
              <p:cNvPr id="9" name="모서리가 둥근 직사각형 8"/>
              <p:cNvSpPr/>
              <p:nvPr/>
            </p:nvSpPr>
            <p:spPr>
              <a:xfrm>
                <a:off x="9650186" y="6459078"/>
                <a:ext cx="723900" cy="6590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타원 9"/>
              <p:cNvSpPr/>
              <p:nvPr/>
            </p:nvSpPr>
            <p:spPr>
              <a:xfrm>
                <a:off x="10440761" y="6459078"/>
                <a:ext cx="64800" cy="65907"/>
              </a:xfrm>
              <a:prstGeom prst="ellipse">
                <a:avLst/>
              </a:prstGeom>
              <a:solidFill>
                <a:srgbClr val="FFC00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10567821" y="6459078"/>
                <a:ext cx="64800" cy="65907"/>
              </a:xfrm>
              <a:prstGeom prst="ellipse">
                <a:avLst/>
              </a:prstGeom>
              <a:solidFill>
                <a:srgbClr val="00B0F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타원 11"/>
              <p:cNvSpPr/>
              <p:nvPr/>
            </p:nvSpPr>
            <p:spPr>
              <a:xfrm>
                <a:off x="10694881" y="6459078"/>
                <a:ext cx="64800" cy="65907"/>
              </a:xfrm>
              <a:prstGeom prst="ellipse">
                <a:avLst/>
              </a:prstGeom>
              <a:solidFill>
                <a:srgbClr val="FF8086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모서리가 둥근 직사각형 12"/>
              <p:cNvSpPr/>
              <p:nvPr/>
            </p:nvSpPr>
            <p:spPr>
              <a:xfrm>
                <a:off x="9687086" y="6479237"/>
                <a:ext cx="396000" cy="25200"/>
              </a:xfrm>
              <a:prstGeom prst="roundRect">
                <a:avLst>
                  <a:gd name="adj" fmla="val 50000"/>
                </a:avLst>
              </a:prstGeom>
              <a:solidFill>
                <a:srgbClr val="FF8086"/>
              </a:solidFill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6AEA6FC4-BDEB-7165-0404-BF6D3BA0F20A}"/>
              </a:ext>
            </a:extLst>
          </p:cNvPr>
          <p:cNvSpPr txBox="1"/>
          <p:nvPr/>
        </p:nvSpPr>
        <p:spPr>
          <a:xfrm>
            <a:off x="1533755" y="1696460"/>
            <a:ext cx="6173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b="1" dirty="0"/>
              <a:t>역전파와 계산 그래프</a:t>
            </a:r>
            <a:endParaRPr lang="en-US" altLang="ko-KR" b="1" dirty="0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1B612B8C-7DA6-2752-1A07-EBAA7056E0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5111" y="2302017"/>
            <a:ext cx="8090316" cy="3606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7089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261856" y="640920"/>
            <a:ext cx="11930144" cy="6001069"/>
            <a:chOff x="139441" y="625930"/>
            <a:chExt cx="11930144" cy="6001069"/>
          </a:xfrm>
        </p:grpSpPr>
        <p:grpSp>
          <p:nvGrpSpPr>
            <p:cNvPr id="24" name="그룹 23"/>
            <p:cNvGrpSpPr/>
            <p:nvPr/>
          </p:nvGrpSpPr>
          <p:grpSpPr>
            <a:xfrm>
              <a:off x="8554574" y="5982110"/>
              <a:ext cx="3515011" cy="313860"/>
              <a:chOff x="8554574" y="5982110"/>
              <a:chExt cx="3515011" cy="313860"/>
            </a:xfrm>
          </p:grpSpPr>
          <p:sp>
            <p:nvSpPr>
              <p:cNvPr id="16" name="타원 15"/>
              <p:cNvSpPr/>
              <p:nvPr/>
            </p:nvSpPr>
            <p:spPr>
              <a:xfrm rot="285113">
                <a:off x="10414566" y="5982110"/>
                <a:ext cx="1655019" cy="220417"/>
              </a:xfrm>
              <a:prstGeom prst="ellipse">
                <a:avLst/>
              </a:prstGeom>
              <a:solidFill>
                <a:schemeClr val="tx1">
                  <a:alpha val="1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FDAC0509-C47B-457A-9A31-58588B9A2768}"/>
                  </a:ext>
                </a:extLst>
              </p:cNvPr>
              <p:cNvGrpSpPr/>
              <p:nvPr/>
            </p:nvGrpSpPr>
            <p:grpSpPr>
              <a:xfrm rot="4878291">
                <a:off x="10186835" y="4444505"/>
                <a:ext cx="219204" cy="3483726"/>
                <a:chOff x="6827325" y="2695572"/>
                <a:chExt cx="219204" cy="3483726"/>
              </a:xfrm>
            </p:grpSpPr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C5D720AB-879C-4052-B20C-C37B52530C0A}"/>
                    </a:ext>
                  </a:extLst>
                </p:cNvPr>
                <p:cNvSpPr/>
                <p:nvPr/>
              </p:nvSpPr>
              <p:spPr>
                <a:xfrm>
                  <a:off x="6827995" y="2972572"/>
                  <a:ext cx="218534" cy="2912749"/>
                </a:xfrm>
                <a:prstGeom prst="rect">
                  <a:avLst/>
                </a:prstGeom>
                <a:solidFill>
                  <a:srgbClr val="959CD2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EF291F4D-E369-4114-BC5C-D717A39B15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440443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>
                  <a:extLst>
                    <a:ext uri="{FF2B5EF4-FFF2-40B4-BE49-F238E27FC236}">
                      <a16:creationId xmlns:a16="http://schemas.microsoft.com/office/drawing/2014/main" id="{706D7341-A032-4BFB-91FC-F183B46BD7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509171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이등변 삼각형 19">
                  <a:extLst>
                    <a:ext uri="{FF2B5EF4-FFF2-40B4-BE49-F238E27FC236}">
                      <a16:creationId xmlns:a16="http://schemas.microsoft.com/office/drawing/2014/main" id="{8175677F-D199-4F3C-B769-CA34760C1EE3}"/>
                    </a:ext>
                  </a:extLst>
                </p:cNvPr>
                <p:cNvSpPr/>
                <p:nvPr/>
              </p:nvSpPr>
              <p:spPr>
                <a:xfrm flipV="1">
                  <a:off x="6833303" y="5918175"/>
                  <a:ext cx="205294" cy="261123"/>
                </a:xfrm>
                <a:prstGeom prst="triangle">
                  <a:avLst/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" name="이등변 삼각형 20">
                  <a:extLst>
                    <a:ext uri="{FF2B5EF4-FFF2-40B4-BE49-F238E27FC236}">
                      <a16:creationId xmlns:a16="http://schemas.microsoft.com/office/drawing/2014/main" id="{C4C52503-EDF2-454D-BB87-916B51F0A811}"/>
                    </a:ext>
                  </a:extLst>
                </p:cNvPr>
                <p:cNvSpPr/>
                <p:nvPr/>
              </p:nvSpPr>
              <p:spPr>
                <a:xfrm flipV="1">
                  <a:off x="6910748" y="6080547"/>
                  <a:ext cx="53341" cy="67205"/>
                </a:xfrm>
                <a:prstGeom prst="triangle">
                  <a:avLst/>
                </a:prstGeom>
                <a:solidFill>
                  <a:srgbClr val="1988D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" name="사각형: 둥근 위쪽 모서리 126">
                  <a:extLst>
                    <a:ext uri="{FF2B5EF4-FFF2-40B4-BE49-F238E27FC236}">
                      <a16:creationId xmlns:a16="http://schemas.microsoft.com/office/drawing/2014/main" id="{E17E93EF-A950-46A9-AD6B-71C63F1527E5}"/>
                    </a:ext>
                  </a:extLst>
                </p:cNvPr>
                <p:cNvSpPr/>
                <p:nvPr/>
              </p:nvSpPr>
              <p:spPr>
                <a:xfrm>
                  <a:off x="6827325" y="2695572"/>
                  <a:ext cx="218534" cy="272888"/>
                </a:xfrm>
                <a:prstGeom prst="round2SameRect">
                  <a:avLst/>
                </a:prstGeom>
                <a:solidFill>
                  <a:srgbClr val="DDF5F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" name="사각형: 둥근 위쪽 모서리 127">
                  <a:extLst>
                    <a:ext uri="{FF2B5EF4-FFF2-40B4-BE49-F238E27FC236}">
                      <a16:creationId xmlns:a16="http://schemas.microsoft.com/office/drawing/2014/main" id="{DAE32F26-7DC1-46DF-8F6F-A80AB30C3ABD}"/>
                    </a:ext>
                  </a:extLst>
                </p:cNvPr>
                <p:cNvSpPr/>
                <p:nvPr/>
              </p:nvSpPr>
              <p:spPr>
                <a:xfrm>
                  <a:off x="6827325" y="2856865"/>
                  <a:ext cx="218534" cy="111821"/>
                </a:xfrm>
                <a:prstGeom prst="round2SameRect">
                  <a:avLst>
                    <a:gd name="adj1" fmla="val 0"/>
                    <a:gd name="adj2" fmla="val 0"/>
                  </a:avLst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2" name="양쪽 모서리가 둥근 사각형 1"/>
            <p:cNvSpPr/>
            <p:nvPr/>
          </p:nvSpPr>
          <p:spPr>
            <a:xfrm>
              <a:off x="139441" y="6363388"/>
              <a:ext cx="11604759" cy="263611"/>
            </a:xfrm>
            <a:prstGeom prst="round2SameRect">
              <a:avLst>
                <a:gd name="adj1" fmla="val 0"/>
                <a:gd name="adj2" fmla="val 28125"/>
              </a:avLst>
            </a:prstGeom>
            <a:solidFill>
              <a:srgbClr val="959CD2"/>
            </a:solidFill>
            <a:ln w="25400">
              <a:solidFill>
                <a:srgbClr val="252E91"/>
              </a:solidFill>
            </a:ln>
            <a:effectLst>
              <a:outerShdw dist="101600" dir="5400000" sx="96000" sy="96000" algn="t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양쪽 모서리가 둥근 사각형 3"/>
            <p:cNvSpPr/>
            <p:nvPr/>
          </p:nvSpPr>
          <p:spPr>
            <a:xfrm>
              <a:off x="307380" y="625930"/>
              <a:ext cx="11268881" cy="5737458"/>
            </a:xfrm>
            <a:prstGeom prst="round2SameRect">
              <a:avLst>
                <a:gd name="adj1" fmla="val 4423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 w="25400" cmpd="sng">
              <a:solidFill>
                <a:srgbClr val="252E91"/>
              </a:solidFill>
            </a:ln>
            <a:effectLst>
              <a:outerShdw dist="38100" dir="15600000" algn="l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양쪽 모서리가 둥근 사각형 5"/>
            <p:cNvSpPr/>
            <p:nvPr/>
          </p:nvSpPr>
          <p:spPr>
            <a:xfrm>
              <a:off x="511899" y="869157"/>
              <a:ext cx="10859843" cy="5484151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497573" y="6459078"/>
              <a:ext cx="1109495" cy="65907"/>
              <a:chOff x="9650186" y="6459078"/>
              <a:chExt cx="1109495" cy="65907"/>
            </a:xfrm>
          </p:grpSpPr>
          <p:sp>
            <p:nvSpPr>
              <p:cNvPr id="9" name="모서리가 둥근 직사각형 8"/>
              <p:cNvSpPr/>
              <p:nvPr/>
            </p:nvSpPr>
            <p:spPr>
              <a:xfrm>
                <a:off x="9650186" y="6459078"/>
                <a:ext cx="723900" cy="6590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타원 9"/>
              <p:cNvSpPr/>
              <p:nvPr/>
            </p:nvSpPr>
            <p:spPr>
              <a:xfrm>
                <a:off x="10440761" y="6459078"/>
                <a:ext cx="64800" cy="65907"/>
              </a:xfrm>
              <a:prstGeom prst="ellipse">
                <a:avLst/>
              </a:prstGeom>
              <a:solidFill>
                <a:srgbClr val="FFC00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10567821" y="6459078"/>
                <a:ext cx="64800" cy="65907"/>
              </a:xfrm>
              <a:prstGeom prst="ellipse">
                <a:avLst/>
              </a:prstGeom>
              <a:solidFill>
                <a:srgbClr val="00B0F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타원 11"/>
              <p:cNvSpPr/>
              <p:nvPr/>
            </p:nvSpPr>
            <p:spPr>
              <a:xfrm>
                <a:off x="10694881" y="6459078"/>
                <a:ext cx="64800" cy="65907"/>
              </a:xfrm>
              <a:prstGeom prst="ellipse">
                <a:avLst/>
              </a:prstGeom>
              <a:solidFill>
                <a:srgbClr val="FF8086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모서리가 둥근 직사각형 12"/>
              <p:cNvSpPr/>
              <p:nvPr/>
            </p:nvSpPr>
            <p:spPr>
              <a:xfrm>
                <a:off x="9687086" y="6479237"/>
                <a:ext cx="396000" cy="25200"/>
              </a:xfrm>
              <a:prstGeom prst="roundRect">
                <a:avLst>
                  <a:gd name="adj" fmla="val 50000"/>
                </a:avLst>
              </a:prstGeom>
              <a:solidFill>
                <a:srgbClr val="FF8086"/>
              </a:solidFill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D3AD0702-4BB1-5F43-91BE-D6B7AD0B4B50}"/>
              </a:ext>
            </a:extLst>
          </p:cNvPr>
          <p:cNvSpPr txBox="1"/>
          <p:nvPr/>
        </p:nvSpPr>
        <p:spPr>
          <a:xfrm>
            <a:off x="1839073" y="2764448"/>
            <a:ext cx="858822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en-US" sz="5000" b="1" dirty="0">
                <a:solidFill>
                  <a:srgbClr val="232E91"/>
                </a:solidFill>
              </a:rPr>
              <a:t>Thank</a:t>
            </a:r>
            <a:r>
              <a:rPr kumimoji="1" lang="ko-KR" altLang="en-US" sz="5000" b="1" dirty="0">
                <a:solidFill>
                  <a:srgbClr val="232E91"/>
                </a:solidFill>
              </a:rPr>
              <a:t> </a:t>
            </a:r>
            <a:r>
              <a:rPr kumimoji="1" lang="en-US" altLang="ko-KR" sz="5000" b="1" dirty="0">
                <a:solidFill>
                  <a:srgbClr val="232E91"/>
                </a:solidFill>
              </a:rPr>
              <a:t>You!</a:t>
            </a:r>
            <a:endParaRPr kumimoji="1" lang="ko-Kore-KR" altLang="en-US" sz="5000" b="1" dirty="0">
              <a:solidFill>
                <a:srgbClr val="232E9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2156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30928" y="362607"/>
            <a:ext cx="11930144" cy="6257774"/>
            <a:chOff x="139441" y="244237"/>
            <a:chExt cx="11930144" cy="6382762"/>
          </a:xfrm>
        </p:grpSpPr>
        <p:grpSp>
          <p:nvGrpSpPr>
            <p:cNvPr id="24" name="그룹 23"/>
            <p:cNvGrpSpPr/>
            <p:nvPr/>
          </p:nvGrpSpPr>
          <p:grpSpPr>
            <a:xfrm>
              <a:off x="8554574" y="5982110"/>
              <a:ext cx="3515011" cy="313860"/>
              <a:chOff x="8554574" y="5982110"/>
              <a:chExt cx="3515011" cy="313860"/>
            </a:xfrm>
          </p:grpSpPr>
          <p:sp>
            <p:nvSpPr>
              <p:cNvPr id="16" name="타원 15"/>
              <p:cNvSpPr/>
              <p:nvPr/>
            </p:nvSpPr>
            <p:spPr>
              <a:xfrm rot="285113">
                <a:off x="10414566" y="5982110"/>
                <a:ext cx="1655019" cy="220417"/>
              </a:xfrm>
              <a:prstGeom prst="ellipse">
                <a:avLst/>
              </a:prstGeom>
              <a:solidFill>
                <a:schemeClr val="tx1">
                  <a:alpha val="1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FDAC0509-C47B-457A-9A31-58588B9A2768}"/>
                  </a:ext>
                </a:extLst>
              </p:cNvPr>
              <p:cNvGrpSpPr/>
              <p:nvPr/>
            </p:nvGrpSpPr>
            <p:grpSpPr>
              <a:xfrm rot="4878291">
                <a:off x="10186835" y="4444505"/>
                <a:ext cx="219204" cy="3483726"/>
                <a:chOff x="6827325" y="2695572"/>
                <a:chExt cx="219204" cy="3483726"/>
              </a:xfrm>
            </p:grpSpPr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C5D720AB-879C-4052-B20C-C37B52530C0A}"/>
                    </a:ext>
                  </a:extLst>
                </p:cNvPr>
                <p:cNvSpPr/>
                <p:nvPr/>
              </p:nvSpPr>
              <p:spPr>
                <a:xfrm>
                  <a:off x="6827995" y="2972572"/>
                  <a:ext cx="218534" cy="2912749"/>
                </a:xfrm>
                <a:prstGeom prst="rect">
                  <a:avLst/>
                </a:prstGeom>
                <a:solidFill>
                  <a:srgbClr val="959CD2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EF291F4D-E369-4114-BC5C-D717A39B15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440443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>
                  <a:extLst>
                    <a:ext uri="{FF2B5EF4-FFF2-40B4-BE49-F238E27FC236}">
                      <a16:creationId xmlns:a16="http://schemas.microsoft.com/office/drawing/2014/main" id="{706D7341-A032-4BFB-91FC-F183B46BD7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509171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이등변 삼각형 19">
                  <a:extLst>
                    <a:ext uri="{FF2B5EF4-FFF2-40B4-BE49-F238E27FC236}">
                      <a16:creationId xmlns:a16="http://schemas.microsoft.com/office/drawing/2014/main" id="{8175677F-D199-4F3C-B769-CA34760C1EE3}"/>
                    </a:ext>
                  </a:extLst>
                </p:cNvPr>
                <p:cNvSpPr/>
                <p:nvPr/>
              </p:nvSpPr>
              <p:spPr>
                <a:xfrm flipV="1">
                  <a:off x="6833303" y="5918175"/>
                  <a:ext cx="205294" cy="261123"/>
                </a:xfrm>
                <a:prstGeom prst="triangle">
                  <a:avLst/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" name="이등변 삼각형 20">
                  <a:extLst>
                    <a:ext uri="{FF2B5EF4-FFF2-40B4-BE49-F238E27FC236}">
                      <a16:creationId xmlns:a16="http://schemas.microsoft.com/office/drawing/2014/main" id="{C4C52503-EDF2-454D-BB87-916B51F0A811}"/>
                    </a:ext>
                  </a:extLst>
                </p:cNvPr>
                <p:cNvSpPr/>
                <p:nvPr/>
              </p:nvSpPr>
              <p:spPr>
                <a:xfrm flipV="1">
                  <a:off x="6910748" y="6080547"/>
                  <a:ext cx="53341" cy="67205"/>
                </a:xfrm>
                <a:prstGeom prst="triangle">
                  <a:avLst/>
                </a:prstGeom>
                <a:solidFill>
                  <a:srgbClr val="1988D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" name="사각형: 둥근 위쪽 모서리 126">
                  <a:extLst>
                    <a:ext uri="{FF2B5EF4-FFF2-40B4-BE49-F238E27FC236}">
                      <a16:creationId xmlns:a16="http://schemas.microsoft.com/office/drawing/2014/main" id="{E17E93EF-A950-46A9-AD6B-71C63F1527E5}"/>
                    </a:ext>
                  </a:extLst>
                </p:cNvPr>
                <p:cNvSpPr/>
                <p:nvPr/>
              </p:nvSpPr>
              <p:spPr>
                <a:xfrm>
                  <a:off x="6827325" y="2695572"/>
                  <a:ext cx="218534" cy="272888"/>
                </a:xfrm>
                <a:prstGeom prst="round2SameRect">
                  <a:avLst/>
                </a:prstGeom>
                <a:solidFill>
                  <a:srgbClr val="DDF5F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" name="사각형: 둥근 위쪽 모서리 127">
                  <a:extLst>
                    <a:ext uri="{FF2B5EF4-FFF2-40B4-BE49-F238E27FC236}">
                      <a16:creationId xmlns:a16="http://schemas.microsoft.com/office/drawing/2014/main" id="{DAE32F26-7DC1-46DF-8F6F-A80AB30C3ABD}"/>
                    </a:ext>
                  </a:extLst>
                </p:cNvPr>
                <p:cNvSpPr/>
                <p:nvPr/>
              </p:nvSpPr>
              <p:spPr>
                <a:xfrm>
                  <a:off x="6827325" y="2856865"/>
                  <a:ext cx="218534" cy="111821"/>
                </a:xfrm>
                <a:prstGeom prst="round2SameRect">
                  <a:avLst>
                    <a:gd name="adj1" fmla="val 0"/>
                    <a:gd name="adj2" fmla="val 0"/>
                  </a:avLst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2" name="양쪽 모서리가 둥근 사각형 1"/>
            <p:cNvSpPr/>
            <p:nvPr/>
          </p:nvSpPr>
          <p:spPr>
            <a:xfrm>
              <a:off x="139441" y="6363388"/>
              <a:ext cx="11604759" cy="263611"/>
            </a:xfrm>
            <a:prstGeom prst="round2SameRect">
              <a:avLst>
                <a:gd name="adj1" fmla="val 0"/>
                <a:gd name="adj2" fmla="val 28125"/>
              </a:avLst>
            </a:prstGeom>
            <a:solidFill>
              <a:srgbClr val="959CD2"/>
            </a:solidFill>
            <a:ln w="25400">
              <a:solidFill>
                <a:srgbClr val="252E91"/>
              </a:solidFill>
            </a:ln>
            <a:effectLst>
              <a:outerShdw dist="101600" dir="5400000" sx="96000" sy="96000" algn="t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양쪽 모서리가 둥근 사각형 3"/>
            <p:cNvSpPr/>
            <p:nvPr/>
          </p:nvSpPr>
          <p:spPr>
            <a:xfrm>
              <a:off x="307380" y="625930"/>
              <a:ext cx="11268881" cy="5737458"/>
            </a:xfrm>
            <a:prstGeom prst="round2SameRect">
              <a:avLst>
                <a:gd name="adj1" fmla="val 4423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 w="25400" cmpd="sng">
              <a:solidFill>
                <a:srgbClr val="252E91"/>
              </a:solidFill>
            </a:ln>
            <a:effectLst>
              <a:outerShdw dist="38100" dir="15600000" algn="l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양쪽 모서리가 둥근 사각형 5"/>
            <p:cNvSpPr/>
            <p:nvPr/>
          </p:nvSpPr>
          <p:spPr>
            <a:xfrm>
              <a:off x="511899" y="869157"/>
              <a:ext cx="10859843" cy="5484151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한쪽 모서리가 잘린 사각형 6"/>
            <p:cNvSpPr/>
            <p:nvPr/>
          </p:nvSpPr>
          <p:spPr>
            <a:xfrm>
              <a:off x="763073" y="244237"/>
              <a:ext cx="10357494" cy="6119151"/>
            </a:xfrm>
            <a:prstGeom prst="snip1Rect">
              <a:avLst>
                <a:gd name="adj" fmla="val 8261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  <a:effectLst>
              <a:outerShdw dist="63500" algn="l" rotWithShape="0">
                <a:srgbClr val="252E91">
                  <a:alpha val="2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/>
            <a:lstStyle/>
            <a:p>
              <a:pPr algn="ctr">
                <a:defRPr/>
              </a:pPr>
              <a:r>
                <a:rPr lang="en-US" altLang="ko-KR" sz="3200" b="1" kern="0" dirty="0">
                  <a:ln w="12700">
                    <a:noFill/>
                  </a:ln>
                  <a:solidFill>
                    <a:srgbClr val="252E91"/>
                  </a:solidFill>
                  <a:latin typeface="+mj-lt"/>
                  <a:ea typeface="야놀자 야체 B" panose="02020603020101020101" pitchFamily="18" charset="-127"/>
                </a:rPr>
                <a:t>Neuron</a:t>
              </a:r>
              <a:endParaRPr lang="en-US" altLang="ko-KR" sz="800" kern="0" dirty="0">
                <a:solidFill>
                  <a:srgbClr val="959CD2"/>
                </a:solidFill>
              </a:endParaRPr>
            </a:p>
          </p:txBody>
        </p:sp>
        <p:sp>
          <p:nvSpPr>
            <p:cNvPr id="8" name="직각 삼각형 7"/>
            <p:cNvSpPr/>
            <p:nvPr/>
          </p:nvSpPr>
          <p:spPr>
            <a:xfrm>
              <a:off x="10629219" y="257269"/>
              <a:ext cx="475230" cy="479437"/>
            </a:xfrm>
            <a:prstGeom prst="rtTriangle">
              <a:avLst/>
            </a:prstGeom>
            <a:pattFill prst="wdUpDiag">
              <a:fgClr>
                <a:schemeClr val="bg1"/>
              </a:fgClr>
              <a:bgClr>
                <a:srgbClr val="959CD2"/>
              </a:bgClr>
            </a:patt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497573" y="6459078"/>
              <a:ext cx="1109495" cy="65907"/>
              <a:chOff x="9650186" y="6459078"/>
              <a:chExt cx="1109495" cy="65907"/>
            </a:xfrm>
          </p:grpSpPr>
          <p:sp>
            <p:nvSpPr>
              <p:cNvPr id="9" name="모서리가 둥근 직사각형 8"/>
              <p:cNvSpPr/>
              <p:nvPr/>
            </p:nvSpPr>
            <p:spPr>
              <a:xfrm>
                <a:off x="9650186" y="6459078"/>
                <a:ext cx="723900" cy="6590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타원 9"/>
              <p:cNvSpPr/>
              <p:nvPr/>
            </p:nvSpPr>
            <p:spPr>
              <a:xfrm>
                <a:off x="10440761" y="6459078"/>
                <a:ext cx="64800" cy="65907"/>
              </a:xfrm>
              <a:prstGeom prst="ellipse">
                <a:avLst/>
              </a:prstGeom>
              <a:solidFill>
                <a:srgbClr val="FFC00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10567821" y="6459078"/>
                <a:ext cx="64800" cy="65907"/>
              </a:xfrm>
              <a:prstGeom prst="ellipse">
                <a:avLst/>
              </a:prstGeom>
              <a:solidFill>
                <a:srgbClr val="00B0F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타원 11"/>
              <p:cNvSpPr/>
              <p:nvPr/>
            </p:nvSpPr>
            <p:spPr>
              <a:xfrm>
                <a:off x="10694881" y="6459078"/>
                <a:ext cx="64800" cy="65907"/>
              </a:xfrm>
              <a:prstGeom prst="ellipse">
                <a:avLst/>
              </a:prstGeom>
              <a:solidFill>
                <a:srgbClr val="FF8086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모서리가 둥근 직사각형 12"/>
              <p:cNvSpPr/>
              <p:nvPr/>
            </p:nvSpPr>
            <p:spPr>
              <a:xfrm>
                <a:off x="9687086" y="6479237"/>
                <a:ext cx="396000" cy="25200"/>
              </a:xfrm>
              <a:prstGeom prst="roundRect">
                <a:avLst>
                  <a:gd name="adj" fmla="val 50000"/>
                </a:avLst>
              </a:prstGeom>
              <a:solidFill>
                <a:srgbClr val="FF8086"/>
              </a:solidFill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pic>
        <p:nvPicPr>
          <p:cNvPr id="34" name="그림 33">
            <a:extLst>
              <a:ext uri="{FF2B5EF4-FFF2-40B4-BE49-F238E27FC236}">
                <a16:creationId xmlns:a16="http://schemas.microsoft.com/office/drawing/2014/main" id="{631651B3-2DDF-E3D9-5D69-FAED74F96A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3833" y="2142668"/>
            <a:ext cx="6218947" cy="2713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277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30928" y="362607"/>
            <a:ext cx="11930144" cy="6257774"/>
            <a:chOff x="139441" y="244237"/>
            <a:chExt cx="11930144" cy="6382762"/>
          </a:xfrm>
        </p:grpSpPr>
        <p:grpSp>
          <p:nvGrpSpPr>
            <p:cNvPr id="24" name="그룹 23"/>
            <p:cNvGrpSpPr/>
            <p:nvPr/>
          </p:nvGrpSpPr>
          <p:grpSpPr>
            <a:xfrm>
              <a:off x="8554574" y="5982110"/>
              <a:ext cx="3515011" cy="313860"/>
              <a:chOff x="8554574" y="5982110"/>
              <a:chExt cx="3515011" cy="313860"/>
            </a:xfrm>
          </p:grpSpPr>
          <p:sp>
            <p:nvSpPr>
              <p:cNvPr id="16" name="타원 15"/>
              <p:cNvSpPr/>
              <p:nvPr/>
            </p:nvSpPr>
            <p:spPr>
              <a:xfrm rot="285113">
                <a:off x="10414566" y="5982110"/>
                <a:ext cx="1655019" cy="220417"/>
              </a:xfrm>
              <a:prstGeom prst="ellipse">
                <a:avLst/>
              </a:prstGeom>
              <a:solidFill>
                <a:schemeClr val="tx1">
                  <a:alpha val="1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FDAC0509-C47B-457A-9A31-58588B9A2768}"/>
                  </a:ext>
                </a:extLst>
              </p:cNvPr>
              <p:cNvGrpSpPr/>
              <p:nvPr/>
            </p:nvGrpSpPr>
            <p:grpSpPr>
              <a:xfrm rot="4878291">
                <a:off x="10186835" y="4444505"/>
                <a:ext cx="219204" cy="3483726"/>
                <a:chOff x="6827325" y="2695572"/>
                <a:chExt cx="219204" cy="3483726"/>
              </a:xfrm>
            </p:grpSpPr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C5D720AB-879C-4052-B20C-C37B52530C0A}"/>
                    </a:ext>
                  </a:extLst>
                </p:cNvPr>
                <p:cNvSpPr/>
                <p:nvPr/>
              </p:nvSpPr>
              <p:spPr>
                <a:xfrm>
                  <a:off x="6827995" y="2972572"/>
                  <a:ext cx="218534" cy="2912749"/>
                </a:xfrm>
                <a:prstGeom prst="rect">
                  <a:avLst/>
                </a:prstGeom>
                <a:solidFill>
                  <a:srgbClr val="959CD2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EF291F4D-E369-4114-BC5C-D717A39B15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440443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>
                  <a:extLst>
                    <a:ext uri="{FF2B5EF4-FFF2-40B4-BE49-F238E27FC236}">
                      <a16:creationId xmlns:a16="http://schemas.microsoft.com/office/drawing/2014/main" id="{706D7341-A032-4BFB-91FC-F183B46BD7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509171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이등변 삼각형 19">
                  <a:extLst>
                    <a:ext uri="{FF2B5EF4-FFF2-40B4-BE49-F238E27FC236}">
                      <a16:creationId xmlns:a16="http://schemas.microsoft.com/office/drawing/2014/main" id="{8175677F-D199-4F3C-B769-CA34760C1EE3}"/>
                    </a:ext>
                  </a:extLst>
                </p:cNvPr>
                <p:cNvSpPr/>
                <p:nvPr/>
              </p:nvSpPr>
              <p:spPr>
                <a:xfrm flipV="1">
                  <a:off x="6833303" y="5918175"/>
                  <a:ext cx="205294" cy="261123"/>
                </a:xfrm>
                <a:prstGeom prst="triangle">
                  <a:avLst/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" name="이등변 삼각형 20">
                  <a:extLst>
                    <a:ext uri="{FF2B5EF4-FFF2-40B4-BE49-F238E27FC236}">
                      <a16:creationId xmlns:a16="http://schemas.microsoft.com/office/drawing/2014/main" id="{C4C52503-EDF2-454D-BB87-916B51F0A811}"/>
                    </a:ext>
                  </a:extLst>
                </p:cNvPr>
                <p:cNvSpPr/>
                <p:nvPr/>
              </p:nvSpPr>
              <p:spPr>
                <a:xfrm flipV="1">
                  <a:off x="6910748" y="6080547"/>
                  <a:ext cx="53341" cy="67205"/>
                </a:xfrm>
                <a:prstGeom prst="triangle">
                  <a:avLst/>
                </a:prstGeom>
                <a:solidFill>
                  <a:srgbClr val="1988D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" name="사각형: 둥근 위쪽 모서리 126">
                  <a:extLst>
                    <a:ext uri="{FF2B5EF4-FFF2-40B4-BE49-F238E27FC236}">
                      <a16:creationId xmlns:a16="http://schemas.microsoft.com/office/drawing/2014/main" id="{E17E93EF-A950-46A9-AD6B-71C63F1527E5}"/>
                    </a:ext>
                  </a:extLst>
                </p:cNvPr>
                <p:cNvSpPr/>
                <p:nvPr/>
              </p:nvSpPr>
              <p:spPr>
                <a:xfrm>
                  <a:off x="6827325" y="2695572"/>
                  <a:ext cx="218534" cy="272888"/>
                </a:xfrm>
                <a:prstGeom prst="round2SameRect">
                  <a:avLst/>
                </a:prstGeom>
                <a:solidFill>
                  <a:srgbClr val="DDF5F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" name="사각형: 둥근 위쪽 모서리 127">
                  <a:extLst>
                    <a:ext uri="{FF2B5EF4-FFF2-40B4-BE49-F238E27FC236}">
                      <a16:creationId xmlns:a16="http://schemas.microsoft.com/office/drawing/2014/main" id="{DAE32F26-7DC1-46DF-8F6F-A80AB30C3ABD}"/>
                    </a:ext>
                  </a:extLst>
                </p:cNvPr>
                <p:cNvSpPr/>
                <p:nvPr/>
              </p:nvSpPr>
              <p:spPr>
                <a:xfrm>
                  <a:off x="6827325" y="2856865"/>
                  <a:ext cx="218534" cy="111821"/>
                </a:xfrm>
                <a:prstGeom prst="round2SameRect">
                  <a:avLst>
                    <a:gd name="adj1" fmla="val 0"/>
                    <a:gd name="adj2" fmla="val 0"/>
                  </a:avLst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2" name="양쪽 모서리가 둥근 사각형 1"/>
            <p:cNvSpPr/>
            <p:nvPr/>
          </p:nvSpPr>
          <p:spPr>
            <a:xfrm>
              <a:off x="139441" y="6363388"/>
              <a:ext cx="11604759" cy="263611"/>
            </a:xfrm>
            <a:prstGeom prst="round2SameRect">
              <a:avLst>
                <a:gd name="adj1" fmla="val 0"/>
                <a:gd name="adj2" fmla="val 28125"/>
              </a:avLst>
            </a:prstGeom>
            <a:solidFill>
              <a:srgbClr val="959CD2"/>
            </a:solidFill>
            <a:ln w="25400">
              <a:solidFill>
                <a:srgbClr val="252E91"/>
              </a:solidFill>
            </a:ln>
            <a:effectLst>
              <a:outerShdw dist="101600" dir="5400000" sx="96000" sy="96000" algn="t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양쪽 모서리가 둥근 사각형 3"/>
            <p:cNvSpPr/>
            <p:nvPr/>
          </p:nvSpPr>
          <p:spPr>
            <a:xfrm>
              <a:off x="307380" y="625930"/>
              <a:ext cx="11268881" cy="5737458"/>
            </a:xfrm>
            <a:prstGeom prst="round2SameRect">
              <a:avLst>
                <a:gd name="adj1" fmla="val 4423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 w="25400" cmpd="sng">
              <a:solidFill>
                <a:srgbClr val="252E91"/>
              </a:solidFill>
            </a:ln>
            <a:effectLst>
              <a:outerShdw dist="38100" dir="15600000" algn="l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양쪽 모서리가 둥근 사각형 5"/>
            <p:cNvSpPr/>
            <p:nvPr/>
          </p:nvSpPr>
          <p:spPr>
            <a:xfrm>
              <a:off x="511899" y="869157"/>
              <a:ext cx="10859843" cy="5484151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한쪽 모서리가 잘린 사각형 6"/>
            <p:cNvSpPr/>
            <p:nvPr/>
          </p:nvSpPr>
          <p:spPr>
            <a:xfrm>
              <a:off x="763073" y="244237"/>
              <a:ext cx="10357494" cy="6119151"/>
            </a:xfrm>
            <a:prstGeom prst="snip1Rect">
              <a:avLst>
                <a:gd name="adj" fmla="val 8261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  <a:effectLst>
              <a:outerShdw dist="63500" algn="l" rotWithShape="0">
                <a:srgbClr val="252E91">
                  <a:alpha val="2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/>
            <a:lstStyle/>
            <a:p>
              <a:pPr algn="ctr">
                <a:defRPr/>
              </a:pPr>
              <a:r>
                <a:rPr lang="en-US" altLang="ko-KR" sz="3200" b="1" kern="0" dirty="0">
                  <a:ln w="12700">
                    <a:noFill/>
                  </a:ln>
                  <a:solidFill>
                    <a:srgbClr val="252E91"/>
                  </a:solidFill>
                  <a:latin typeface="+mj-lt"/>
                  <a:ea typeface="야놀자 야체 B" panose="02020603020101020101" pitchFamily="18" charset="-127"/>
                </a:rPr>
                <a:t>Artificial Neuron</a:t>
              </a:r>
              <a:endParaRPr lang="en-US" altLang="ko-KR" sz="800" kern="0" dirty="0">
                <a:solidFill>
                  <a:srgbClr val="959CD2"/>
                </a:solidFill>
              </a:endParaRPr>
            </a:p>
          </p:txBody>
        </p:sp>
        <p:sp>
          <p:nvSpPr>
            <p:cNvPr id="8" name="직각 삼각형 7"/>
            <p:cNvSpPr/>
            <p:nvPr/>
          </p:nvSpPr>
          <p:spPr>
            <a:xfrm>
              <a:off x="10629219" y="257269"/>
              <a:ext cx="475230" cy="479437"/>
            </a:xfrm>
            <a:prstGeom prst="rtTriangle">
              <a:avLst/>
            </a:prstGeom>
            <a:pattFill prst="wdUpDiag">
              <a:fgClr>
                <a:schemeClr val="bg1"/>
              </a:fgClr>
              <a:bgClr>
                <a:srgbClr val="959CD2"/>
              </a:bgClr>
            </a:patt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497573" y="6459078"/>
              <a:ext cx="1109495" cy="65907"/>
              <a:chOff x="9650186" y="6459078"/>
              <a:chExt cx="1109495" cy="65907"/>
            </a:xfrm>
          </p:grpSpPr>
          <p:sp>
            <p:nvSpPr>
              <p:cNvPr id="9" name="모서리가 둥근 직사각형 8"/>
              <p:cNvSpPr/>
              <p:nvPr/>
            </p:nvSpPr>
            <p:spPr>
              <a:xfrm>
                <a:off x="9650186" y="6459078"/>
                <a:ext cx="723900" cy="6590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타원 9"/>
              <p:cNvSpPr/>
              <p:nvPr/>
            </p:nvSpPr>
            <p:spPr>
              <a:xfrm>
                <a:off x="10440761" y="6459078"/>
                <a:ext cx="64800" cy="65907"/>
              </a:xfrm>
              <a:prstGeom prst="ellipse">
                <a:avLst/>
              </a:prstGeom>
              <a:solidFill>
                <a:srgbClr val="FFC00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10567821" y="6459078"/>
                <a:ext cx="64800" cy="65907"/>
              </a:xfrm>
              <a:prstGeom prst="ellipse">
                <a:avLst/>
              </a:prstGeom>
              <a:solidFill>
                <a:srgbClr val="00B0F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타원 11"/>
              <p:cNvSpPr/>
              <p:nvPr/>
            </p:nvSpPr>
            <p:spPr>
              <a:xfrm>
                <a:off x="10694881" y="6459078"/>
                <a:ext cx="64800" cy="65907"/>
              </a:xfrm>
              <a:prstGeom prst="ellipse">
                <a:avLst/>
              </a:prstGeom>
              <a:solidFill>
                <a:srgbClr val="FF8086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모서리가 둥근 직사각형 12"/>
              <p:cNvSpPr/>
              <p:nvPr/>
            </p:nvSpPr>
            <p:spPr>
              <a:xfrm>
                <a:off x="9687086" y="6479237"/>
                <a:ext cx="396000" cy="25200"/>
              </a:xfrm>
              <a:prstGeom prst="roundRect">
                <a:avLst>
                  <a:gd name="adj" fmla="val 50000"/>
                </a:avLst>
              </a:prstGeom>
              <a:solidFill>
                <a:srgbClr val="FF8086"/>
              </a:solidFill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825DA37-70DF-A5E4-F398-C667C726BB58}"/>
                  </a:ext>
                </a:extLst>
              </p:cNvPr>
              <p:cNvSpPr txBox="1"/>
              <p:nvPr/>
            </p:nvSpPr>
            <p:spPr>
              <a:xfrm flipH="1">
                <a:off x="3398060" y="2226523"/>
                <a:ext cx="368559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ko-KR" altLang="en-US" sz="36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ko-KR" altLang="en-US" sz="3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825DA37-70DF-A5E4-F398-C667C726BB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398060" y="2226523"/>
                <a:ext cx="368559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직사각형 33">
            <a:extLst>
              <a:ext uri="{FF2B5EF4-FFF2-40B4-BE49-F238E27FC236}">
                <a16:creationId xmlns:a16="http://schemas.microsoft.com/office/drawing/2014/main" id="{164AB576-B855-B8FB-0B04-09AA717D574F}"/>
              </a:ext>
            </a:extLst>
          </p:cNvPr>
          <p:cNvSpPr/>
          <p:nvPr/>
        </p:nvSpPr>
        <p:spPr>
          <a:xfrm>
            <a:off x="4714255" y="2223956"/>
            <a:ext cx="368559" cy="603473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1DC228C-0307-F9FE-8CF9-C50B2728A5B0}"/>
              </a:ext>
            </a:extLst>
          </p:cNvPr>
          <p:cNvSpPr/>
          <p:nvPr/>
        </p:nvSpPr>
        <p:spPr>
          <a:xfrm>
            <a:off x="3398060" y="2226523"/>
            <a:ext cx="368559" cy="603473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FB794D1-554D-2AC3-88F6-029B816F95D7}"/>
                  </a:ext>
                </a:extLst>
              </p:cNvPr>
              <p:cNvSpPr txBox="1"/>
              <p:nvPr/>
            </p:nvSpPr>
            <p:spPr>
              <a:xfrm>
                <a:off x="4714255" y="2226523"/>
                <a:ext cx="243810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360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ko-KR" altLang="en-US" sz="36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 sz="3600" i="1">
                          <a:latin typeface="Cambria Math" panose="02040503050406030204" pitchFamily="18" charset="0"/>
                        </a:rPr>
                        <m:t>𝑤𝑥</m:t>
                      </m:r>
                      <m:r>
                        <a:rPr lang="ko-KR" altLang="en-US" sz="3600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ko-KR" altLang="en-US" sz="3600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FB794D1-554D-2AC3-88F6-029B816F95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4255" y="2226523"/>
                <a:ext cx="2438103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B086F005-93DE-56F3-BD0F-5FE7C0C76155}"/>
              </a:ext>
            </a:extLst>
          </p:cNvPr>
          <p:cNvSpPr txBox="1"/>
          <p:nvPr/>
        </p:nvSpPr>
        <p:spPr>
          <a:xfrm>
            <a:off x="3260863" y="1838023"/>
            <a:ext cx="657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정답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CDC7431-C2F6-CB74-B0DF-A8FE6E01A39B}"/>
              </a:ext>
            </a:extLst>
          </p:cNvPr>
          <p:cNvSpPr txBox="1"/>
          <p:nvPr/>
        </p:nvSpPr>
        <p:spPr>
          <a:xfrm>
            <a:off x="4569537" y="1833035"/>
            <a:ext cx="657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70C0"/>
                </a:solidFill>
              </a:rPr>
              <a:t>예측</a:t>
            </a:r>
          </a:p>
        </p:txBody>
      </p: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D57D0389-8831-BC79-8C2F-FD23440618B9}"/>
              </a:ext>
            </a:extLst>
          </p:cNvPr>
          <p:cNvCxnSpPr/>
          <p:nvPr/>
        </p:nvCxnSpPr>
        <p:spPr>
          <a:xfrm rot="16200000" flipH="1">
            <a:off x="3404588" y="3012700"/>
            <a:ext cx="1026112" cy="65557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C829590A-6986-0E21-AA6E-D5C10C5E0BA3}"/>
              </a:ext>
            </a:extLst>
          </p:cNvPr>
          <p:cNvCxnSpPr>
            <a:cxnSpLocks/>
          </p:cNvCxnSpPr>
          <p:nvPr/>
        </p:nvCxnSpPr>
        <p:spPr>
          <a:xfrm rot="5400000">
            <a:off x="4306751" y="2752322"/>
            <a:ext cx="507346" cy="67622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4BD4FE22-4094-E1C7-0FAE-840EBE4E5B83}"/>
              </a:ext>
            </a:extLst>
          </p:cNvPr>
          <p:cNvSpPr txBox="1"/>
          <p:nvPr/>
        </p:nvSpPr>
        <p:spPr>
          <a:xfrm>
            <a:off x="3936306" y="3856332"/>
            <a:ext cx="681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오차</a:t>
            </a:r>
          </a:p>
        </p:txBody>
      </p: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2AA5E203-3FF3-905E-DA93-0FA7CAB06B5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606509" y="2801335"/>
            <a:ext cx="1250595" cy="1228732"/>
          </a:xfrm>
          <a:prstGeom prst="bentConnector3">
            <a:avLst>
              <a:gd name="adj1" fmla="val 7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741D4EAC-6D84-1F3B-BF26-7F9283649E22}"/>
              </a:ext>
            </a:extLst>
          </p:cNvPr>
          <p:cNvSpPr txBox="1"/>
          <p:nvPr/>
        </p:nvSpPr>
        <p:spPr>
          <a:xfrm>
            <a:off x="6232849" y="3230974"/>
            <a:ext cx="416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오차를 바탕으로 가중치를 업데이트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867909B-437F-1A72-5989-B4ACC3983190}"/>
              </a:ext>
            </a:extLst>
          </p:cNvPr>
          <p:cNvSpPr/>
          <p:nvPr/>
        </p:nvSpPr>
        <p:spPr>
          <a:xfrm>
            <a:off x="2588445" y="4599615"/>
            <a:ext cx="7056582" cy="1376220"/>
          </a:xfrm>
          <a:prstGeom prst="rect">
            <a:avLst/>
          </a:prstGeom>
          <a:noFill/>
          <a:ln>
            <a:solidFill>
              <a:srgbClr val="969CD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32E9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A8ACF1A-A7D6-975B-8F75-41BC6453A2C1}"/>
              </a:ext>
            </a:extLst>
          </p:cNvPr>
          <p:cNvSpPr txBox="1"/>
          <p:nvPr/>
        </p:nvSpPr>
        <p:spPr>
          <a:xfrm>
            <a:off x="3481713" y="4975995"/>
            <a:ext cx="5502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딥러닝에서</a:t>
            </a:r>
            <a:r>
              <a:rPr lang="ko-KR" altLang="en-US" dirty="0"/>
              <a:t> 학습이란 정답과 예측의 </a:t>
            </a:r>
            <a:r>
              <a:rPr lang="ko-KR" altLang="en-US" dirty="0">
                <a:solidFill>
                  <a:srgbClr val="FF0000"/>
                </a:solidFill>
              </a:rPr>
              <a:t>오차</a:t>
            </a:r>
            <a:r>
              <a:rPr lang="ko-KR" altLang="en-US" dirty="0"/>
              <a:t>를 이용해 적합한 가중치</a:t>
            </a:r>
            <a:r>
              <a:rPr lang="en-US" altLang="ko-KR" dirty="0"/>
              <a:t>(Weight)</a:t>
            </a:r>
            <a:r>
              <a:rPr lang="ko-KR" altLang="en-US" dirty="0"/>
              <a:t>를 찾아내는 학습기법   </a:t>
            </a:r>
          </a:p>
        </p:txBody>
      </p:sp>
    </p:spTree>
    <p:extLst>
      <p:ext uri="{BB962C8B-B14F-4D97-AF65-F5344CB8AC3E}">
        <p14:creationId xmlns:p14="http://schemas.microsoft.com/office/powerpoint/2010/main" val="1426441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 animBg="1"/>
      <p:bldP spid="35" grpId="0" animBg="1"/>
      <p:bldP spid="41" grpId="0"/>
      <p:bldP spid="42" grpId="0"/>
      <p:bldP spid="48" grpId="0"/>
      <p:bldP spid="5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30928" y="362607"/>
            <a:ext cx="11930144" cy="6257774"/>
            <a:chOff x="139441" y="244237"/>
            <a:chExt cx="11930144" cy="6382762"/>
          </a:xfrm>
        </p:grpSpPr>
        <p:grpSp>
          <p:nvGrpSpPr>
            <p:cNvPr id="24" name="그룹 23"/>
            <p:cNvGrpSpPr/>
            <p:nvPr/>
          </p:nvGrpSpPr>
          <p:grpSpPr>
            <a:xfrm>
              <a:off x="8554574" y="5982110"/>
              <a:ext cx="3515011" cy="313860"/>
              <a:chOff x="8554574" y="5982110"/>
              <a:chExt cx="3515011" cy="313860"/>
            </a:xfrm>
          </p:grpSpPr>
          <p:sp>
            <p:nvSpPr>
              <p:cNvPr id="16" name="타원 15"/>
              <p:cNvSpPr/>
              <p:nvPr/>
            </p:nvSpPr>
            <p:spPr>
              <a:xfrm rot="285113">
                <a:off x="10414566" y="5982110"/>
                <a:ext cx="1655019" cy="220417"/>
              </a:xfrm>
              <a:prstGeom prst="ellipse">
                <a:avLst/>
              </a:prstGeom>
              <a:solidFill>
                <a:schemeClr val="tx1">
                  <a:alpha val="1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FDAC0509-C47B-457A-9A31-58588B9A2768}"/>
                  </a:ext>
                </a:extLst>
              </p:cNvPr>
              <p:cNvGrpSpPr/>
              <p:nvPr/>
            </p:nvGrpSpPr>
            <p:grpSpPr>
              <a:xfrm rot="4878291">
                <a:off x="10186835" y="4444505"/>
                <a:ext cx="219204" cy="3483726"/>
                <a:chOff x="6827325" y="2695572"/>
                <a:chExt cx="219204" cy="3483726"/>
              </a:xfrm>
            </p:grpSpPr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C5D720AB-879C-4052-B20C-C37B52530C0A}"/>
                    </a:ext>
                  </a:extLst>
                </p:cNvPr>
                <p:cNvSpPr/>
                <p:nvPr/>
              </p:nvSpPr>
              <p:spPr>
                <a:xfrm>
                  <a:off x="6827995" y="2972572"/>
                  <a:ext cx="218534" cy="2912749"/>
                </a:xfrm>
                <a:prstGeom prst="rect">
                  <a:avLst/>
                </a:prstGeom>
                <a:solidFill>
                  <a:srgbClr val="959CD2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EF291F4D-E369-4114-BC5C-D717A39B15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440443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>
                  <a:extLst>
                    <a:ext uri="{FF2B5EF4-FFF2-40B4-BE49-F238E27FC236}">
                      <a16:creationId xmlns:a16="http://schemas.microsoft.com/office/drawing/2014/main" id="{706D7341-A032-4BFB-91FC-F183B46BD7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509171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이등변 삼각형 19">
                  <a:extLst>
                    <a:ext uri="{FF2B5EF4-FFF2-40B4-BE49-F238E27FC236}">
                      <a16:creationId xmlns:a16="http://schemas.microsoft.com/office/drawing/2014/main" id="{8175677F-D199-4F3C-B769-CA34760C1EE3}"/>
                    </a:ext>
                  </a:extLst>
                </p:cNvPr>
                <p:cNvSpPr/>
                <p:nvPr/>
              </p:nvSpPr>
              <p:spPr>
                <a:xfrm flipV="1">
                  <a:off x="6833303" y="5918175"/>
                  <a:ext cx="205294" cy="261123"/>
                </a:xfrm>
                <a:prstGeom prst="triangle">
                  <a:avLst/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" name="이등변 삼각형 20">
                  <a:extLst>
                    <a:ext uri="{FF2B5EF4-FFF2-40B4-BE49-F238E27FC236}">
                      <a16:creationId xmlns:a16="http://schemas.microsoft.com/office/drawing/2014/main" id="{C4C52503-EDF2-454D-BB87-916B51F0A811}"/>
                    </a:ext>
                  </a:extLst>
                </p:cNvPr>
                <p:cNvSpPr/>
                <p:nvPr/>
              </p:nvSpPr>
              <p:spPr>
                <a:xfrm flipV="1">
                  <a:off x="6910748" y="6080547"/>
                  <a:ext cx="53341" cy="67205"/>
                </a:xfrm>
                <a:prstGeom prst="triangle">
                  <a:avLst/>
                </a:prstGeom>
                <a:solidFill>
                  <a:srgbClr val="1988D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" name="사각형: 둥근 위쪽 모서리 126">
                  <a:extLst>
                    <a:ext uri="{FF2B5EF4-FFF2-40B4-BE49-F238E27FC236}">
                      <a16:creationId xmlns:a16="http://schemas.microsoft.com/office/drawing/2014/main" id="{E17E93EF-A950-46A9-AD6B-71C63F1527E5}"/>
                    </a:ext>
                  </a:extLst>
                </p:cNvPr>
                <p:cNvSpPr/>
                <p:nvPr/>
              </p:nvSpPr>
              <p:spPr>
                <a:xfrm>
                  <a:off x="6827325" y="2695572"/>
                  <a:ext cx="218534" cy="272888"/>
                </a:xfrm>
                <a:prstGeom prst="round2SameRect">
                  <a:avLst/>
                </a:prstGeom>
                <a:solidFill>
                  <a:srgbClr val="DDF5F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" name="사각형: 둥근 위쪽 모서리 127">
                  <a:extLst>
                    <a:ext uri="{FF2B5EF4-FFF2-40B4-BE49-F238E27FC236}">
                      <a16:creationId xmlns:a16="http://schemas.microsoft.com/office/drawing/2014/main" id="{DAE32F26-7DC1-46DF-8F6F-A80AB30C3ABD}"/>
                    </a:ext>
                  </a:extLst>
                </p:cNvPr>
                <p:cNvSpPr/>
                <p:nvPr/>
              </p:nvSpPr>
              <p:spPr>
                <a:xfrm>
                  <a:off x="6827325" y="2856865"/>
                  <a:ext cx="218534" cy="111821"/>
                </a:xfrm>
                <a:prstGeom prst="round2SameRect">
                  <a:avLst>
                    <a:gd name="adj1" fmla="val 0"/>
                    <a:gd name="adj2" fmla="val 0"/>
                  </a:avLst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2" name="양쪽 모서리가 둥근 사각형 1"/>
            <p:cNvSpPr/>
            <p:nvPr/>
          </p:nvSpPr>
          <p:spPr>
            <a:xfrm>
              <a:off x="139441" y="6363388"/>
              <a:ext cx="11604759" cy="263611"/>
            </a:xfrm>
            <a:prstGeom prst="round2SameRect">
              <a:avLst>
                <a:gd name="adj1" fmla="val 0"/>
                <a:gd name="adj2" fmla="val 28125"/>
              </a:avLst>
            </a:prstGeom>
            <a:solidFill>
              <a:srgbClr val="959CD2"/>
            </a:solidFill>
            <a:ln w="25400">
              <a:solidFill>
                <a:srgbClr val="252E91"/>
              </a:solidFill>
            </a:ln>
            <a:effectLst>
              <a:outerShdw dist="101600" dir="5400000" sx="96000" sy="96000" algn="t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양쪽 모서리가 둥근 사각형 3"/>
            <p:cNvSpPr/>
            <p:nvPr/>
          </p:nvSpPr>
          <p:spPr>
            <a:xfrm>
              <a:off x="307380" y="625930"/>
              <a:ext cx="11268881" cy="5737458"/>
            </a:xfrm>
            <a:prstGeom prst="round2SameRect">
              <a:avLst>
                <a:gd name="adj1" fmla="val 4423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 w="25400" cmpd="sng">
              <a:solidFill>
                <a:srgbClr val="252E91"/>
              </a:solidFill>
            </a:ln>
            <a:effectLst>
              <a:outerShdw dist="38100" dir="15600000" algn="l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양쪽 모서리가 둥근 사각형 5"/>
            <p:cNvSpPr/>
            <p:nvPr/>
          </p:nvSpPr>
          <p:spPr>
            <a:xfrm>
              <a:off x="511899" y="869157"/>
              <a:ext cx="10859843" cy="5484151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한쪽 모서리가 잘린 사각형 6"/>
            <p:cNvSpPr/>
            <p:nvPr/>
          </p:nvSpPr>
          <p:spPr>
            <a:xfrm>
              <a:off x="763073" y="244237"/>
              <a:ext cx="10357494" cy="6119151"/>
            </a:xfrm>
            <a:prstGeom prst="snip1Rect">
              <a:avLst>
                <a:gd name="adj" fmla="val 8261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  <a:effectLst>
              <a:outerShdw dist="63500" algn="l" rotWithShape="0">
                <a:srgbClr val="252E91">
                  <a:alpha val="2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/>
            <a:lstStyle/>
            <a:p>
              <a:pPr algn="ctr">
                <a:defRPr/>
              </a:pPr>
              <a:r>
                <a:rPr lang="en-US" altLang="ko-KR" sz="3200" b="1" kern="0" dirty="0">
                  <a:ln w="12700">
                    <a:noFill/>
                  </a:ln>
                  <a:solidFill>
                    <a:srgbClr val="252E91"/>
                  </a:solidFill>
                  <a:latin typeface="+mj-lt"/>
                  <a:ea typeface="야놀자 야체 B" panose="02020603020101020101" pitchFamily="18" charset="-127"/>
                </a:rPr>
                <a:t>Artificial Neuron</a:t>
              </a:r>
              <a:endParaRPr lang="en-US" altLang="ko-KR" sz="800" kern="0" dirty="0">
                <a:solidFill>
                  <a:srgbClr val="959CD2"/>
                </a:solidFill>
              </a:endParaRPr>
            </a:p>
          </p:txBody>
        </p:sp>
        <p:sp>
          <p:nvSpPr>
            <p:cNvPr id="8" name="직각 삼각형 7"/>
            <p:cNvSpPr/>
            <p:nvPr/>
          </p:nvSpPr>
          <p:spPr>
            <a:xfrm>
              <a:off x="10629219" y="257269"/>
              <a:ext cx="475230" cy="479437"/>
            </a:xfrm>
            <a:prstGeom prst="rtTriangle">
              <a:avLst/>
            </a:prstGeom>
            <a:pattFill prst="wdUpDiag">
              <a:fgClr>
                <a:schemeClr val="bg1"/>
              </a:fgClr>
              <a:bgClr>
                <a:srgbClr val="959CD2"/>
              </a:bgClr>
            </a:patt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497573" y="6459078"/>
              <a:ext cx="1109495" cy="65907"/>
              <a:chOff x="9650186" y="6459078"/>
              <a:chExt cx="1109495" cy="65907"/>
            </a:xfrm>
          </p:grpSpPr>
          <p:sp>
            <p:nvSpPr>
              <p:cNvPr id="9" name="모서리가 둥근 직사각형 8"/>
              <p:cNvSpPr/>
              <p:nvPr/>
            </p:nvSpPr>
            <p:spPr>
              <a:xfrm>
                <a:off x="9650186" y="6459078"/>
                <a:ext cx="723900" cy="6590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타원 9"/>
              <p:cNvSpPr/>
              <p:nvPr/>
            </p:nvSpPr>
            <p:spPr>
              <a:xfrm>
                <a:off x="10440761" y="6459078"/>
                <a:ext cx="64800" cy="65907"/>
              </a:xfrm>
              <a:prstGeom prst="ellipse">
                <a:avLst/>
              </a:prstGeom>
              <a:solidFill>
                <a:srgbClr val="FFC00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10567821" y="6459078"/>
                <a:ext cx="64800" cy="65907"/>
              </a:xfrm>
              <a:prstGeom prst="ellipse">
                <a:avLst/>
              </a:prstGeom>
              <a:solidFill>
                <a:srgbClr val="00B0F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타원 11"/>
              <p:cNvSpPr/>
              <p:nvPr/>
            </p:nvSpPr>
            <p:spPr>
              <a:xfrm>
                <a:off x="10694881" y="6459078"/>
                <a:ext cx="64800" cy="65907"/>
              </a:xfrm>
              <a:prstGeom prst="ellipse">
                <a:avLst/>
              </a:prstGeom>
              <a:solidFill>
                <a:srgbClr val="FF8086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모서리가 둥근 직사각형 12"/>
              <p:cNvSpPr/>
              <p:nvPr/>
            </p:nvSpPr>
            <p:spPr>
              <a:xfrm>
                <a:off x="9687086" y="6479237"/>
                <a:ext cx="396000" cy="25200"/>
              </a:xfrm>
              <a:prstGeom prst="roundRect">
                <a:avLst>
                  <a:gd name="adj" fmla="val 50000"/>
                </a:avLst>
              </a:prstGeom>
              <a:solidFill>
                <a:srgbClr val="FF8086"/>
              </a:solidFill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pic>
        <p:nvPicPr>
          <p:cNvPr id="27" name="그림 26">
            <a:extLst>
              <a:ext uri="{FF2B5EF4-FFF2-40B4-BE49-F238E27FC236}">
                <a16:creationId xmlns:a16="http://schemas.microsoft.com/office/drawing/2014/main" id="{AD1663A4-6592-0FC9-D212-0552BCF54D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971" y="1396326"/>
            <a:ext cx="5346751" cy="4205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013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30928" y="362607"/>
            <a:ext cx="11930144" cy="6257774"/>
            <a:chOff x="139441" y="244237"/>
            <a:chExt cx="11930144" cy="6382762"/>
          </a:xfrm>
        </p:grpSpPr>
        <p:grpSp>
          <p:nvGrpSpPr>
            <p:cNvPr id="24" name="그룹 23"/>
            <p:cNvGrpSpPr/>
            <p:nvPr/>
          </p:nvGrpSpPr>
          <p:grpSpPr>
            <a:xfrm>
              <a:off x="8554574" y="5982110"/>
              <a:ext cx="3515011" cy="313860"/>
              <a:chOff x="8554574" y="5982110"/>
              <a:chExt cx="3515011" cy="313860"/>
            </a:xfrm>
          </p:grpSpPr>
          <p:sp>
            <p:nvSpPr>
              <p:cNvPr id="16" name="타원 15"/>
              <p:cNvSpPr/>
              <p:nvPr/>
            </p:nvSpPr>
            <p:spPr>
              <a:xfrm rot="285113">
                <a:off x="10414566" y="5982110"/>
                <a:ext cx="1655019" cy="220417"/>
              </a:xfrm>
              <a:prstGeom prst="ellipse">
                <a:avLst/>
              </a:prstGeom>
              <a:solidFill>
                <a:schemeClr val="tx1">
                  <a:alpha val="1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FDAC0509-C47B-457A-9A31-58588B9A2768}"/>
                  </a:ext>
                </a:extLst>
              </p:cNvPr>
              <p:cNvGrpSpPr/>
              <p:nvPr/>
            </p:nvGrpSpPr>
            <p:grpSpPr>
              <a:xfrm rot="4878291">
                <a:off x="10186835" y="4444505"/>
                <a:ext cx="219204" cy="3483726"/>
                <a:chOff x="6827325" y="2695572"/>
                <a:chExt cx="219204" cy="3483726"/>
              </a:xfrm>
            </p:grpSpPr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C5D720AB-879C-4052-B20C-C37B52530C0A}"/>
                    </a:ext>
                  </a:extLst>
                </p:cNvPr>
                <p:cNvSpPr/>
                <p:nvPr/>
              </p:nvSpPr>
              <p:spPr>
                <a:xfrm>
                  <a:off x="6827995" y="2972572"/>
                  <a:ext cx="218534" cy="2912749"/>
                </a:xfrm>
                <a:prstGeom prst="rect">
                  <a:avLst/>
                </a:prstGeom>
                <a:solidFill>
                  <a:srgbClr val="959CD2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EF291F4D-E369-4114-BC5C-D717A39B15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440443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>
                  <a:extLst>
                    <a:ext uri="{FF2B5EF4-FFF2-40B4-BE49-F238E27FC236}">
                      <a16:creationId xmlns:a16="http://schemas.microsoft.com/office/drawing/2014/main" id="{706D7341-A032-4BFB-91FC-F183B46BD7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509171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이등변 삼각형 19">
                  <a:extLst>
                    <a:ext uri="{FF2B5EF4-FFF2-40B4-BE49-F238E27FC236}">
                      <a16:creationId xmlns:a16="http://schemas.microsoft.com/office/drawing/2014/main" id="{8175677F-D199-4F3C-B769-CA34760C1EE3}"/>
                    </a:ext>
                  </a:extLst>
                </p:cNvPr>
                <p:cNvSpPr/>
                <p:nvPr/>
              </p:nvSpPr>
              <p:spPr>
                <a:xfrm flipV="1">
                  <a:off x="6833303" y="5918175"/>
                  <a:ext cx="205294" cy="261123"/>
                </a:xfrm>
                <a:prstGeom prst="triangle">
                  <a:avLst/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" name="이등변 삼각형 20">
                  <a:extLst>
                    <a:ext uri="{FF2B5EF4-FFF2-40B4-BE49-F238E27FC236}">
                      <a16:creationId xmlns:a16="http://schemas.microsoft.com/office/drawing/2014/main" id="{C4C52503-EDF2-454D-BB87-916B51F0A811}"/>
                    </a:ext>
                  </a:extLst>
                </p:cNvPr>
                <p:cNvSpPr/>
                <p:nvPr/>
              </p:nvSpPr>
              <p:spPr>
                <a:xfrm flipV="1">
                  <a:off x="6910748" y="6080547"/>
                  <a:ext cx="53341" cy="67205"/>
                </a:xfrm>
                <a:prstGeom prst="triangle">
                  <a:avLst/>
                </a:prstGeom>
                <a:solidFill>
                  <a:srgbClr val="1988D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" name="사각형: 둥근 위쪽 모서리 126">
                  <a:extLst>
                    <a:ext uri="{FF2B5EF4-FFF2-40B4-BE49-F238E27FC236}">
                      <a16:creationId xmlns:a16="http://schemas.microsoft.com/office/drawing/2014/main" id="{E17E93EF-A950-46A9-AD6B-71C63F1527E5}"/>
                    </a:ext>
                  </a:extLst>
                </p:cNvPr>
                <p:cNvSpPr/>
                <p:nvPr/>
              </p:nvSpPr>
              <p:spPr>
                <a:xfrm>
                  <a:off x="6827325" y="2695572"/>
                  <a:ext cx="218534" cy="272888"/>
                </a:xfrm>
                <a:prstGeom prst="round2SameRect">
                  <a:avLst/>
                </a:prstGeom>
                <a:solidFill>
                  <a:srgbClr val="DDF5F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" name="사각형: 둥근 위쪽 모서리 127">
                  <a:extLst>
                    <a:ext uri="{FF2B5EF4-FFF2-40B4-BE49-F238E27FC236}">
                      <a16:creationId xmlns:a16="http://schemas.microsoft.com/office/drawing/2014/main" id="{DAE32F26-7DC1-46DF-8F6F-A80AB30C3ABD}"/>
                    </a:ext>
                  </a:extLst>
                </p:cNvPr>
                <p:cNvSpPr/>
                <p:nvPr/>
              </p:nvSpPr>
              <p:spPr>
                <a:xfrm>
                  <a:off x="6827325" y="2856865"/>
                  <a:ext cx="218534" cy="111821"/>
                </a:xfrm>
                <a:prstGeom prst="round2SameRect">
                  <a:avLst>
                    <a:gd name="adj1" fmla="val 0"/>
                    <a:gd name="adj2" fmla="val 0"/>
                  </a:avLst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2" name="양쪽 모서리가 둥근 사각형 1"/>
            <p:cNvSpPr/>
            <p:nvPr/>
          </p:nvSpPr>
          <p:spPr>
            <a:xfrm>
              <a:off x="139441" y="6363388"/>
              <a:ext cx="11604759" cy="263611"/>
            </a:xfrm>
            <a:prstGeom prst="round2SameRect">
              <a:avLst>
                <a:gd name="adj1" fmla="val 0"/>
                <a:gd name="adj2" fmla="val 28125"/>
              </a:avLst>
            </a:prstGeom>
            <a:solidFill>
              <a:srgbClr val="959CD2"/>
            </a:solidFill>
            <a:ln w="25400">
              <a:solidFill>
                <a:srgbClr val="252E91"/>
              </a:solidFill>
            </a:ln>
            <a:effectLst>
              <a:outerShdw dist="101600" dir="5400000" sx="96000" sy="96000" algn="t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양쪽 모서리가 둥근 사각형 3"/>
            <p:cNvSpPr/>
            <p:nvPr/>
          </p:nvSpPr>
          <p:spPr>
            <a:xfrm>
              <a:off x="307380" y="625930"/>
              <a:ext cx="11268881" cy="5737458"/>
            </a:xfrm>
            <a:prstGeom prst="round2SameRect">
              <a:avLst>
                <a:gd name="adj1" fmla="val 4423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 w="25400" cmpd="sng">
              <a:solidFill>
                <a:srgbClr val="252E91"/>
              </a:solidFill>
            </a:ln>
            <a:effectLst>
              <a:outerShdw dist="38100" dir="15600000" algn="l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양쪽 모서리가 둥근 사각형 5"/>
            <p:cNvSpPr/>
            <p:nvPr/>
          </p:nvSpPr>
          <p:spPr>
            <a:xfrm>
              <a:off x="511899" y="869157"/>
              <a:ext cx="10859843" cy="5484151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한쪽 모서리가 잘린 사각형 6"/>
            <p:cNvSpPr/>
            <p:nvPr/>
          </p:nvSpPr>
          <p:spPr>
            <a:xfrm>
              <a:off x="763073" y="244237"/>
              <a:ext cx="10357494" cy="6119151"/>
            </a:xfrm>
            <a:prstGeom prst="snip1Rect">
              <a:avLst>
                <a:gd name="adj" fmla="val 8261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  <a:effectLst>
              <a:outerShdw dist="63500" algn="l" rotWithShape="0">
                <a:srgbClr val="252E91">
                  <a:alpha val="2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/>
            <a:lstStyle/>
            <a:p>
              <a:pPr algn="ctr">
                <a:defRPr/>
              </a:pPr>
              <a:r>
                <a:rPr lang="en-US" altLang="ko-KR" sz="3200" b="1" kern="0" dirty="0">
                  <a:ln w="12700">
                    <a:noFill/>
                  </a:ln>
                  <a:solidFill>
                    <a:srgbClr val="252E91"/>
                  </a:solidFill>
                  <a:latin typeface="+mj-lt"/>
                  <a:ea typeface="야놀자 야체 B" panose="02020603020101020101" pitchFamily="18" charset="-127"/>
                </a:rPr>
                <a:t>Artificial Neuron</a:t>
              </a:r>
              <a:endParaRPr lang="en-US" altLang="ko-KR" sz="800" kern="0" dirty="0">
                <a:solidFill>
                  <a:srgbClr val="959CD2"/>
                </a:solidFill>
              </a:endParaRPr>
            </a:p>
          </p:txBody>
        </p:sp>
        <p:sp>
          <p:nvSpPr>
            <p:cNvPr id="8" name="직각 삼각형 7"/>
            <p:cNvSpPr/>
            <p:nvPr/>
          </p:nvSpPr>
          <p:spPr>
            <a:xfrm>
              <a:off x="10629219" y="257269"/>
              <a:ext cx="475230" cy="479437"/>
            </a:xfrm>
            <a:prstGeom prst="rtTriangle">
              <a:avLst/>
            </a:prstGeom>
            <a:pattFill prst="wdUpDiag">
              <a:fgClr>
                <a:schemeClr val="bg1"/>
              </a:fgClr>
              <a:bgClr>
                <a:srgbClr val="959CD2"/>
              </a:bgClr>
            </a:patt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497573" y="6459078"/>
              <a:ext cx="1109495" cy="65907"/>
              <a:chOff x="9650186" y="6459078"/>
              <a:chExt cx="1109495" cy="65907"/>
            </a:xfrm>
          </p:grpSpPr>
          <p:sp>
            <p:nvSpPr>
              <p:cNvPr id="9" name="모서리가 둥근 직사각형 8"/>
              <p:cNvSpPr/>
              <p:nvPr/>
            </p:nvSpPr>
            <p:spPr>
              <a:xfrm>
                <a:off x="9650186" y="6459078"/>
                <a:ext cx="723900" cy="6590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타원 9"/>
              <p:cNvSpPr/>
              <p:nvPr/>
            </p:nvSpPr>
            <p:spPr>
              <a:xfrm>
                <a:off x="10440761" y="6459078"/>
                <a:ext cx="64800" cy="65907"/>
              </a:xfrm>
              <a:prstGeom prst="ellipse">
                <a:avLst/>
              </a:prstGeom>
              <a:solidFill>
                <a:srgbClr val="FFC00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10567821" y="6459078"/>
                <a:ext cx="64800" cy="65907"/>
              </a:xfrm>
              <a:prstGeom prst="ellipse">
                <a:avLst/>
              </a:prstGeom>
              <a:solidFill>
                <a:srgbClr val="00B0F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타원 11"/>
              <p:cNvSpPr/>
              <p:nvPr/>
            </p:nvSpPr>
            <p:spPr>
              <a:xfrm>
                <a:off x="10694881" y="6459078"/>
                <a:ext cx="64800" cy="65907"/>
              </a:xfrm>
              <a:prstGeom prst="ellipse">
                <a:avLst/>
              </a:prstGeom>
              <a:solidFill>
                <a:srgbClr val="FF8086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모서리가 둥근 직사각형 12"/>
              <p:cNvSpPr/>
              <p:nvPr/>
            </p:nvSpPr>
            <p:spPr>
              <a:xfrm>
                <a:off x="9687086" y="6479237"/>
                <a:ext cx="396000" cy="25200"/>
              </a:xfrm>
              <a:prstGeom prst="roundRect">
                <a:avLst>
                  <a:gd name="adj" fmla="val 50000"/>
                </a:avLst>
              </a:prstGeom>
              <a:solidFill>
                <a:srgbClr val="FF8086"/>
              </a:solidFill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31" name="순서도: 연결자 30">
            <a:extLst>
              <a:ext uri="{FF2B5EF4-FFF2-40B4-BE49-F238E27FC236}">
                <a16:creationId xmlns:a16="http://schemas.microsoft.com/office/drawing/2014/main" id="{F35372CA-865E-2557-073D-2A9AB28CF030}"/>
              </a:ext>
            </a:extLst>
          </p:cNvPr>
          <p:cNvSpPr/>
          <p:nvPr/>
        </p:nvSpPr>
        <p:spPr>
          <a:xfrm>
            <a:off x="2248678" y="1856793"/>
            <a:ext cx="895739" cy="886408"/>
          </a:xfrm>
          <a:prstGeom prst="flowChartConnector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3A41B74-496A-E4B9-138A-B1025CA040CE}"/>
              </a:ext>
            </a:extLst>
          </p:cNvPr>
          <p:cNvSpPr txBox="1"/>
          <p:nvPr/>
        </p:nvSpPr>
        <p:spPr>
          <a:xfrm>
            <a:off x="2353268" y="1409313"/>
            <a:ext cx="649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입력</a:t>
            </a:r>
            <a:endParaRPr lang="en-US" altLang="ko-KR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5D93BDF-1728-4CC3-0284-A5F96C8CD19D}"/>
              </a:ext>
            </a:extLst>
          </p:cNvPr>
          <p:cNvSpPr txBox="1"/>
          <p:nvPr/>
        </p:nvSpPr>
        <p:spPr>
          <a:xfrm>
            <a:off x="2371930" y="2140087"/>
            <a:ext cx="769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색깔</a:t>
            </a:r>
          </a:p>
        </p:txBody>
      </p:sp>
      <p:sp>
        <p:nvSpPr>
          <p:cNvPr id="39" name="순서도: 연결자 38">
            <a:extLst>
              <a:ext uri="{FF2B5EF4-FFF2-40B4-BE49-F238E27FC236}">
                <a16:creationId xmlns:a16="http://schemas.microsoft.com/office/drawing/2014/main" id="{C5E37277-16B3-BBE9-BAF8-40A51A179E42}"/>
              </a:ext>
            </a:extLst>
          </p:cNvPr>
          <p:cNvSpPr/>
          <p:nvPr/>
        </p:nvSpPr>
        <p:spPr>
          <a:xfrm>
            <a:off x="2251787" y="3231503"/>
            <a:ext cx="895739" cy="886408"/>
          </a:xfrm>
          <a:prstGeom prst="flowChartConnector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C8D054C-35E0-A5BB-B5A6-324C5E7322F0}"/>
              </a:ext>
            </a:extLst>
          </p:cNvPr>
          <p:cNvSpPr txBox="1"/>
          <p:nvPr/>
        </p:nvSpPr>
        <p:spPr>
          <a:xfrm>
            <a:off x="2375039" y="3514797"/>
            <a:ext cx="766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크기</a:t>
            </a:r>
          </a:p>
        </p:txBody>
      </p:sp>
      <p:sp>
        <p:nvSpPr>
          <p:cNvPr id="41" name="순서도: 연결자 40">
            <a:extLst>
              <a:ext uri="{FF2B5EF4-FFF2-40B4-BE49-F238E27FC236}">
                <a16:creationId xmlns:a16="http://schemas.microsoft.com/office/drawing/2014/main" id="{05BC3CFB-85DA-A873-E1F7-65BD4BAA1245}"/>
              </a:ext>
            </a:extLst>
          </p:cNvPr>
          <p:cNvSpPr/>
          <p:nvPr/>
        </p:nvSpPr>
        <p:spPr>
          <a:xfrm>
            <a:off x="2245566" y="4596880"/>
            <a:ext cx="895739" cy="886408"/>
          </a:xfrm>
          <a:prstGeom prst="flowChartConnector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6E9DF8B-60D8-3221-C96B-AF525689D531}"/>
              </a:ext>
            </a:extLst>
          </p:cNvPr>
          <p:cNvSpPr txBox="1"/>
          <p:nvPr/>
        </p:nvSpPr>
        <p:spPr>
          <a:xfrm>
            <a:off x="2490119" y="4870843"/>
            <a:ext cx="383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맛</a:t>
            </a:r>
            <a:endParaRPr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6451E274-6456-7C57-C36E-3AE8BA63D474}"/>
              </a:ext>
            </a:extLst>
          </p:cNvPr>
          <p:cNvSpPr/>
          <p:nvPr/>
        </p:nvSpPr>
        <p:spPr>
          <a:xfrm>
            <a:off x="4441371" y="2325676"/>
            <a:ext cx="1035698" cy="52846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DF5FA04-B151-6DE6-624E-B25A213898A1}"/>
              </a:ext>
            </a:extLst>
          </p:cNvPr>
          <p:cNvSpPr/>
          <p:nvPr/>
        </p:nvSpPr>
        <p:spPr>
          <a:xfrm>
            <a:off x="4441371" y="3436912"/>
            <a:ext cx="1035698" cy="52846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FE37A58C-B434-8CAE-0F42-E4798D526FC9}"/>
              </a:ext>
            </a:extLst>
          </p:cNvPr>
          <p:cNvSpPr/>
          <p:nvPr/>
        </p:nvSpPr>
        <p:spPr>
          <a:xfrm>
            <a:off x="4441371" y="4473516"/>
            <a:ext cx="1035698" cy="52846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7FAB5956-1E91-A525-72D4-8DE720FB726E}"/>
              </a:ext>
            </a:extLst>
          </p:cNvPr>
          <p:cNvCxnSpPr>
            <a:cxnSpLocks/>
            <a:stCxn id="40" idx="3"/>
            <a:endCxn id="44" idx="1"/>
          </p:cNvCxnSpPr>
          <p:nvPr/>
        </p:nvCxnSpPr>
        <p:spPr>
          <a:xfrm>
            <a:off x="3141305" y="3699463"/>
            <a:ext cx="1300066" cy="1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044F8D3D-8453-40F1-8436-8A93EC684A56}"/>
              </a:ext>
            </a:extLst>
          </p:cNvPr>
          <p:cNvCxnSpPr>
            <a:cxnSpLocks/>
            <a:stCxn id="41" idx="6"/>
            <a:endCxn id="46" idx="1"/>
          </p:cNvCxnSpPr>
          <p:nvPr/>
        </p:nvCxnSpPr>
        <p:spPr>
          <a:xfrm flipV="1">
            <a:off x="3141305" y="4737750"/>
            <a:ext cx="1300066" cy="302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F508E402-E8FD-2E8A-8507-F9ADA9066F98}"/>
              </a:ext>
            </a:extLst>
          </p:cNvPr>
          <p:cNvCxnSpPr>
            <a:cxnSpLocks/>
            <a:stCxn id="31" idx="6"/>
            <a:endCxn id="43" idx="1"/>
          </p:cNvCxnSpPr>
          <p:nvPr/>
        </p:nvCxnSpPr>
        <p:spPr>
          <a:xfrm>
            <a:off x="3144417" y="2299997"/>
            <a:ext cx="1296954" cy="289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7D92B271-6F0B-080E-929A-643FF37B70FE}"/>
              </a:ext>
            </a:extLst>
          </p:cNvPr>
          <p:cNvSpPr txBox="1"/>
          <p:nvPr/>
        </p:nvSpPr>
        <p:spPr>
          <a:xfrm>
            <a:off x="4523935" y="2429371"/>
            <a:ext cx="895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가중치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1EB1BA1-3B56-FBF7-7EBB-5AE1B08B4F32}"/>
              </a:ext>
            </a:extLst>
          </p:cNvPr>
          <p:cNvSpPr txBox="1"/>
          <p:nvPr/>
        </p:nvSpPr>
        <p:spPr>
          <a:xfrm>
            <a:off x="4511350" y="3536607"/>
            <a:ext cx="895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가중치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300164C-B83D-5A33-8550-6B6058FC1A05}"/>
              </a:ext>
            </a:extLst>
          </p:cNvPr>
          <p:cNvSpPr txBox="1"/>
          <p:nvPr/>
        </p:nvSpPr>
        <p:spPr>
          <a:xfrm>
            <a:off x="4523934" y="4572421"/>
            <a:ext cx="895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가중치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EBA2C76D-E5E7-BE43-8C10-8EE3C068E10A}"/>
              </a:ext>
            </a:extLst>
          </p:cNvPr>
          <p:cNvSpPr/>
          <p:nvPr/>
        </p:nvSpPr>
        <p:spPr>
          <a:xfrm>
            <a:off x="8755644" y="3024575"/>
            <a:ext cx="1468019" cy="140061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170A9CE-CA8D-A569-36FD-6FB2C4FA6009}"/>
              </a:ext>
            </a:extLst>
          </p:cNvPr>
          <p:cNvSpPr txBox="1"/>
          <p:nvPr/>
        </p:nvSpPr>
        <p:spPr>
          <a:xfrm>
            <a:off x="9151123" y="3581185"/>
            <a:ext cx="905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총합</a:t>
            </a:r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5C55554A-AC26-6A31-2C66-6A437F618901}"/>
              </a:ext>
            </a:extLst>
          </p:cNvPr>
          <p:cNvSpPr/>
          <p:nvPr/>
        </p:nvSpPr>
        <p:spPr>
          <a:xfrm>
            <a:off x="6484774" y="2591714"/>
            <a:ext cx="1211449" cy="48830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F4067ED-A0F7-BCC0-31DE-31481E2B8B4E}"/>
              </a:ext>
            </a:extLst>
          </p:cNvPr>
          <p:cNvSpPr txBox="1"/>
          <p:nvPr/>
        </p:nvSpPr>
        <p:spPr>
          <a:xfrm>
            <a:off x="6546201" y="2655243"/>
            <a:ext cx="1103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바이어스</a:t>
            </a:r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37C70C5E-78E2-CE54-EA7D-55E788322794}"/>
              </a:ext>
            </a:extLst>
          </p:cNvPr>
          <p:cNvSpPr/>
          <p:nvPr/>
        </p:nvSpPr>
        <p:spPr>
          <a:xfrm>
            <a:off x="6531428" y="3455572"/>
            <a:ext cx="1211449" cy="48830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3301649-0249-67EF-3211-D1349A2D6B09}"/>
              </a:ext>
            </a:extLst>
          </p:cNvPr>
          <p:cNvSpPr txBox="1"/>
          <p:nvPr/>
        </p:nvSpPr>
        <p:spPr>
          <a:xfrm>
            <a:off x="6592855" y="3519101"/>
            <a:ext cx="1103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바이어스</a:t>
            </a:r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5C1F1DCC-E183-72C0-18CB-79372CB72D74}"/>
              </a:ext>
            </a:extLst>
          </p:cNvPr>
          <p:cNvSpPr/>
          <p:nvPr/>
        </p:nvSpPr>
        <p:spPr>
          <a:xfrm>
            <a:off x="6484774" y="4262652"/>
            <a:ext cx="1211449" cy="48830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D97DD3A-AF7E-DAED-56B5-96E04D30E01C}"/>
              </a:ext>
            </a:extLst>
          </p:cNvPr>
          <p:cNvSpPr txBox="1"/>
          <p:nvPr/>
        </p:nvSpPr>
        <p:spPr>
          <a:xfrm>
            <a:off x="6546201" y="4326181"/>
            <a:ext cx="1103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바이어스</a:t>
            </a:r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17E83F3F-51CC-CCDA-8381-DA4823603A32}"/>
              </a:ext>
            </a:extLst>
          </p:cNvPr>
          <p:cNvCxnSpPr>
            <a:cxnSpLocks/>
            <a:stCxn id="44" idx="3"/>
            <a:endCxn id="80" idx="1"/>
          </p:cNvCxnSpPr>
          <p:nvPr/>
        </p:nvCxnSpPr>
        <p:spPr>
          <a:xfrm flipV="1">
            <a:off x="5477069" y="3699723"/>
            <a:ext cx="1054359" cy="1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01D12DD5-E011-14F2-317B-2A4151132812}"/>
              </a:ext>
            </a:extLst>
          </p:cNvPr>
          <p:cNvCxnSpPr>
            <a:endCxn id="74" idx="1"/>
          </p:cNvCxnSpPr>
          <p:nvPr/>
        </p:nvCxnSpPr>
        <p:spPr>
          <a:xfrm>
            <a:off x="5477069" y="2589910"/>
            <a:ext cx="1007705" cy="245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29675E3F-09CF-8B04-9B7E-9C816D1AF305}"/>
              </a:ext>
            </a:extLst>
          </p:cNvPr>
          <p:cNvCxnSpPr>
            <a:endCxn id="82" idx="1"/>
          </p:cNvCxnSpPr>
          <p:nvPr/>
        </p:nvCxnSpPr>
        <p:spPr>
          <a:xfrm flipV="1">
            <a:off x="5477069" y="4506803"/>
            <a:ext cx="1007705" cy="230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BAEC9DD7-158A-0D1E-DF58-E1E7F4777EDB}"/>
              </a:ext>
            </a:extLst>
          </p:cNvPr>
          <p:cNvCxnSpPr>
            <a:stCxn id="80" idx="3"/>
            <a:endCxn id="64" idx="1"/>
          </p:cNvCxnSpPr>
          <p:nvPr/>
        </p:nvCxnSpPr>
        <p:spPr>
          <a:xfrm>
            <a:off x="7742877" y="3699723"/>
            <a:ext cx="1012767" cy="25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CF8481F8-D08A-D1C9-E6D1-D8758DB77D3C}"/>
              </a:ext>
            </a:extLst>
          </p:cNvPr>
          <p:cNvCxnSpPr>
            <a:endCxn id="64" idx="1"/>
          </p:cNvCxnSpPr>
          <p:nvPr/>
        </p:nvCxnSpPr>
        <p:spPr>
          <a:xfrm>
            <a:off x="7726525" y="2923069"/>
            <a:ext cx="1029119" cy="801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E49B0AFE-3AFD-CD65-4BB2-A789AECE8BC6}"/>
              </a:ext>
            </a:extLst>
          </p:cNvPr>
          <p:cNvCxnSpPr>
            <a:stCxn id="82" idx="3"/>
            <a:endCxn id="64" idx="1"/>
          </p:cNvCxnSpPr>
          <p:nvPr/>
        </p:nvCxnSpPr>
        <p:spPr>
          <a:xfrm flipV="1">
            <a:off x="7696223" y="3724883"/>
            <a:ext cx="1059421" cy="781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0769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30928" y="362607"/>
            <a:ext cx="11930144" cy="6257774"/>
            <a:chOff x="139441" y="244237"/>
            <a:chExt cx="11930144" cy="6382762"/>
          </a:xfrm>
        </p:grpSpPr>
        <p:grpSp>
          <p:nvGrpSpPr>
            <p:cNvPr id="24" name="그룹 23"/>
            <p:cNvGrpSpPr/>
            <p:nvPr/>
          </p:nvGrpSpPr>
          <p:grpSpPr>
            <a:xfrm>
              <a:off x="8554574" y="5982110"/>
              <a:ext cx="3515011" cy="313860"/>
              <a:chOff x="8554574" y="5982110"/>
              <a:chExt cx="3515011" cy="313860"/>
            </a:xfrm>
          </p:grpSpPr>
          <p:sp>
            <p:nvSpPr>
              <p:cNvPr id="16" name="타원 15"/>
              <p:cNvSpPr/>
              <p:nvPr/>
            </p:nvSpPr>
            <p:spPr>
              <a:xfrm rot="285113">
                <a:off x="10414566" y="5982110"/>
                <a:ext cx="1655019" cy="220417"/>
              </a:xfrm>
              <a:prstGeom prst="ellipse">
                <a:avLst/>
              </a:prstGeom>
              <a:solidFill>
                <a:schemeClr val="tx1">
                  <a:alpha val="1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FDAC0509-C47B-457A-9A31-58588B9A2768}"/>
                  </a:ext>
                </a:extLst>
              </p:cNvPr>
              <p:cNvGrpSpPr/>
              <p:nvPr/>
            </p:nvGrpSpPr>
            <p:grpSpPr>
              <a:xfrm rot="4878291">
                <a:off x="10186835" y="4444505"/>
                <a:ext cx="219204" cy="3483726"/>
                <a:chOff x="6827325" y="2695572"/>
                <a:chExt cx="219204" cy="3483726"/>
              </a:xfrm>
            </p:grpSpPr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C5D720AB-879C-4052-B20C-C37B52530C0A}"/>
                    </a:ext>
                  </a:extLst>
                </p:cNvPr>
                <p:cNvSpPr/>
                <p:nvPr/>
              </p:nvSpPr>
              <p:spPr>
                <a:xfrm>
                  <a:off x="6827995" y="2972572"/>
                  <a:ext cx="218534" cy="2912749"/>
                </a:xfrm>
                <a:prstGeom prst="rect">
                  <a:avLst/>
                </a:prstGeom>
                <a:solidFill>
                  <a:srgbClr val="959CD2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EF291F4D-E369-4114-BC5C-D717A39B15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440443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>
                  <a:extLst>
                    <a:ext uri="{FF2B5EF4-FFF2-40B4-BE49-F238E27FC236}">
                      <a16:creationId xmlns:a16="http://schemas.microsoft.com/office/drawing/2014/main" id="{706D7341-A032-4BFB-91FC-F183B46BD7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509171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이등변 삼각형 19">
                  <a:extLst>
                    <a:ext uri="{FF2B5EF4-FFF2-40B4-BE49-F238E27FC236}">
                      <a16:creationId xmlns:a16="http://schemas.microsoft.com/office/drawing/2014/main" id="{8175677F-D199-4F3C-B769-CA34760C1EE3}"/>
                    </a:ext>
                  </a:extLst>
                </p:cNvPr>
                <p:cNvSpPr/>
                <p:nvPr/>
              </p:nvSpPr>
              <p:spPr>
                <a:xfrm flipV="1">
                  <a:off x="6833303" y="5918175"/>
                  <a:ext cx="205294" cy="261123"/>
                </a:xfrm>
                <a:prstGeom prst="triangle">
                  <a:avLst/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" name="이등변 삼각형 20">
                  <a:extLst>
                    <a:ext uri="{FF2B5EF4-FFF2-40B4-BE49-F238E27FC236}">
                      <a16:creationId xmlns:a16="http://schemas.microsoft.com/office/drawing/2014/main" id="{C4C52503-EDF2-454D-BB87-916B51F0A811}"/>
                    </a:ext>
                  </a:extLst>
                </p:cNvPr>
                <p:cNvSpPr/>
                <p:nvPr/>
              </p:nvSpPr>
              <p:spPr>
                <a:xfrm flipV="1">
                  <a:off x="6910748" y="6080547"/>
                  <a:ext cx="53341" cy="67205"/>
                </a:xfrm>
                <a:prstGeom prst="triangle">
                  <a:avLst/>
                </a:prstGeom>
                <a:solidFill>
                  <a:srgbClr val="1988D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" name="사각형: 둥근 위쪽 모서리 126">
                  <a:extLst>
                    <a:ext uri="{FF2B5EF4-FFF2-40B4-BE49-F238E27FC236}">
                      <a16:creationId xmlns:a16="http://schemas.microsoft.com/office/drawing/2014/main" id="{E17E93EF-A950-46A9-AD6B-71C63F1527E5}"/>
                    </a:ext>
                  </a:extLst>
                </p:cNvPr>
                <p:cNvSpPr/>
                <p:nvPr/>
              </p:nvSpPr>
              <p:spPr>
                <a:xfrm>
                  <a:off x="6827325" y="2695572"/>
                  <a:ext cx="218534" cy="272888"/>
                </a:xfrm>
                <a:prstGeom prst="round2SameRect">
                  <a:avLst/>
                </a:prstGeom>
                <a:solidFill>
                  <a:srgbClr val="DDF5F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" name="사각형: 둥근 위쪽 모서리 127">
                  <a:extLst>
                    <a:ext uri="{FF2B5EF4-FFF2-40B4-BE49-F238E27FC236}">
                      <a16:creationId xmlns:a16="http://schemas.microsoft.com/office/drawing/2014/main" id="{DAE32F26-7DC1-46DF-8F6F-A80AB30C3ABD}"/>
                    </a:ext>
                  </a:extLst>
                </p:cNvPr>
                <p:cNvSpPr/>
                <p:nvPr/>
              </p:nvSpPr>
              <p:spPr>
                <a:xfrm>
                  <a:off x="6827325" y="2856865"/>
                  <a:ext cx="218534" cy="111821"/>
                </a:xfrm>
                <a:prstGeom prst="round2SameRect">
                  <a:avLst>
                    <a:gd name="adj1" fmla="val 0"/>
                    <a:gd name="adj2" fmla="val 0"/>
                  </a:avLst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2" name="양쪽 모서리가 둥근 사각형 1"/>
            <p:cNvSpPr/>
            <p:nvPr/>
          </p:nvSpPr>
          <p:spPr>
            <a:xfrm>
              <a:off x="139441" y="6363388"/>
              <a:ext cx="11604759" cy="263611"/>
            </a:xfrm>
            <a:prstGeom prst="round2SameRect">
              <a:avLst>
                <a:gd name="adj1" fmla="val 0"/>
                <a:gd name="adj2" fmla="val 28125"/>
              </a:avLst>
            </a:prstGeom>
            <a:solidFill>
              <a:srgbClr val="959CD2"/>
            </a:solidFill>
            <a:ln w="25400">
              <a:solidFill>
                <a:srgbClr val="252E91"/>
              </a:solidFill>
            </a:ln>
            <a:effectLst>
              <a:outerShdw dist="101600" dir="5400000" sx="96000" sy="96000" algn="t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양쪽 모서리가 둥근 사각형 3"/>
            <p:cNvSpPr/>
            <p:nvPr/>
          </p:nvSpPr>
          <p:spPr>
            <a:xfrm>
              <a:off x="307380" y="625930"/>
              <a:ext cx="11268881" cy="5737458"/>
            </a:xfrm>
            <a:prstGeom prst="round2SameRect">
              <a:avLst>
                <a:gd name="adj1" fmla="val 4423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 w="25400" cmpd="sng">
              <a:solidFill>
                <a:srgbClr val="252E91"/>
              </a:solidFill>
            </a:ln>
            <a:effectLst>
              <a:outerShdw dist="38100" dir="15600000" algn="l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양쪽 모서리가 둥근 사각형 5"/>
            <p:cNvSpPr/>
            <p:nvPr/>
          </p:nvSpPr>
          <p:spPr>
            <a:xfrm>
              <a:off x="511899" y="869157"/>
              <a:ext cx="10859843" cy="5484151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한쪽 모서리가 잘린 사각형 6"/>
            <p:cNvSpPr/>
            <p:nvPr/>
          </p:nvSpPr>
          <p:spPr>
            <a:xfrm>
              <a:off x="763073" y="244237"/>
              <a:ext cx="10357494" cy="6119151"/>
            </a:xfrm>
            <a:prstGeom prst="snip1Rect">
              <a:avLst>
                <a:gd name="adj" fmla="val 8261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  <a:effectLst>
              <a:outerShdw dist="63500" algn="l" rotWithShape="0">
                <a:srgbClr val="252E91">
                  <a:alpha val="2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/>
            <a:lstStyle/>
            <a:p>
              <a:pPr algn="ctr">
                <a:defRPr/>
              </a:pPr>
              <a:r>
                <a:rPr lang="en-US" altLang="ko-KR" sz="3200" b="1" kern="0" dirty="0">
                  <a:ln w="12700">
                    <a:noFill/>
                  </a:ln>
                  <a:solidFill>
                    <a:srgbClr val="252E91"/>
                  </a:solidFill>
                  <a:latin typeface="+mj-lt"/>
                  <a:ea typeface="야놀자 야체 B" panose="02020603020101020101" pitchFamily="18" charset="-127"/>
                </a:rPr>
                <a:t>Artificial Neuron</a:t>
              </a:r>
              <a:endParaRPr lang="en-US" altLang="ko-KR" sz="800" kern="0" dirty="0">
                <a:solidFill>
                  <a:srgbClr val="959CD2"/>
                </a:solidFill>
              </a:endParaRPr>
            </a:p>
          </p:txBody>
        </p:sp>
        <p:sp>
          <p:nvSpPr>
            <p:cNvPr id="8" name="직각 삼각형 7"/>
            <p:cNvSpPr/>
            <p:nvPr/>
          </p:nvSpPr>
          <p:spPr>
            <a:xfrm>
              <a:off x="10629219" y="257269"/>
              <a:ext cx="475230" cy="479437"/>
            </a:xfrm>
            <a:prstGeom prst="rtTriangle">
              <a:avLst/>
            </a:prstGeom>
            <a:pattFill prst="wdUpDiag">
              <a:fgClr>
                <a:schemeClr val="bg1"/>
              </a:fgClr>
              <a:bgClr>
                <a:srgbClr val="959CD2"/>
              </a:bgClr>
            </a:patt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497573" y="6459078"/>
              <a:ext cx="1109495" cy="65907"/>
              <a:chOff x="9650186" y="6459078"/>
              <a:chExt cx="1109495" cy="65907"/>
            </a:xfrm>
          </p:grpSpPr>
          <p:sp>
            <p:nvSpPr>
              <p:cNvPr id="9" name="모서리가 둥근 직사각형 8"/>
              <p:cNvSpPr/>
              <p:nvPr/>
            </p:nvSpPr>
            <p:spPr>
              <a:xfrm>
                <a:off x="9650186" y="6459078"/>
                <a:ext cx="723900" cy="6590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타원 9"/>
              <p:cNvSpPr/>
              <p:nvPr/>
            </p:nvSpPr>
            <p:spPr>
              <a:xfrm>
                <a:off x="10440761" y="6459078"/>
                <a:ext cx="64800" cy="65907"/>
              </a:xfrm>
              <a:prstGeom prst="ellipse">
                <a:avLst/>
              </a:prstGeom>
              <a:solidFill>
                <a:srgbClr val="FFC00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10567821" y="6459078"/>
                <a:ext cx="64800" cy="65907"/>
              </a:xfrm>
              <a:prstGeom prst="ellipse">
                <a:avLst/>
              </a:prstGeom>
              <a:solidFill>
                <a:srgbClr val="00B0F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타원 11"/>
              <p:cNvSpPr/>
              <p:nvPr/>
            </p:nvSpPr>
            <p:spPr>
              <a:xfrm>
                <a:off x="10694881" y="6459078"/>
                <a:ext cx="64800" cy="65907"/>
              </a:xfrm>
              <a:prstGeom prst="ellipse">
                <a:avLst/>
              </a:prstGeom>
              <a:solidFill>
                <a:srgbClr val="FF8086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모서리가 둥근 직사각형 12"/>
              <p:cNvSpPr/>
              <p:nvPr/>
            </p:nvSpPr>
            <p:spPr>
              <a:xfrm>
                <a:off x="9687086" y="6479237"/>
                <a:ext cx="396000" cy="25200"/>
              </a:xfrm>
              <a:prstGeom prst="roundRect">
                <a:avLst>
                  <a:gd name="adj" fmla="val 50000"/>
                </a:avLst>
              </a:prstGeom>
              <a:solidFill>
                <a:srgbClr val="FF8086"/>
              </a:solidFill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31" name="순서도: 연결자 30">
            <a:extLst>
              <a:ext uri="{FF2B5EF4-FFF2-40B4-BE49-F238E27FC236}">
                <a16:creationId xmlns:a16="http://schemas.microsoft.com/office/drawing/2014/main" id="{F35372CA-865E-2557-073D-2A9AB28CF030}"/>
              </a:ext>
            </a:extLst>
          </p:cNvPr>
          <p:cNvSpPr/>
          <p:nvPr/>
        </p:nvSpPr>
        <p:spPr>
          <a:xfrm>
            <a:off x="2248678" y="1856793"/>
            <a:ext cx="895739" cy="886408"/>
          </a:xfrm>
          <a:prstGeom prst="flowChartConnector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3A41B74-496A-E4B9-138A-B1025CA040CE}"/>
              </a:ext>
            </a:extLst>
          </p:cNvPr>
          <p:cNvSpPr txBox="1"/>
          <p:nvPr/>
        </p:nvSpPr>
        <p:spPr>
          <a:xfrm>
            <a:off x="2353268" y="1409313"/>
            <a:ext cx="649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입력</a:t>
            </a:r>
            <a:endParaRPr lang="en-US" altLang="ko-KR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5D93BDF-1728-4CC3-0284-A5F96C8CD19D}"/>
              </a:ext>
            </a:extLst>
          </p:cNvPr>
          <p:cNvSpPr txBox="1"/>
          <p:nvPr/>
        </p:nvSpPr>
        <p:spPr>
          <a:xfrm>
            <a:off x="2301809" y="2133490"/>
            <a:ext cx="769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9" name="순서도: 연결자 38">
            <a:extLst>
              <a:ext uri="{FF2B5EF4-FFF2-40B4-BE49-F238E27FC236}">
                <a16:creationId xmlns:a16="http://schemas.microsoft.com/office/drawing/2014/main" id="{C5E37277-16B3-BBE9-BAF8-40A51A179E42}"/>
              </a:ext>
            </a:extLst>
          </p:cNvPr>
          <p:cNvSpPr/>
          <p:nvPr/>
        </p:nvSpPr>
        <p:spPr>
          <a:xfrm>
            <a:off x="2251787" y="3231503"/>
            <a:ext cx="895739" cy="886408"/>
          </a:xfrm>
          <a:prstGeom prst="flowChartConnector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C8D054C-35E0-A5BB-B5A6-324C5E7322F0}"/>
              </a:ext>
            </a:extLst>
          </p:cNvPr>
          <p:cNvSpPr txBox="1"/>
          <p:nvPr/>
        </p:nvSpPr>
        <p:spPr>
          <a:xfrm>
            <a:off x="2319059" y="3511231"/>
            <a:ext cx="766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1" name="순서도: 연결자 40">
            <a:extLst>
              <a:ext uri="{FF2B5EF4-FFF2-40B4-BE49-F238E27FC236}">
                <a16:creationId xmlns:a16="http://schemas.microsoft.com/office/drawing/2014/main" id="{05BC3CFB-85DA-A873-E1F7-65BD4BAA1245}"/>
              </a:ext>
            </a:extLst>
          </p:cNvPr>
          <p:cNvSpPr/>
          <p:nvPr/>
        </p:nvSpPr>
        <p:spPr>
          <a:xfrm>
            <a:off x="2245566" y="4596880"/>
            <a:ext cx="895739" cy="886408"/>
          </a:xfrm>
          <a:prstGeom prst="flowChartConnector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6E9DF8B-60D8-3221-C96B-AF525689D531}"/>
              </a:ext>
            </a:extLst>
          </p:cNvPr>
          <p:cNvSpPr txBox="1"/>
          <p:nvPr/>
        </p:nvSpPr>
        <p:spPr>
          <a:xfrm>
            <a:off x="2490119" y="4870843"/>
            <a:ext cx="383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6451E274-6456-7C57-C36E-3AE8BA63D474}"/>
              </a:ext>
            </a:extLst>
          </p:cNvPr>
          <p:cNvSpPr/>
          <p:nvPr/>
        </p:nvSpPr>
        <p:spPr>
          <a:xfrm>
            <a:off x="4441371" y="2325676"/>
            <a:ext cx="1035698" cy="52846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DF5FA04-B151-6DE6-624E-B25A213898A1}"/>
              </a:ext>
            </a:extLst>
          </p:cNvPr>
          <p:cNvSpPr/>
          <p:nvPr/>
        </p:nvSpPr>
        <p:spPr>
          <a:xfrm>
            <a:off x="4441371" y="3436912"/>
            <a:ext cx="1035698" cy="52846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FE37A58C-B434-8CAE-0F42-E4798D526FC9}"/>
              </a:ext>
            </a:extLst>
          </p:cNvPr>
          <p:cNvSpPr/>
          <p:nvPr/>
        </p:nvSpPr>
        <p:spPr>
          <a:xfrm>
            <a:off x="4441371" y="4473516"/>
            <a:ext cx="1035698" cy="52846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7FAB5956-1E91-A525-72D4-8DE720FB726E}"/>
              </a:ext>
            </a:extLst>
          </p:cNvPr>
          <p:cNvCxnSpPr>
            <a:cxnSpLocks/>
            <a:stCxn id="40" idx="3"/>
            <a:endCxn id="44" idx="1"/>
          </p:cNvCxnSpPr>
          <p:nvPr/>
        </p:nvCxnSpPr>
        <p:spPr>
          <a:xfrm>
            <a:off x="3085325" y="3695897"/>
            <a:ext cx="1356046" cy="5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044F8D3D-8453-40F1-8436-8A93EC684A56}"/>
              </a:ext>
            </a:extLst>
          </p:cNvPr>
          <p:cNvCxnSpPr>
            <a:cxnSpLocks/>
            <a:stCxn id="41" idx="6"/>
            <a:endCxn id="46" idx="1"/>
          </p:cNvCxnSpPr>
          <p:nvPr/>
        </p:nvCxnSpPr>
        <p:spPr>
          <a:xfrm flipV="1">
            <a:off x="3141305" y="4737750"/>
            <a:ext cx="1300066" cy="302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F508E402-E8FD-2E8A-8507-F9ADA9066F98}"/>
              </a:ext>
            </a:extLst>
          </p:cNvPr>
          <p:cNvCxnSpPr>
            <a:cxnSpLocks/>
            <a:stCxn id="31" idx="6"/>
            <a:endCxn id="43" idx="1"/>
          </p:cNvCxnSpPr>
          <p:nvPr/>
        </p:nvCxnSpPr>
        <p:spPr>
          <a:xfrm>
            <a:off x="3144417" y="2299997"/>
            <a:ext cx="1296954" cy="289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7D92B271-6F0B-080E-929A-643FF37B70FE}"/>
              </a:ext>
            </a:extLst>
          </p:cNvPr>
          <p:cNvSpPr txBox="1"/>
          <p:nvPr/>
        </p:nvSpPr>
        <p:spPr>
          <a:xfrm>
            <a:off x="4523935" y="2429371"/>
            <a:ext cx="895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1EB1BA1-3B56-FBF7-7EBB-5AE1B08B4F32}"/>
              </a:ext>
            </a:extLst>
          </p:cNvPr>
          <p:cNvSpPr txBox="1"/>
          <p:nvPr/>
        </p:nvSpPr>
        <p:spPr>
          <a:xfrm>
            <a:off x="4511350" y="3536607"/>
            <a:ext cx="895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300164C-B83D-5A33-8550-6B6058FC1A05}"/>
              </a:ext>
            </a:extLst>
          </p:cNvPr>
          <p:cNvSpPr txBox="1"/>
          <p:nvPr/>
        </p:nvSpPr>
        <p:spPr>
          <a:xfrm>
            <a:off x="4523934" y="4572421"/>
            <a:ext cx="895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EBA2C76D-E5E7-BE43-8C10-8EE3C068E10A}"/>
              </a:ext>
            </a:extLst>
          </p:cNvPr>
          <p:cNvSpPr/>
          <p:nvPr/>
        </p:nvSpPr>
        <p:spPr>
          <a:xfrm>
            <a:off x="8755644" y="3024575"/>
            <a:ext cx="1468019" cy="140061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170A9CE-CA8D-A569-36FD-6FB2C4FA6009}"/>
              </a:ext>
            </a:extLst>
          </p:cNvPr>
          <p:cNvSpPr txBox="1"/>
          <p:nvPr/>
        </p:nvSpPr>
        <p:spPr>
          <a:xfrm>
            <a:off x="9151123" y="3581185"/>
            <a:ext cx="905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총합</a:t>
            </a:r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5C55554A-AC26-6A31-2C66-6A437F618901}"/>
              </a:ext>
            </a:extLst>
          </p:cNvPr>
          <p:cNvSpPr/>
          <p:nvPr/>
        </p:nvSpPr>
        <p:spPr>
          <a:xfrm>
            <a:off x="6484774" y="2591714"/>
            <a:ext cx="1211449" cy="48830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F4067ED-A0F7-BCC0-31DE-31481E2B8B4E}"/>
              </a:ext>
            </a:extLst>
          </p:cNvPr>
          <p:cNvSpPr txBox="1"/>
          <p:nvPr/>
        </p:nvSpPr>
        <p:spPr>
          <a:xfrm>
            <a:off x="6546201" y="2655243"/>
            <a:ext cx="1103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37C70C5E-78E2-CE54-EA7D-55E788322794}"/>
              </a:ext>
            </a:extLst>
          </p:cNvPr>
          <p:cNvSpPr/>
          <p:nvPr/>
        </p:nvSpPr>
        <p:spPr>
          <a:xfrm>
            <a:off x="6531428" y="3455572"/>
            <a:ext cx="1211449" cy="48830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3301649-0249-67EF-3211-D1349A2D6B09}"/>
              </a:ext>
            </a:extLst>
          </p:cNvPr>
          <p:cNvSpPr txBox="1"/>
          <p:nvPr/>
        </p:nvSpPr>
        <p:spPr>
          <a:xfrm>
            <a:off x="6592855" y="3519101"/>
            <a:ext cx="1103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5C1F1DCC-E183-72C0-18CB-79372CB72D74}"/>
              </a:ext>
            </a:extLst>
          </p:cNvPr>
          <p:cNvSpPr/>
          <p:nvPr/>
        </p:nvSpPr>
        <p:spPr>
          <a:xfrm>
            <a:off x="6484774" y="4262652"/>
            <a:ext cx="1211449" cy="48830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D97DD3A-AF7E-DAED-56B5-96E04D30E01C}"/>
              </a:ext>
            </a:extLst>
          </p:cNvPr>
          <p:cNvSpPr txBox="1"/>
          <p:nvPr/>
        </p:nvSpPr>
        <p:spPr>
          <a:xfrm>
            <a:off x="6546201" y="4326181"/>
            <a:ext cx="1103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17E83F3F-51CC-CCDA-8381-DA4823603A32}"/>
              </a:ext>
            </a:extLst>
          </p:cNvPr>
          <p:cNvCxnSpPr>
            <a:cxnSpLocks/>
            <a:stCxn id="44" idx="3"/>
            <a:endCxn id="80" idx="1"/>
          </p:cNvCxnSpPr>
          <p:nvPr/>
        </p:nvCxnSpPr>
        <p:spPr>
          <a:xfrm flipV="1">
            <a:off x="5477069" y="3699723"/>
            <a:ext cx="1054359" cy="1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01D12DD5-E011-14F2-317B-2A4151132812}"/>
              </a:ext>
            </a:extLst>
          </p:cNvPr>
          <p:cNvCxnSpPr>
            <a:endCxn id="74" idx="1"/>
          </p:cNvCxnSpPr>
          <p:nvPr/>
        </p:nvCxnSpPr>
        <p:spPr>
          <a:xfrm>
            <a:off x="5477069" y="2589910"/>
            <a:ext cx="1007705" cy="245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29675E3F-09CF-8B04-9B7E-9C816D1AF305}"/>
              </a:ext>
            </a:extLst>
          </p:cNvPr>
          <p:cNvCxnSpPr>
            <a:endCxn id="82" idx="1"/>
          </p:cNvCxnSpPr>
          <p:nvPr/>
        </p:nvCxnSpPr>
        <p:spPr>
          <a:xfrm flipV="1">
            <a:off x="5477069" y="4506803"/>
            <a:ext cx="1007705" cy="230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BAEC9DD7-158A-0D1E-DF58-E1E7F4777EDB}"/>
              </a:ext>
            </a:extLst>
          </p:cNvPr>
          <p:cNvCxnSpPr>
            <a:stCxn id="80" idx="3"/>
            <a:endCxn id="64" idx="1"/>
          </p:cNvCxnSpPr>
          <p:nvPr/>
        </p:nvCxnSpPr>
        <p:spPr>
          <a:xfrm>
            <a:off x="7742877" y="3699723"/>
            <a:ext cx="1012767" cy="25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CF8481F8-D08A-D1C9-E6D1-D8758DB77D3C}"/>
              </a:ext>
            </a:extLst>
          </p:cNvPr>
          <p:cNvCxnSpPr>
            <a:endCxn id="64" idx="1"/>
          </p:cNvCxnSpPr>
          <p:nvPr/>
        </p:nvCxnSpPr>
        <p:spPr>
          <a:xfrm>
            <a:off x="7726525" y="2923069"/>
            <a:ext cx="1029119" cy="801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E49B0AFE-3AFD-CD65-4BB2-A789AECE8BC6}"/>
              </a:ext>
            </a:extLst>
          </p:cNvPr>
          <p:cNvCxnSpPr>
            <a:stCxn id="82" idx="3"/>
            <a:endCxn id="64" idx="1"/>
          </p:cNvCxnSpPr>
          <p:nvPr/>
        </p:nvCxnSpPr>
        <p:spPr>
          <a:xfrm flipV="1">
            <a:off x="7696223" y="3724883"/>
            <a:ext cx="1059421" cy="781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9523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30928" y="362607"/>
            <a:ext cx="11930144" cy="6257774"/>
            <a:chOff x="139441" y="244237"/>
            <a:chExt cx="11930144" cy="6382762"/>
          </a:xfrm>
        </p:grpSpPr>
        <p:grpSp>
          <p:nvGrpSpPr>
            <p:cNvPr id="24" name="그룹 23"/>
            <p:cNvGrpSpPr/>
            <p:nvPr/>
          </p:nvGrpSpPr>
          <p:grpSpPr>
            <a:xfrm>
              <a:off x="8554574" y="5982110"/>
              <a:ext cx="3515011" cy="313860"/>
              <a:chOff x="8554574" y="5982110"/>
              <a:chExt cx="3515011" cy="313860"/>
            </a:xfrm>
          </p:grpSpPr>
          <p:sp>
            <p:nvSpPr>
              <p:cNvPr id="16" name="타원 15"/>
              <p:cNvSpPr/>
              <p:nvPr/>
            </p:nvSpPr>
            <p:spPr>
              <a:xfrm rot="285113">
                <a:off x="10414566" y="5982110"/>
                <a:ext cx="1655019" cy="220417"/>
              </a:xfrm>
              <a:prstGeom prst="ellipse">
                <a:avLst/>
              </a:prstGeom>
              <a:solidFill>
                <a:schemeClr val="tx1">
                  <a:alpha val="1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FDAC0509-C47B-457A-9A31-58588B9A2768}"/>
                  </a:ext>
                </a:extLst>
              </p:cNvPr>
              <p:cNvGrpSpPr/>
              <p:nvPr/>
            </p:nvGrpSpPr>
            <p:grpSpPr>
              <a:xfrm rot="4878291">
                <a:off x="10186835" y="4444505"/>
                <a:ext cx="219204" cy="3483726"/>
                <a:chOff x="6827325" y="2695572"/>
                <a:chExt cx="219204" cy="3483726"/>
              </a:xfrm>
            </p:grpSpPr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C5D720AB-879C-4052-B20C-C37B52530C0A}"/>
                    </a:ext>
                  </a:extLst>
                </p:cNvPr>
                <p:cNvSpPr/>
                <p:nvPr/>
              </p:nvSpPr>
              <p:spPr>
                <a:xfrm>
                  <a:off x="6827995" y="2972572"/>
                  <a:ext cx="218534" cy="2912749"/>
                </a:xfrm>
                <a:prstGeom prst="rect">
                  <a:avLst/>
                </a:prstGeom>
                <a:solidFill>
                  <a:srgbClr val="959CD2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EF291F4D-E369-4114-BC5C-D717A39B15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440443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>
                  <a:extLst>
                    <a:ext uri="{FF2B5EF4-FFF2-40B4-BE49-F238E27FC236}">
                      <a16:creationId xmlns:a16="http://schemas.microsoft.com/office/drawing/2014/main" id="{706D7341-A032-4BFB-91FC-F183B46BD7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509171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이등변 삼각형 19">
                  <a:extLst>
                    <a:ext uri="{FF2B5EF4-FFF2-40B4-BE49-F238E27FC236}">
                      <a16:creationId xmlns:a16="http://schemas.microsoft.com/office/drawing/2014/main" id="{8175677F-D199-4F3C-B769-CA34760C1EE3}"/>
                    </a:ext>
                  </a:extLst>
                </p:cNvPr>
                <p:cNvSpPr/>
                <p:nvPr/>
              </p:nvSpPr>
              <p:spPr>
                <a:xfrm flipV="1">
                  <a:off x="6833303" y="5918175"/>
                  <a:ext cx="205294" cy="261123"/>
                </a:xfrm>
                <a:prstGeom prst="triangle">
                  <a:avLst/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" name="이등변 삼각형 20">
                  <a:extLst>
                    <a:ext uri="{FF2B5EF4-FFF2-40B4-BE49-F238E27FC236}">
                      <a16:creationId xmlns:a16="http://schemas.microsoft.com/office/drawing/2014/main" id="{C4C52503-EDF2-454D-BB87-916B51F0A811}"/>
                    </a:ext>
                  </a:extLst>
                </p:cNvPr>
                <p:cNvSpPr/>
                <p:nvPr/>
              </p:nvSpPr>
              <p:spPr>
                <a:xfrm flipV="1">
                  <a:off x="6910748" y="6080547"/>
                  <a:ext cx="53341" cy="67205"/>
                </a:xfrm>
                <a:prstGeom prst="triangle">
                  <a:avLst/>
                </a:prstGeom>
                <a:solidFill>
                  <a:srgbClr val="1988D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" name="사각형: 둥근 위쪽 모서리 126">
                  <a:extLst>
                    <a:ext uri="{FF2B5EF4-FFF2-40B4-BE49-F238E27FC236}">
                      <a16:creationId xmlns:a16="http://schemas.microsoft.com/office/drawing/2014/main" id="{E17E93EF-A950-46A9-AD6B-71C63F1527E5}"/>
                    </a:ext>
                  </a:extLst>
                </p:cNvPr>
                <p:cNvSpPr/>
                <p:nvPr/>
              </p:nvSpPr>
              <p:spPr>
                <a:xfrm>
                  <a:off x="6827325" y="2695572"/>
                  <a:ext cx="218534" cy="272888"/>
                </a:xfrm>
                <a:prstGeom prst="round2SameRect">
                  <a:avLst/>
                </a:prstGeom>
                <a:solidFill>
                  <a:srgbClr val="DDF5F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" name="사각형: 둥근 위쪽 모서리 127">
                  <a:extLst>
                    <a:ext uri="{FF2B5EF4-FFF2-40B4-BE49-F238E27FC236}">
                      <a16:creationId xmlns:a16="http://schemas.microsoft.com/office/drawing/2014/main" id="{DAE32F26-7DC1-46DF-8F6F-A80AB30C3ABD}"/>
                    </a:ext>
                  </a:extLst>
                </p:cNvPr>
                <p:cNvSpPr/>
                <p:nvPr/>
              </p:nvSpPr>
              <p:spPr>
                <a:xfrm>
                  <a:off x="6827325" y="2856865"/>
                  <a:ext cx="218534" cy="111821"/>
                </a:xfrm>
                <a:prstGeom prst="round2SameRect">
                  <a:avLst>
                    <a:gd name="adj1" fmla="val 0"/>
                    <a:gd name="adj2" fmla="val 0"/>
                  </a:avLst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2" name="양쪽 모서리가 둥근 사각형 1"/>
            <p:cNvSpPr/>
            <p:nvPr/>
          </p:nvSpPr>
          <p:spPr>
            <a:xfrm>
              <a:off x="139441" y="6363388"/>
              <a:ext cx="11604759" cy="263611"/>
            </a:xfrm>
            <a:prstGeom prst="round2SameRect">
              <a:avLst>
                <a:gd name="adj1" fmla="val 0"/>
                <a:gd name="adj2" fmla="val 28125"/>
              </a:avLst>
            </a:prstGeom>
            <a:solidFill>
              <a:srgbClr val="959CD2"/>
            </a:solidFill>
            <a:ln w="25400">
              <a:solidFill>
                <a:srgbClr val="252E91"/>
              </a:solidFill>
            </a:ln>
            <a:effectLst>
              <a:outerShdw dist="101600" dir="5400000" sx="96000" sy="96000" algn="t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양쪽 모서리가 둥근 사각형 3"/>
            <p:cNvSpPr/>
            <p:nvPr/>
          </p:nvSpPr>
          <p:spPr>
            <a:xfrm>
              <a:off x="307380" y="625930"/>
              <a:ext cx="11268881" cy="5737458"/>
            </a:xfrm>
            <a:prstGeom prst="round2SameRect">
              <a:avLst>
                <a:gd name="adj1" fmla="val 4423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 w="25400" cmpd="sng">
              <a:solidFill>
                <a:srgbClr val="252E91"/>
              </a:solidFill>
            </a:ln>
            <a:effectLst>
              <a:outerShdw dist="38100" dir="15600000" algn="l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양쪽 모서리가 둥근 사각형 5"/>
            <p:cNvSpPr/>
            <p:nvPr/>
          </p:nvSpPr>
          <p:spPr>
            <a:xfrm>
              <a:off x="511899" y="869157"/>
              <a:ext cx="10859843" cy="5484151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한쪽 모서리가 잘린 사각형 6"/>
            <p:cNvSpPr/>
            <p:nvPr/>
          </p:nvSpPr>
          <p:spPr>
            <a:xfrm>
              <a:off x="763073" y="244237"/>
              <a:ext cx="10357494" cy="6119151"/>
            </a:xfrm>
            <a:prstGeom prst="snip1Rect">
              <a:avLst>
                <a:gd name="adj" fmla="val 8261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  <a:effectLst>
              <a:outerShdw dist="63500" algn="l" rotWithShape="0">
                <a:srgbClr val="252E91">
                  <a:alpha val="2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/>
            <a:lstStyle/>
            <a:p>
              <a:pPr algn="ctr">
                <a:defRPr/>
              </a:pPr>
              <a:r>
                <a:rPr lang="en-US" altLang="ko-KR" sz="3200" b="1" kern="0" dirty="0">
                  <a:ln w="12700">
                    <a:noFill/>
                  </a:ln>
                  <a:solidFill>
                    <a:srgbClr val="252E91"/>
                  </a:solidFill>
                  <a:latin typeface="+mj-lt"/>
                  <a:ea typeface="야놀자 야체 B" panose="02020603020101020101" pitchFamily="18" charset="-127"/>
                </a:rPr>
                <a:t>Weight</a:t>
              </a:r>
              <a:endParaRPr lang="en-US" altLang="ko-KR" sz="800" kern="0" dirty="0">
                <a:solidFill>
                  <a:srgbClr val="959CD2"/>
                </a:solidFill>
              </a:endParaRPr>
            </a:p>
          </p:txBody>
        </p:sp>
        <p:sp>
          <p:nvSpPr>
            <p:cNvPr id="8" name="직각 삼각형 7"/>
            <p:cNvSpPr/>
            <p:nvPr/>
          </p:nvSpPr>
          <p:spPr>
            <a:xfrm>
              <a:off x="10629219" y="257269"/>
              <a:ext cx="475230" cy="479437"/>
            </a:xfrm>
            <a:prstGeom prst="rtTriangle">
              <a:avLst/>
            </a:prstGeom>
            <a:pattFill prst="wdUpDiag">
              <a:fgClr>
                <a:schemeClr val="bg1"/>
              </a:fgClr>
              <a:bgClr>
                <a:srgbClr val="959CD2"/>
              </a:bgClr>
            </a:patt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497573" y="6459078"/>
              <a:ext cx="1109495" cy="65907"/>
              <a:chOff x="9650186" y="6459078"/>
              <a:chExt cx="1109495" cy="65907"/>
            </a:xfrm>
          </p:grpSpPr>
          <p:sp>
            <p:nvSpPr>
              <p:cNvPr id="9" name="모서리가 둥근 직사각형 8"/>
              <p:cNvSpPr/>
              <p:nvPr/>
            </p:nvSpPr>
            <p:spPr>
              <a:xfrm>
                <a:off x="9650186" y="6459078"/>
                <a:ext cx="723900" cy="6590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타원 9"/>
              <p:cNvSpPr/>
              <p:nvPr/>
            </p:nvSpPr>
            <p:spPr>
              <a:xfrm>
                <a:off x="10440761" y="6459078"/>
                <a:ext cx="64800" cy="65907"/>
              </a:xfrm>
              <a:prstGeom prst="ellipse">
                <a:avLst/>
              </a:prstGeom>
              <a:solidFill>
                <a:srgbClr val="FFC00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10567821" y="6459078"/>
                <a:ext cx="64800" cy="65907"/>
              </a:xfrm>
              <a:prstGeom prst="ellipse">
                <a:avLst/>
              </a:prstGeom>
              <a:solidFill>
                <a:srgbClr val="00B0F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타원 11"/>
              <p:cNvSpPr/>
              <p:nvPr/>
            </p:nvSpPr>
            <p:spPr>
              <a:xfrm>
                <a:off x="10694881" y="6459078"/>
                <a:ext cx="64800" cy="65907"/>
              </a:xfrm>
              <a:prstGeom prst="ellipse">
                <a:avLst/>
              </a:prstGeom>
              <a:solidFill>
                <a:srgbClr val="FF8086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모서리가 둥근 직사각형 12"/>
              <p:cNvSpPr/>
              <p:nvPr/>
            </p:nvSpPr>
            <p:spPr>
              <a:xfrm>
                <a:off x="9687086" y="6479237"/>
                <a:ext cx="396000" cy="25200"/>
              </a:xfrm>
              <a:prstGeom prst="roundRect">
                <a:avLst>
                  <a:gd name="adj" fmla="val 50000"/>
                </a:avLst>
              </a:prstGeom>
              <a:solidFill>
                <a:srgbClr val="FF8086"/>
              </a:solidFill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02D8987-75FC-CA2C-D1C9-041D12674A55}"/>
                  </a:ext>
                </a:extLst>
              </p:cNvPr>
              <p:cNvSpPr txBox="1"/>
              <p:nvPr/>
            </p:nvSpPr>
            <p:spPr>
              <a:xfrm>
                <a:off x="3139751" y="2092791"/>
                <a:ext cx="14450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ko-KR" altLang="en-US" i="0">
                          <a:latin typeface="Cambria Math" panose="02040503050406030204" pitchFamily="18" charset="0"/>
                        </a:rPr>
                        <m:t>=2×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ko-KR" altLang="en-US" i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02D8987-75FC-CA2C-D1C9-041D12674A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9751" y="2092791"/>
                <a:ext cx="1445076" cy="276999"/>
              </a:xfrm>
              <a:prstGeom prst="rect">
                <a:avLst/>
              </a:prstGeom>
              <a:blipFill>
                <a:blip r:embed="rId3"/>
                <a:stretch>
                  <a:fillRect l="-2532" r="-2532" b="-282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D4B841-E452-BD6C-3A9B-993BB4341790}"/>
                  </a:ext>
                </a:extLst>
              </p:cNvPr>
              <p:cNvSpPr txBox="1"/>
              <p:nvPr/>
            </p:nvSpPr>
            <p:spPr>
              <a:xfrm>
                <a:off x="3139751" y="2652217"/>
                <a:ext cx="14450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ko-KR" altLang="en-US" i="0">
                          <a:latin typeface="Cambria Math" panose="02040503050406030204" pitchFamily="18" charset="0"/>
                        </a:rPr>
                        <m:t>=2×3+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D4B841-E452-BD6C-3A9B-993BB43417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9751" y="2652217"/>
                <a:ext cx="1445076" cy="276999"/>
              </a:xfrm>
              <a:prstGeom prst="rect">
                <a:avLst/>
              </a:prstGeom>
              <a:blipFill>
                <a:blip r:embed="rId4"/>
                <a:stretch>
                  <a:fillRect l="-2532" r="-2532" b="-282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EA87F2CE-2FEB-9EEE-BD8D-F19487AEBB15}"/>
              </a:ext>
            </a:extLst>
          </p:cNvPr>
          <p:cNvSpPr txBox="1"/>
          <p:nvPr/>
        </p:nvSpPr>
        <p:spPr>
          <a:xfrm>
            <a:off x="1653576" y="1500517"/>
            <a:ext cx="6173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b="1" dirty="0"/>
              <a:t>앞선 신경망을 수식으로 표현하면 다음과 같음</a:t>
            </a:r>
            <a:endParaRPr lang="en-US" altLang="ko-KR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89514A7-FF49-25AE-CE97-4FB8112B033B}"/>
              </a:ext>
            </a:extLst>
          </p:cNvPr>
          <p:cNvSpPr txBox="1"/>
          <p:nvPr/>
        </p:nvSpPr>
        <p:spPr>
          <a:xfrm>
            <a:off x="2118050" y="2652706"/>
            <a:ext cx="1352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크기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45955B4-921D-6782-7F2B-2B02E28DAE48}"/>
              </a:ext>
            </a:extLst>
          </p:cNvPr>
          <p:cNvSpPr txBox="1"/>
          <p:nvPr/>
        </p:nvSpPr>
        <p:spPr>
          <a:xfrm>
            <a:off x="2118050" y="2087886"/>
            <a:ext cx="1352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색깔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CA017DA-D53A-0A83-7F1E-E3436592B78E}"/>
              </a:ext>
            </a:extLst>
          </p:cNvPr>
          <p:cNvSpPr txBox="1"/>
          <p:nvPr/>
        </p:nvSpPr>
        <p:spPr>
          <a:xfrm>
            <a:off x="2118050" y="3180202"/>
            <a:ext cx="1352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맛</a:t>
            </a:r>
            <a:r>
              <a:rPr lang="en-US" altLang="ko-KR" dirty="0"/>
              <a:t> 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8FCEF5E8-DCA8-EFCE-FD9D-5908759DA87A}"/>
                  </a:ext>
                </a:extLst>
              </p:cNvPr>
              <p:cNvSpPr txBox="1"/>
              <p:nvPr/>
            </p:nvSpPr>
            <p:spPr>
              <a:xfrm>
                <a:off x="6057716" y="2078555"/>
                <a:ext cx="6451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ko-KR" alt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8FCEF5E8-DCA8-EFCE-FD9D-5908759DA8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7716" y="2078555"/>
                <a:ext cx="645177" cy="276999"/>
              </a:xfrm>
              <a:prstGeom prst="rect">
                <a:avLst/>
              </a:prstGeom>
              <a:blipFill>
                <a:blip r:embed="rId5"/>
                <a:stretch>
                  <a:fillRect l="-6604" r="-5660" b="-3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09ECC47-BF9C-1EA0-F293-787818D4F578}"/>
                  </a:ext>
                </a:extLst>
              </p:cNvPr>
              <p:cNvSpPr txBox="1"/>
              <p:nvPr/>
            </p:nvSpPr>
            <p:spPr>
              <a:xfrm>
                <a:off x="6060826" y="2624224"/>
                <a:ext cx="6451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ko-KR" alt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09ECC47-BF9C-1EA0-F293-787818D4F5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0826" y="2624224"/>
                <a:ext cx="645177" cy="276999"/>
              </a:xfrm>
              <a:prstGeom prst="rect">
                <a:avLst/>
              </a:prstGeom>
              <a:blipFill>
                <a:blip r:embed="rId6"/>
                <a:stretch>
                  <a:fillRect l="-6604" r="-6604" b="-282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6CAE834B-DCD2-7F6D-0A0D-0D870B8D9C84}"/>
                  </a:ext>
                </a:extLst>
              </p:cNvPr>
              <p:cNvSpPr txBox="1"/>
              <p:nvPr/>
            </p:nvSpPr>
            <p:spPr>
              <a:xfrm>
                <a:off x="6057716" y="3186342"/>
                <a:ext cx="6451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ko-KR" altLang="en-US" i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6CAE834B-DCD2-7F6D-0A0D-0D870B8D9C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7716" y="3186342"/>
                <a:ext cx="645177" cy="276999"/>
              </a:xfrm>
              <a:prstGeom prst="rect">
                <a:avLst/>
              </a:prstGeom>
              <a:blipFill>
                <a:blip r:embed="rId7"/>
                <a:stretch>
                  <a:fillRect l="-6604" r="-6604" b="-3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D1E25EF4-29F1-E019-4689-D41F49B24A01}"/>
                  </a:ext>
                </a:extLst>
              </p:cNvPr>
              <p:cNvSpPr txBox="1"/>
              <p:nvPr/>
            </p:nvSpPr>
            <p:spPr>
              <a:xfrm>
                <a:off x="5081743" y="2516501"/>
                <a:ext cx="50013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D1E25EF4-29F1-E019-4689-D41F49B24A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1743" y="2516501"/>
                <a:ext cx="500137" cy="49244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B883000-97D1-2254-32E4-2C02C053402A}"/>
                  </a:ext>
                </a:extLst>
              </p:cNvPr>
              <p:cNvSpPr txBox="1"/>
              <p:nvPr/>
            </p:nvSpPr>
            <p:spPr>
              <a:xfrm>
                <a:off x="8134917" y="2660131"/>
                <a:ext cx="21503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𝛴</m:t>
                      </m:r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ko-KR" alt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ko-KR" altLang="en-US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ko-KR" altLang="en-US" i="0">
                          <a:latin typeface="Cambria Math" panose="02040503050406030204" pitchFamily="18" charset="0"/>
                        </a:rPr>
                        <m:t>+5=2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B883000-97D1-2254-32E4-2C02C05340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4917" y="2660131"/>
                <a:ext cx="2150397" cy="276999"/>
              </a:xfrm>
              <a:prstGeom prst="rect">
                <a:avLst/>
              </a:prstGeom>
              <a:blipFill>
                <a:blip r:embed="rId9"/>
                <a:stretch>
                  <a:fillRect l="-2550" r="-1700" b="-369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29AB3AE0-3EAC-7849-BA88-93B4D29E9F73}"/>
                  </a:ext>
                </a:extLst>
              </p:cNvPr>
              <p:cNvSpPr txBox="1"/>
              <p:nvPr/>
            </p:nvSpPr>
            <p:spPr>
              <a:xfrm>
                <a:off x="7259125" y="2522588"/>
                <a:ext cx="50013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29AB3AE0-3EAC-7849-BA88-93B4D29E9F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9125" y="2522588"/>
                <a:ext cx="500137" cy="49244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TextBox 60">
            <a:extLst>
              <a:ext uri="{FF2B5EF4-FFF2-40B4-BE49-F238E27FC236}">
                <a16:creationId xmlns:a16="http://schemas.microsoft.com/office/drawing/2014/main" id="{B8FFC7B0-2432-E32E-65EE-6C799F8AC44D}"/>
              </a:ext>
            </a:extLst>
          </p:cNvPr>
          <p:cNvSpPr txBox="1"/>
          <p:nvPr/>
        </p:nvSpPr>
        <p:spPr>
          <a:xfrm>
            <a:off x="7847247" y="1744604"/>
            <a:ext cx="29116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가중치가 클수록 총합에 미치는 영향이 증가함 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31527750-246C-727B-22AC-49F87B67B64D}"/>
              </a:ext>
            </a:extLst>
          </p:cNvPr>
          <p:cNvSpPr/>
          <p:nvPr/>
        </p:nvSpPr>
        <p:spPr>
          <a:xfrm>
            <a:off x="2588445" y="4599615"/>
            <a:ext cx="7056582" cy="1376220"/>
          </a:xfrm>
          <a:prstGeom prst="rect">
            <a:avLst/>
          </a:prstGeom>
          <a:noFill/>
          <a:ln>
            <a:solidFill>
              <a:srgbClr val="969CD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32E91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E3FF39D-9CF0-62C6-7B2C-62552FACD198}"/>
              </a:ext>
            </a:extLst>
          </p:cNvPr>
          <p:cNvSpPr txBox="1"/>
          <p:nvPr/>
        </p:nvSpPr>
        <p:spPr>
          <a:xfrm>
            <a:off x="2926088" y="4963937"/>
            <a:ext cx="6250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가중치는 각각의 </a:t>
            </a:r>
            <a:r>
              <a:rPr lang="en-US" altLang="ko-KR" dirty="0"/>
              <a:t>input</a:t>
            </a:r>
            <a:r>
              <a:rPr lang="ko-KR" altLang="en-US" dirty="0"/>
              <a:t>의 </a:t>
            </a:r>
            <a:r>
              <a:rPr lang="ko-KR" altLang="en-US" dirty="0">
                <a:solidFill>
                  <a:srgbClr val="FF0000"/>
                </a:solidFill>
              </a:rPr>
              <a:t>중요도</a:t>
            </a:r>
            <a:r>
              <a:rPr lang="ko-KR" altLang="en-US" dirty="0"/>
              <a:t>를 나타낸다고 볼 수 있음 가중치를 조절하는 것이 </a:t>
            </a:r>
            <a:r>
              <a:rPr lang="ko-KR" altLang="en-US" dirty="0" err="1"/>
              <a:t>딥러닝에서의</a:t>
            </a:r>
            <a:r>
              <a:rPr lang="ko-KR" altLang="en-US" dirty="0"/>
              <a:t> 학습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2950DD7A-B6BC-0ECB-3A8C-E084A390F5CC}"/>
                  </a:ext>
                </a:extLst>
              </p:cNvPr>
              <p:cNvSpPr txBox="1"/>
              <p:nvPr/>
            </p:nvSpPr>
            <p:spPr>
              <a:xfrm>
                <a:off x="3139751" y="3186342"/>
                <a:ext cx="14450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ko-KR" altLang="en-US" i="0">
                          <a:latin typeface="Cambria Math" panose="02040503050406030204" pitchFamily="18" charset="0"/>
                        </a:rPr>
                        <m:t>=2×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ko-KR" altLang="en-US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2950DD7A-B6BC-0ECB-3A8C-E084A390F5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9751" y="3186342"/>
                <a:ext cx="1445076" cy="276999"/>
              </a:xfrm>
              <a:prstGeom prst="rect">
                <a:avLst/>
              </a:prstGeom>
              <a:blipFill>
                <a:blip r:embed="rId11"/>
                <a:stretch>
                  <a:fillRect l="-2532" r="-2532" b="-3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9559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30928" y="300113"/>
            <a:ext cx="11930144" cy="6257774"/>
            <a:chOff x="139441" y="244237"/>
            <a:chExt cx="11930144" cy="6382762"/>
          </a:xfrm>
        </p:grpSpPr>
        <p:grpSp>
          <p:nvGrpSpPr>
            <p:cNvPr id="24" name="그룹 23"/>
            <p:cNvGrpSpPr/>
            <p:nvPr/>
          </p:nvGrpSpPr>
          <p:grpSpPr>
            <a:xfrm>
              <a:off x="8554574" y="5982110"/>
              <a:ext cx="3515011" cy="313860"/>
              <a:chOff x="8554574" y="5982110"/>
              <a:chExt cx="3515011" cy="313860"/>
            </a:xfrm>
          </p:grpSpPr>
          <p:sp>
            <p:nvSpPr>
              <p:cNvPr id="16" name="타원 15"/>
              <p:cNvSpPr/>
              <p:nvPr/>
            </p:nvSpPr>
            <p:spPr>
              <a:xfrm rot="285113">
                <a:off x="10414566" y="5982110"/>
                <a:ext cx="1655019" cy="220417"/>
              </a:xfrm>
              <a:prstGeom prst="ellipse">
                <a:avLst/>
              </a:prstGeom>
              <a:solidFill>
                <a:schemeClr val="tx1">
                  <a:alpha val="1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FDAC0509-C47B-457A-9A31-58588B9A2768}"/>
                  </a:ext>
                </a:extLst>
              </p:cNvPr>
              <p:cNvGrpSpPr/>
              <p:nvPr/>
            </p:nvGrpSpPr>
            <p:grpSpPr>
              <a:xfrm rot="4878291">
                <a:off x="10186835" y="4444505"/>
                <a:ext cx="219204" cy="3483726"/>
                <a:chOff x="6827325" y="2695572"/>
                <a:chExt cx="219204" cy="3483726"/>
              </a:xfrm>
            </p:grpSpPr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C5D720AB-879C-4052-B20C-C37B52530C0A}"/>
                    </a:ext>
                  </a:extLst>
                </p:cNvPr>
                <p:cNvSpPr/>
                <p:nvPr/>
              </p:nvSpPr>
              <p:spPr>
                <a:xfrm>
                  <a:off x="6827995" y="2972572"/>
                  <a:ext cx="218534" cy="2912749"/>
                </a:xfrm>
                <a:prstGeom prst="rect">
                  <a:avLst/>
                </a:prstGeom>
                <a:solidFill>
                  <a:srgbClr val="959CD2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EF291F4D-E369-4114-BC5C-D717A39B15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440443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>
                  <a:extLst>
                    <a:ext uri="{FF2B5EF4-FFF2-40B4-BE49-F238E27FC236}">
                      <a16:creationId xmlns:a16="http://schemas.microsoft.com/office/drawing/2014/main" id="{706D7341-A032-4BFB-91FC-F183B46BD7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509171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이등변 삼각형 19">
                  <a:extLst>
                    <a:ext uri="{FF2B5EF4-FFF2-40B4-BE49-F238E27FC236}">
                      <a16:creationId xmlns:a16="http://schemas.microsoft.com/office/drawing/2014/main" id="{8175677F-D199-4F3C-B769-CA34760C1EE3}"/>
                    </a:ext>
                  </a:extLst>
                </p:cNvPr>
                <p:cNvSpPr/>
                <p:nvPr/>
              </p:nvSpPr>
              <p:spPr>
                <a:xfrm flipV="1">
                  <a:off x="6833303" y="5918175"/>
                  <a:ext cx="205294" cy="261123"/>
                </a:xfrm>
                <a:prstGeom prst="triangle">
                  <a:avLst/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" name="이등변 삼각형 20">
                  <a:extLst>
                    <a:ext uri="{FF2B5EF4-FFF2-40B4-BE49-F238E27FC236}">
                      <a16:creationId xmlns:a16="http://schemas.microsoft.com/office/drawing/2014/main" id="{C4C52503-EDF2-454D-BB87-916B51F0A811}"/>
                    </a:ext>
                  </a:extLst>
                </p:cNvPr>
                <p:cNvSpPr/>
                <p:nvPr/>
              </p:nvSpPr>
              <p:spPr>
                <a:xfrm flipV="1">
                  <a:off x="6910748" y="6080547"/>
                  <a:ext cx="53341" cy="67205"/>
                </a:xfrm>
                <a:prstGeom prst="triangle">
                  <a:avLst/>
                </a:prstGeom>
                <a:solidFill>
                  <a:srgbClr val="1988D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" name="사각형: 둥근 위쪽 모서리 126">
                  <a:extLst>
                    <a:ext uri="{FF2B5EF4-FFF2-40B4-BE49-F238E27FC236}">
                      <a16:creationId xmlns:a16="http://schemas.microsoft.com/office/drawing/2014/main" id="{E17E93EF-A950-46A9-AD6B-71C63F1527E5}"/>
                    </a:ext>
                  </a:extLst>
                </p:cNvPr>
                <p:cNvSpPr/>
                <p:nvPr/>
              </p:nvSpPr>
              <p:spPr>
                <a:xfrm>
                  <a:off x="6827325" y="2695572"/>
                  <a:ext cx="218534" cy="272888"/>
                </a:xfrm>
                <a:prstGeom prst="round2SameRect">
                  <a:avLst/>
                </a:prstGeom>
                <a:solidFill>
                  <a:srgbClr val="DDF5F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" name="사각형: 둥근 위쪽 모서리 127">
                  <a:extLst>
                    <a:ext uri="{FF2B5EF4-FFF2-40B4-BE49-F238E27FC236}">
                      <a16:creationId xmlns:a16="http://schemas.microsoft.com/office/drawing/2014/main" id="{DAE32F26-7DC1-46DF-8F6F-A80AB30C3ABD}"/>
                    </a:ext>
                  </a:extLst>
                </p:cNvPr>
                <p:cNvSpPr/>
                <p:nvPr/>
              </p:nvSpPr>
              <p:spPr>
                <a:xfrm>
                  <a:off x="6827325" y="2856865"/>
                  <a:ext cx="218534" cy="111821"/>
                </a:xfrm>
                <a:prstGeom prst="round2SameRect">
                  <a:avLst>
                    <a:gd name="adj1" fmla="val 0"/>
                    <a:gd name="adj2" fmla="val 0"/>
                  </a:avLst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2" name="양쪽 모서리가 둥근 사각형 1"/>
            <p:cNvSpPr/>
            <p:nvPr/>
          </p:nvSpPr>
          <p:spPr>
            <a:xfrm>
              <a:off x="139441" y="6363388"/>
              <a:ext cx="11604759" cy="263611"/>
            </a:xfrm>
            <a:prstGeom prst="round2SameRect">
              <a:avLst>
                <a:gd name="adj1" fmla="val 0"/>
                <a:gd name="adj2" fmla="val 28125"/>
              </a:avLst>
            </a:prstGeom>
            <a:solidFill>
              <a:srgbClr val="959CD2"/>
            </a:solidFill>
            <a:ln w="25400">
              <a:solidFill>
                <a:srgbClr val="252E91"/>
              </a:solidFill>
            </a:ln>
            <a:effectLst>
              <a:outerShdw dist="101600" dir="5400000" sx="96000" sy="96000" algn="t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양쪽 모서리가 둥근 사각형 3"/>
            <p:cNvSpPr/>
            <p:nvPr/>
          </p:nvSpPr>
          <p:spPr>
            <a:xfrm>
              <a:off x="307380" y="625930"/>
              <a:ext cx="11268881" cy="5737458"/>
            </a:xfrm>
            <a:prstGeom prst="round2SameRect">
              <a:avLst>
                <a:gd name="adj1" fmla="val 4423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 w="25400" cmpd="sng">
              <a:solidFill>
                <a:srgbClr val="252E91"/>
              </a:solidFill>
            </a:ln>
            <a:effectLst>
              <a:outerShdw dist="38100" dir="15600000" algn="l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양쪽 모서리가 둥근 사각형 5"/>
            <p:cNvSpPr/>
            <p:nvPr/>
          </p:nvSpPr>
          <p:spPr>
            <a:xfrm>
              <a:off x="511899" y="869157"/>
              <a:ext cx="10859843" cy="5484151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한쪽 모서리가 잘린 사각형 6"/>
            <p:cNvSpPr/>
            <p:nvPr/>
          </p:nvSpPr>
          <p:spPr>
            <a:xfrm>
              <a:off x="763073" y="244237"/>
              <a:ext cx="10357494" cy="6119151"/>
            </a:xfrm>
            <a:prstGeom prst="snip1Rect">
              <a:avLst>
                <a:gd name="adj" fmla="val 8261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  <a:effectLst>
              <a:outerShdw dist="63500" algn="l" rotWithShape="0">
                <a:srgbClr val="252E91">
                  <a:alpha val="2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/>
            <a:lstStyle/>
            <a:p>
              <a:pPr algn="ctr">
                <a:defRPr/>
              </a:pPr>
              <a:r>
                <a:rPr lang="en-US" altLang="ko-KR" sz="3200" b="1" kern="0" dirty="0">
                  <a:ln w="12700">
                    <a:noFill/>
                  </a:ln>
                  <a:solidFill>
                    <a:srgbClr val="252E91"/>
                  </a:solidFill>
                  <a:latin typeface="+mj-lt"/>
                  <a:ea typeface="야놀자 야체 B" panose="02020603020101020101" pitchFamily="18" charset="-127"/>
                </a:rPr>
                <a:t>Activation Function</a:t>
              </a:r>
              <a:endParaRPr lang="en-US" altLang="ko-KR" sz="800" kern="0" dirty="0">
                <a:solidFill>
                  <a:srgbClr val="959CD2"/>
                </a:solidFill>
              </a:endParaRPr>
            </a:p>
          </p:txBody>
        </p:sp>
        <p:sp>
          <p:nvSpPr>
            <p:cNvPr id="8" name="직각 삼각형 7"/>
            <p:cNvSpPr/>
            <p:nvPr/>
          </p:nvSpPr>
          <p:spPr>
            <a:xfrm>
              <a:off x="10629219" y="257269"/>
              <a:ext cx="475230" cy="479437"/>
            </a:xfrm>
            <a:prstGeom prst="rtTriangle">
              <a:avLst/>
            </a:prstGeom>
            <a:pattFill prst="wdUpDiag">
              <a:fgClr>
                <a:schemeClr val="bg1"/>
              </a:fgClr>
              <a:bgClr>
                <a:srgbClr val="959CD2"/>
              </a:bgClr>
            </a:patt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497573" y="6459078"/>
              <a:ext cx="1109495" cy="65907"/>
              <a:chOff x="9650186" y="6459078"/>
              <a:chExt cx="1109495" cy="65907"/>
            </a:xfrm>
          </p:grpSpPr>
          <p:sp>
            <p:nvSpPr>
              <p:cNvPr id="9" name="모서리가 둥근 직사각형 8"/>
              <p:cNvSpPr/>
              <p:nvPr/>
            </p:nvSpPr>
            <p:spPr>
              <a:xfrm>
                <a:off x="9650186" y="6459078"/>
                <a:ext cx="723900" cy="6590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타원 9"/>
              <p:cNvSpPr/>
              <p:nvPr/>
            </p:nvSpPr>
            <p:spPr>
              <a:xfrm>
                <a:off x="10440761" y="6459078"/>
                <a:ext cx="64800" cy="65907"/>
              </a:xfrm>
              <a:prstGeom prst="ellipse">
                <a:avLst/>
              </a:prstGeom>
              <a:solidFill>
                <a:srgbClr val="FFC00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10567821" y="6459078"/>
                <a:ext cx="64800" cy="65907"/>
              </a:xfrm>
              <a:prstGeom prst="ellipse">
                <a:avLst/>
              </a:prstGeom>
              <a:solidFill>
                <a:srgbClr val="00B0F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타원 11"/>
              <p:cNvSpPr/>
              <p:nvPr/>
            </p:nvSpPr>
            <p:spPr>
              <a:xfrm>
                <a:off x="10694881" y="6459078"/>
                <a:ext cx="64800" cy="65907"/>
              </a:xfrm>
              <a:prstGeom prst="ellipse">
                <a:avLst/>
              </a:prstGeom>
              <a:solidFill>
                <a:srgbClr val="FF8086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모서리가 둥근 직사각형 12"/>
              <p:cNvSpPr/>
              <p:nvPr/>
            </p:nvSpPr>
            <p:spPr>
              <a:xfrm>
                <a:off x="9687086" y="6479237"/>
                <a:ext cx="396000" cy="25200"/>
              </a:xfrm>
              <a:prstGeom prst="roundRect">
                <a:avLst>
                  <a:gd name="adj" fmla="val 50000"/>
                </a:avLst>
              </a:prstGeom>
              <a:solidFill>
                <a:srgbClr val="FF8086"/>
              </a:solidFill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FB860148-7541-D47E-A16B-91B88CE35B14}"/>
              </a:ext>
            </a:extLst>
          </p:cNvPr>
          <p:cNvSpPr txBox="1"/>
          <p:nvPr/>
        </p:nvSpPr>
        <p:spPr>
          <a:xfrm>
            <a:off x="1953456" y="1556501"/>
            <a:ext cx="6173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b="1" dirty="0"/>
              <a:t>계산 결과로 나온 총합을 어떻게 활용해야 할까</a:t>
            </a:r>
            <a:r>
              <a:rPr lang="en-US" altLang="ko-KR" b="1" dirty="0"/>
              <a:t>?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8AEEAFE-D3EB-D2E0-B54A-560A7EAE705B}"/>
              </a:ext>
            </a:extLst>
          </p:cNvPr>
          <p:cNvSpPr txBox="1"/>
          <p:nvPr/>
        </p:nvSpPr>
        <p:spPr>
          <a:xfrm>
            <a:off x="2388636" y="1992440"/>
            <a:ext cx="6746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신경망의 결과를 이용해 분류를 하려고 할 때 결과를 분류해줄 기준이 필요함  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799AE3A0-32E1-3DB1-92C5-DAB00048A1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9585" y="3325370"/>
            <a:ext cx="3099416" cy="1854568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800E589A-ECEF-27AB-9CC1-9CAA1B536F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2678" y="3429000"/>
            <a:ext cx="2854269" cy="1750938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BFD34A39-62CA-5A07-1198-39BBACCE4475}"/>
              </a:ext>
            </a:extLst>
          </p:cNvPr>
          <p:cNvSpPr txBox="1"/>
          <p:nvPr/>
        </p:nvSpPr>
        <p:spPr>
          <a:xfrm>
            <a:off x="6354359" y="5250001"/>
            <a:ext cx="3750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선형 함수는 분류에 적합하지 않음</a:t>
            </a:r>
          </a:p>
        </p:txBody>
      </p:sp>
    </p:spTree>
    <p:extLst>
      <p:ext uri="{BB962C8B-B14F-4D97-AF65-F5344CB8AC3E}">
        <p14:creationId xmlns:p14="http://schemas.microsoft.com/office/powerpoint/2010/main" val="655733478"/>
      </p:ext>
    </p:extLst>
  </p:cSld>
  <p:clrMapOvr>
    <a:masterClrMapping/>
  </p:clrMapOvr>
</p:sld>
</file>

<file path=ppt/theme/theme1.xml><?xml version="1.0" encoding="utf-8"?>
<a:theme xmlns:a="http://schemas.openxmlformats.org/drawingml/2006/main" name="26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2553</TotalTime>
  <Words>591</Words>
  <Application>Microsoft Office PowerPoint</Application>
  <PresentationFormat>와이드스크린</PresentationFormat>
  <Paragraphs>143</Paragraphs>
  <Slides>22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8" baseType="lpstr">
      <vt:lpstr>맑은 고딕</vt:lpstr>
      <vt:lpstr>Arial</vt:lpstr>
      <vt:lpstr>Calibri</vt:lpstr>
      <vt:lpstr>Cambria Math</vt:lpstr>
      <vt:lpstr>Wingdings</vt:lpstr>
      <vt:lpstr>26_Office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admin</cp:lastModifiedBy>
  <cp:revision>22</cp:revision>
  <dcterms:created xsi:type="dcterms:W3CDTF">2021-03-13T02:00:21Z</dcterms:created>
  <dcterms:modified xsi:type="dcterms:W3CDTF">2024-06-12T03:30:05Z</dcterms:modified>
</cp:coreProperties>
</file>