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0" r:id="rId2"/>
    <p:sldId id="296" r:id="rId3"/>
    <p:sldId id="304" r:id="rId4"/>
    <p:sldId id="303" r:id="rId5"/>
    <p:sldId id="305" r:id="rId6"/>
    <p:sldId id="306" r:id="rId7"/>
    <p:sldId id="313" r:id="rId8"/>
    <p:sldId id="314" r:id="rId9"/>
    <p:sldId id="315" r:id="rId10"/>
    <p:sldId id="316" r:id="rId11"/>
    <p:sldId id="308" r:id="rId12"/>
    <p:sldId id="309" r:id="rId13"/>
    <p:sldId id="311" r:id="rId14"/>
    <p:sldId id="317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92" autoAdjust="0"/>
    <p:restoredTop sz="96238" autoAdjust="0"/>
  </p:normalViewPr>
  <p:slideViewPr>
    <p:cSldViewPr snapToGrid="0">
      <p:cViewPr varScale="1">
        <p:scale>
          <a:sx n="103" d="100"/>
          <a:sy n="10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07/10/2024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4216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2170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6353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024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737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5780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97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557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3421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542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7555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363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4527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dashboar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dashboa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dash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Arduino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실습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(Tinker Cad)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9FA3067-8A79-ACEA-230F-B360898ACCE7}"/>
              </a:ext>
            </a:extLst>
          </p:cNvPr>
          <p:cNvSpPr txBox="1"/>
          <p:nvPr/>
        </p:nvSpPr>
        <p:spPr>
          <a:xfrm>
            <a:off x="3972509" y="31151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https://www.tinkercad.com/dashboard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65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Infraed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Ray Sensor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BCB4DE-DAE8-B8ED-46B8-1D4ACC7FDFB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적외선 센서는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7AAF148-EAEC-73BA-5812-7D3F7355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2" y="2407485"/>
            <a:ext cx="1143160" cy="33913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A8B1025-0455-D6D5-0B60-71C1AA105965}"/>
              </a:ext>
            </a:extLst>
          </p:cNvPr>
          <p:cNvSpPr txBox="1"/>
          <p:nvPr/>
        </p:nvSpPr>
        <p:spPr>
          <a:xfrm>
            <a:off x="3681124" y="2773778"/>
            <a:ext cx="768210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적외선 빛을 송수신하여 흰색과 검정색을 구분하는 센서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인식거리는 </a:t>
            </a:r>
            <a:r>
              <a:rPr lang="en-US" altLang="ko-KR" dirty="0"/>
              <a:t>12mm</a:t>
            </a:r>
            <a:r>
              <a:rPr lang="ko-KR" altLang="en-US" dirty="0"/>
              <a:t>로 짧음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아날로그 신호로 결과를 출력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701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Infraed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Ray Sensor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BCB4DE-DAE8-B8ED-46B8-1D4ACC7FDFB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적외선 센서의 원리는 무엇일까</a:t>
            </a:r>
            <a:r>
              <a:rPr lang="en-US" altLang="ko-KR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8B1025-0455-D6D5-0B60-71C1AA105965}"/>
              </a:ext>
            </a:extLst>
          </p:cNvPr>
          <p:cNvSpPr txBox="1"/>
          <p:nvPr/>
        </p:nvSpPr>
        <p:spPr>
          <a:xfrm>
            <a:off x="6096000" y="2266417"/>
            <a:ext cx="4303946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발광부에서 적외선을 발사해 물체에 반사된 적외선을 수광부에서 인식하는 것으로 색깔을 구분함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검정색은 </a:t>
            </a:r>
            <a:r>
              <a:rPr lang="ko-KR" altLang="en-US" dirty="0">
                <a:solidFill>
                  <a:srgbClr val="FF0000"/>
                </a:solidFill>
              </a:rPr>
              <a:t>적외선을 반사하지 못하고 흡수</a:t>
            </a:r>
            <a:r>
              <a:rPr lang="ko-KR" altLang="en-US" dirty="0"/>
              <a:t>하기 때문에 수광부에서 인식이 되지 않음</a:t>
            </a:r>
            <a:endParaRPr lang="en-US" altLang="ko-KR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BE90714-6405-9210-8B5C-9BFCB3381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379" y="2723217"/>
            <a:ext cx="4250987" cy="25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 err="1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Infraed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 Ray Sensor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BCB4DE-DAE8-B8ED-46B8-1D4ACC7FDFB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적외선 센서 조작법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2F7CB96-12CD-BA93-F8B0-F2413E56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61" y="2337169"/>
            <a:ext cx="7815087" cy="360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4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Entry 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95CE88-66CE-DCB9-1909-19C1F3585956}"/>
              </a:ext>
            </a:extLst>
          </p:cNvPr>
          <p:cNvSpPr txBox="1"/>
          <p:nvPr/>
        </p:nvSpPr>
        <p:spPr>
          <a:xfrm>
            <a:off x="3972509" y="31151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https://www.tinkercad.com/dashboard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9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Arduino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64804BA9-82AC-E746-D1F2-E709DAC49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141" y="1817971"/>
            <a:ext cx="5122507" cy="35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Servo Motor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86D2AD9-D2A5-996E-F074-E1E9E5B81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044" y="3315347"/>
            <a:ext cx="3498274" cy="244098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E4C820-882C-949F-0F35-24E3D2E43404}"/>
              </a:ext>
            </a:extLst>
          </p:cNvPr>
          <p:cNvSpPr txBox="1"/>
          <p:nvPr/>
        </p:nvSpPr>
        <p:spPr>
          <a:xfrm>
            <a:off x="2289299" y="1366510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서보</a:t>
            </a:r>
            <a:r>
              <a:rPr lang="ko-KR" altLang="en-US" b="1" dirty="0"/>
              <a:t> 모터는 무엇일까</a:t>
            </a:r>
            <a:r>
              <a:rPr lang="en-US" altLang="ko-KR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21E2E-5A73-3CDA-B16B-EAE21D538FB2}"/>
              </a:ext>
            </a:extLst>
          </p:cNvPr>
          <p:cNvSpPr txBox="1"/>
          <p:nvPr/>
        </p:nvSpPr>
        <p:spPr>
          <a:xfrm>
            <a:off x="2521527" y="1782497"/>
            <a:ext cx="801716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서보</a:t>
            </a:r>
            <a:r>
              <a:rPr lang="ko-KR" altLang="en-US" dirty="0"/>
              <a:t> 모터는 동작 하는 각도와 속도를 지정하여 제어할 수 있는 모터임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세밀한 조작이 가능하기 때문에 로봇의 관절에 사용됨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EF8C88D-946F-BD0C-5504-A79423A1D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14" y="3259058"/>
            <a:ext cx="332468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Arduino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4863C8-6764-AEFE-706E-09508E4A10ED}"/>
              </a:ext>
            </a:extLst>
          </p:cNvPr>
          <p:cNvSpPr txBox="1"/>
          <p:nvPr/>
        </p:nvSpPr>
        <p:spPr>
          <a:xfrm>
            <a:off x="3972509" y="31151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https://www.tinkercad.com/dashboard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49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Ultrasonic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0E4C820-882C-949F-0F35-24E3D2E4340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초음파는 무엇일까</a:t>
            </a:r>
            <a:r>
              <a:rPr lang="en-US" altLang="ko-KR" b="1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21E2E-5A73-3CDA-B16B-EAE21D538FB2}"/>
              </a:ext>
            </a:extLst>
          </p:cNvPr>
          <p:cNvSpPr txBox="1"/>
          <p:nvPr/>
        </p:nvSpPr>
        <p:spPr>
          <a:xfrm>
            <a:off x="2161692" y="2204187"/>
            <a:ext cx="7682104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인간이 들을 수 있는 소리의 영역보다 더 높은 </a:t>
            </a:r>
            <a:r>
              <a:rPr lang="en-US" altLang="ko-KR" dirty="0"/>
              <a:t>20kHz </a:t>
            </a:r>
            <a:r>
              <a:rPr lang="ko-KR" altLang="en-US" dirty="0"/>
              <a:t>이상의 주파수를 가지는 음파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진동수가 크기 때문에 한방향으로 나아가며 회절 현상이 잘 일어나지 않아서 다양한 분야에 활용됨</a:t>
            </a:r>
            <a:endParaRPr lang="en-US" altLang="ko-KR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F6157E2-C173-4C3D-4B26-9B6F3F5C1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3" y="4210977"/>
            <a:ext cx="5091297" cy="17798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7A10A07-672E-2833-716D-25D5166D5221}"/>
              </a:ext>
            </a:extLst>
          </p:cNvPr>
          <p:cNvSpPr/>
          <p:nvPr/>
        </p:nvSpPr>
        <p:spPr>
          <a:xfrm>
            <a:off x="4385388" y="3914856"/>
            <a:ext cx="2920481" cy="9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42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Ultrasonic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0E4C820-882C-949F-0F35-24E3D2E43404}"/>
              </a:ext>
            </a:extLst>
          </p:cNvPr>
          <p:cNvSpPr txBox="1"/>
          <p:nvPr/>
        </p:nvSpPr>
        <p:spPr>
          <a:xfrm>
            <a:off x="1707950" y="165862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초음파 센서는 무엇일까</a:t>
            </a:r>
            <a:r>
              <a:rPr lang="en-US" altLang="ko-KR" b="1" dirty="0"/>
              <a:t>?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3EBF64F-8A63-8AC8-E767-ED39269C7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988" y="2484598"/>
            <a:ext cx="3393477" cy="2714781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3DB317-5EC5-592B-0A41-CB90020F0E9A}"/>
              </a:ext>
            </a:extLst>
          </p:cNvPr>
          <p:cNvSpPr/>
          <p:nvPr/>
        </p:nvSpPr>
        <p:spPr>
          <a:xfrm>
            <a:off x="1884784" y="2773778"/>
            <a:ext cx="1903446" cy="655222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32C22A-64D7-0565-9938-42EA76B82F6A}"/>
              </a:ext>
            </a:extLst>
          </p:cNvPr>
          <p:cNvSpPr txBox="1"/>
          <p:nvPr/>
        </p:nvSpPr>
        <p:spPr>
          <a:xfrm>
            <a:off x="2014659" y="2947768"/>
            <a:ext cx="168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초음파를 발생시킴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5F681C-2B33-8DE6-69D4-A34806C0F059}"/>
              </a:ext>
            </a:extLst>
          </p:cNvPr>
          <p:cNvSpPr txBox="1"/>
          <p:nvPr/>
        </p:nvSpPr>
        <p:spPr>
          <a:xfrm>
            <a:off x="2539735" y="2359681"/>
            <a:ext cx="63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Trig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C667470-E7B2-DF43-601F-ADF24957C2CB}"/>
              </a:ext>
            </a:extLst>
          </p:cNvPr>
          <p:cNvSpPr/>
          <p:nvPr/>
        </p:nvSpPr>
        <p:spPr>
          <a:xfrm>
            <a:off x="7980782" y="2795548"/>
            <a:ext cx="1903446" cy="655222"/>
          </a:xfrm>
          <a:prstGeom prst="rect">
            <a:avLst/>
          </a:prstGeom>
          <a:noFill/>
          <a:ln w="28575">
            <a:solidFill>
              <a:srgbClr val="969CD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08E519-48D0-228F-B4D4-B80BE4A4028E}"/>
              </a:ext>
            </a:extLst>
          </p:cNvPr>
          <p:cNvSpPr txBox="1"/>
          <p:nvPr/>
        </p:nvSpPr>
        <p:spPr>
          <a:xfrm>
            <a:off x="8216895" y="2988536"/>
            <a:ext cx="1684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초음파를 수신함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38BAC5-B2D3-216E-A86B-0126495CC4E8}"/>
              </a:ext>
            </a:extLst>
          </p:cNvPr>
          <p:cNvSpPr txBox="1"/>
          <p:nvPr/>
        </p:nvSpPr>
        <p:spPr>
          <a:xfrm>
            <a:off x="8533094" y="2372120"/>
            <a:ext cx="797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69CD2"/>
                </a:solidFill>
              </a:rPr>
              <a:t>Echo</a:t>
            </a:r>
            <a:endParaRPr lang="ko-KR" altLang="en-US" b="1" dirty="0">
              <a:solidFill>
                <a:srgbClr val="969CD2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78CA6AB-05BF-CF77-AF65-0788212B45B3}"/>
              </a:ext>
            </a:extLst>
          </p:cNvPr>
          <p:cNvCxnSpPr>
            <a:stCxn id="28" idx="3"/>
          </p:cNvCxnSpPr>
          <p:nvPr/>
        </p:nvCxnSpPr>
        <p:spPr>
          <a:xfrm>
            <a:off x="3788230" y="3101389"/>
            <a:ext cx="466529" cy="1949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B897FA8-4869-D46F-6ADF-3A7820D87626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 flipV="1">
            <a:off x="7443498" y="3123159"/>
            <a:ext cx="537285" cy="1731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706CD9-727F-51AA-00E5-B2548A5A1E36}"/>
              </a:ext>
            </a:extLst>
          </p:cNvPr>
          <p:cNvSpPr txBox="1"/>
          <p:nvPr/>
        </p:nvSpPr>
        <p:spPr>
          <a:xfrm>
            <a:off x="1212960" y="4751937"/>
            <a:ext cx="3320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초음파 발생 시간과 물체에 반사되어 돌아오는 시간차를 이용해 거리를 측정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8405EDE-B800-7496-6DA2-305756F0A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066" y="3983147"/>
            <a:ext cx="2797894" cy="18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6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Ultrasonic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2C8B1422-7E6E-204F-D23B-F4A8DBB4EE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26" y="1702250"/>
            <a:ext cx="3704935" cy="396143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0E2683-7591-0398-F63C-1CE0CDA7F8E1}"/>
              </a:ext>
            </a:extLst>
          </p:cNvPr>
          <p:cNvSpPr/>
          <p:nvPr/>
        </p:nvSpPr>
        <p:spPr>
          <a:xfrm>
            <a:off x="1079946" y="4929713"/>
            <a:ext cx="4527752" cy="9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F4946E-169F-7390-8C57-B60E3B815E6F}"/>
                  </a:ext>
                </a:extLst>
              </p:cNvPr>
              <p:cNvSpPr txBox="1"/>
              <p:nvPr/>
            </p:nvSpPr>
            <p:spPr>
              <a:xfrm>
                <a:off x="6564085" y="2341510"/>
                <a:ext cx="1896609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Speed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𝑖𝑠𝑡𝑎𝑛𝑐𝑒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𝑖𝑚𝑒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F4946E-169F-7390-8C57-B60E3B815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85" y="2341510"/>
                <a:ext cx="1896609" cy="516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F2887-2E63-15B9-6FB5-3A7B354AAD65}"/>
                  </a:ext>
                </a:extLst>
              </p:cNvPr>
              <p:cNvSpPr txBox="1"/>
              <p:nvPr/>
            </p:nvSpPr>
            <p:spPr>
              <a:xfrm>
                <a:off x="6564085" y="4233684"/>
                <a:ext cx="1806840" cy="565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𝑖𝑠𝑡𝑎𝑛𝑐𝑒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0F2887-2E63-15B9-6FB5-3A7B354AA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85" y="4233684"/>
                <a:ext cx="1806840" cy="565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5CEAA2-C654-6126-111A-D6795D7B140F}"/>
                  </a:ext>
                </a:extLst>
              </p:cNvPr>
              <p:cNvSpPr txBox="1"/>
              <p:nvPr/>
            </p:nvSpPr>
            <p:spPr>
              <a:xfrm>
                <a:off x="6564085" y="3426132"/>
                <a:ext cx="2639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ko-KR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𝑝𝑒𝑒𝑑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A5CEAA2-C654-6126-111A-D6795D7B1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85" y="3426132"/>
                <a:ext cx="2639697" cy="276999"/>
              </a:xfrm>
              <a:prstGeom prst="rect">
                <a:avLst/>
              </a:prstGeom>
              <a:blipFill>
                <a:blip r:embed="rId6"/>
                <a:stretch>
                  <a:fillRect l="-1155" r="-115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89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Ultrasonic Sensor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035F397-BE2F-1294-6F2F-9BA471DD7E6E}"/>
              </a:ext>
            </a:extLst>
          </p:cNvPr>
          <p:cNvSpPr txBox="1"/>
          <p:nvPr/>
        </p:nvSpPr>
        <p:spPr>
          <a:xfrm>
            <a:off x="1707950" y="1658621"/>
            <a:ext cx="6577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초음파 센서를 통해 거리를 측정하려면 어떻게 해야 할까</a:t>
            </a:r>
            <a:r>
              <a:rPr lang="en-US" altLang="ko-KR" b="1" dirty="0"/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B7DEC-36FC-06DD-20CE-620D6A058105}"/>
              </a:ext>
            </a:extLst>
          </p:cNvPr>
          <p:cNvSpPr txBox="1"/>
          <p:nvPr/>
        </p:nvSpPr>
        <p:spPr>
          <a:xfrm>
            <a:off x="2061526" y="2140122"/>
            <a:ext cx="79222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초음파의 속도는 약 </a:t>
            </a:r>
            <a:r>
              <a:rPr lang="en-US" altLang="ko-KR" dirty="0">
                <a:solidFill>
                  <a:srgbClr val="FF0000"/>
                </a:solidFill>
              </a:rPr>
              <a:t>340m/s</a:t>
            </a:r>
            <a:r>
              <a:rPr lang="ko-KR" altLang="en-US" dirty="0"/>
              <a:t>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아래 공식에 </a:t>
            </a:r>
            <a:r>
              <a:rPr lang="en-US" altLang="ko-KR" dirty="0"/>
              <a:t>1cm(0.01m)</a:t>
            </a:r>
            <a:r>
              <a:rPr lang="ko-KR" altLang="en-US" dirty="0"/>
              <a:t>를 대입한다면 </a:t>
            </a:r>
            <a:r>
              <a:rPr lang="en-US" altLang="ko-KR" dirty="0"/>
              <a:t>1cm </a:t>
            </a:r>
            <a:r>
              <a:rPr lang="ko-KR" altLang="en-US" dirty="0"/>
              <a:t>거리를 왕복하는데 걸리는 시간을 계산 가능함</a:t>
            </a:r>
            <a:endParaRPr lang="en-US" altLang="ko-KR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29D2F11-BB10-2850-14BA-3B21C1094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95" y="3425410"/>
            <a:ext cx="3591426" cy="1743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7B5501-ADBB-C80A-5178-94981333C2EC}"/>
                  </a:ext>
                </a:extLst>
              </p:cNvPr>
              <p:cNvSpPr txBox="1"/>
              <p:nvPr/>
            </p:nvSpPr>
            <p:spPr>
              <a:xfrm>
                <a:off x="5961062" y="4064804"/>
                <a:ext cx="135479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2×0.01</m:t>
                          </m:r>
                        </m:num>
                        <m:den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340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7B5501-ADBB-C80A-5178-94981333C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062" y="4064804"/>
                <a:ext cx="1354794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F5FA80-14DB-8B04-6046-E66174C2B6EB}"/>
                  </a:ext>
                </a:extLst>
              </p:cNvPr>
              <p:cNvSpPr txBox="1"/>
              <p:nvPr/>
            </p:nvSpPr>
            <p:spPr>
              <a:xfrm>
                <a:off x="7346581" y="4205167"/>
                <a:ext cx="2127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0.0000588=58.8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F5FA80-14DB-8B04-6046-E66174C2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81" y="4205167"/>
                <a:ext cx="2127185" cy="276999"/>
              </a:xfrm>
              <a:prstGeom prst="rect">
                <a:avLst/>
              </a:prstGeom>
              <a:blipFill>
                <a:blip r:embed="rId5"/>
                <a:stretch>
                  <a:fillRect r="-1719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52F513-77BB-5553-680B-C49D9880DB13}"/>
              </a:ext>
            </a:extLst>
          </p:cNvPr>
          <p:cNvSpPr/>
          <p:nvPr/>
        </p:nvSpPr>
        <p:spPr>
          <a:xfrm>
            <a:off x="5822300" y="3918858"/>
            <a:ext cx="3844212" cy="84190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82EF9BF-4381-51A5-2855-B78EE4574014}"/>
              </a:ext>
            </a:extLst>
          </p:cNvPr>
          <p:cNvSpPr/>
          <p:nvPr/>
        </p:nvSpPr>
        <p:spPr>
          <a:xfrm>
            <a:off x="6830007" y="5191516"/>
            <a:ext cx="2043404" cy="84190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60FFEC-1D3F-5AEC-2AF4-D3E14C8D1F9C}"/>
                  </a:ext>
                </a:extLst>
              </p:cNvPr>
              <p:cNvSpPr txBox="1"/>
              <p:nvPr/>
            </p:nvSpPr>
            <p:spPr>
              <a:xfrm>
                <a:off x="7085885" y="5353623"/>
                <a:ext cx="148220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ko-KR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𝐷𝑢𝑟𝑎𝑡𝑖𝑜𝑛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58.8</m:t>
                          </m:r>
                        </m:den>
                      </m:f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C60FFEC-1D3F-5AEC-2AF4-D3E14C8D1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885" y="5353623"/>
                <a:ext cx="1482201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14CD8094-3BF4-1664-5BA9-EA3ADD95B26D}"/>
              </a:ext>
            </a:extLst>
          </p:cNvPr>
          <p:cNvSpPr/>
          <p:nvPr/>
        </p:nvSpPr>
        <p:spPr>
          <a:xfrm>
            <a:off x="4767943" y="4064804"/>
            <a:ext cx="598663" cy="417362"/>
          </a:xfrm>
          <a:prstGeom prst="rightArrow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0C40FE2-E23C-875F-D20E-3AF6C94E4A48}"/>
              </a:ext>
            </a:extLst>
          </p:cNvPr>
          <p:cNvSpPr/>
          <p:nvPr/>
        </p:nvSpPr>
        <p:spPr>
          <a:xfrm rot="5400000">
            <a:off x="7745327" y="4785122"/>
            <a:ext cx="233320" cy="417362"/>
          </a:xfrm>
          <a:prstGeom prst="rightArrow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85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실습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(Tinker Cad)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72DD468-5D3C-C99D-853D-5A74ADE0C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388" y="1256568"/>
            <a:ext cx="8093224" cy="447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06178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250</Words>
  <Application>Microsoft Office PowerPoint</Application>
  <PresentationFormat>와이드스크린</PresentationFormat>
  <Paragraphs>61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Cambria Math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25</cp:revision>
  <dcterms:created xsi:type="dcterms:W3CDTF">2021-03-13T02:00:21Z</dcterms:created>
  <dcterms:modified xsi:type="dcterms:W3CDTF">2024-07-10T03:41:38Z</dcterms:modified>
</cp:coreProperties>
</file>