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60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27" r:id="rId12"/>
    <p:sldId id="328" r:id="rId13"/>
    <p:sldId id="306" r:id="rId14"/>
    <p:sldId id="307" r:id="rId15"/>
    <p:sldId id="308" r:id="rId16"/>
    <p:sldId id="333" r:id="rId17"/>
    <p:sldId id="310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0" r:id="rId32"/>
    <p:sldId id="349" r:id="rId33"/>
    <p:sldId id="331" r:id="rId34"/>
    <p:sldId id="335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20" r:id="rId44"/>
    <p:sldId id="321" r:id="rId45"/>
    <p:sldId id="322" r:id="rId46"/>
    <p:sldId id="323" r:id="rId47"/>
    <p:sldId id="324" r:id="rId48"/>
    <p:sldId id="325" r:id="rId49"/>
    <p:sldId id="329" r:id="rId50"/>
    <p:sldId id="332" r:id="rId51"/>
    <p:sldId id="330" r:id="rId52"/>
    <p:sldId id="326" r:id="rId53"/>
    <p:sldId id="334" r:id="rId54"/>
    <p:sldId id="29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6238" autoAdjust="0"/>
  </p:normalViewPr>
  <p:slideViewPr>
    <p:cSldViewPr snapToGrid="0">
      <p:cViewPr varScale="1">
        <p:scale>
          <a:sx n="103" d="100"/>
          <a:sy n="103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08/28/2024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877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3463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023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1207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524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61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244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538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38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226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034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787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4999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237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9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771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367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386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403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6661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412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939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737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221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0424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5317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410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758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0762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677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140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650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15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181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9191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117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85625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7829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71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10206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158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6638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57605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146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22782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2638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471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136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15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114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691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759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Sorting Algorithms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Easiest way to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정렬하는 절차를 만들어 보자</a:t>
            </a:r>
            <a:endParaRPr lang="en-US" altLang="ko-KR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4FA571-D51D-DECC-449C-533A578D959F}"/>
              </a:ext>
            </a:extLst>
          </p:cNvPr>
          <p:cNvSpPr txBox="1"/>
          <p:nvPr/>
        </p:nvSpPr>
        <p:spPr>
          <a:xfrm>
            <a:off x="3384398" y="4327323"/>
            <a:ext cx="53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앞선 과정을 반복하면 숫자들을 정렬할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5399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Selection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7CA6DA8-AD2C-A55E-F6FF-413D9EAD4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18" y="1922051"/>
            <a:ext cx="952500" cy="353377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89DD5BC-8227-6C3E-60F5-ECA4D88A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67" y="1996647"/>
            <a:ext cx="3728376" cy="34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Selection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88D15D7C-430C-AEBC-74F5-8E384B496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55" y="2080418"/>
            <a:ext cx="5082934" cy="243871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F1CF6D6-E3BE-A51E-2F98-6F9816A7A704}"/>
              </a:ext>
            </a:extLst>
          </p:cNvPr>
          <p:cNvSpPr/>
          <p:nvPr/>
        </p:nvSpPr>
        <p:spPr>
          <a:xfrm rot="10800000">
            <a:off x="7107091" y="2581000"/>
            <a:ext cx="530170" cy="238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B01B9F-27E9-C181-DCF2-E1F7E02F1506}"/>
              </a:ext>
            </a:extLst>
          </p:cNvPr>
          <p:cNvSpPr/>
          <p:nvPr/>
        </p:nvSpPr>
        <p:spPr>
          <a:xfrm rot="10800000">
            <a:off x="7125263" y="3138120"/>
            <a:ext cx="530170" cy="238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2765FB4-1043-DAC7-03A8-BCFFA3D6F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85" y="4885541"/>
            <a:ext cx="5551515" cy="8224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5269C2-E3BD-A840-CF72-4E6A2DD39616}"/>
              </a:ext>
            </a:extLst>
          </p:cNvPr>
          <p:cNvSpPr txBox="1"/>
          <p:nvPr/>
        </p:nvSpPr>
        <p:spPr>
          <a:xfrm>
            <a:off x="7915891" y="2521427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만큼 반복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C245B3-749D-76A3-28BE-D8854ECAA2A1}"/>
              </a:ext>
            </a:extLst>
          </p:cNvPr>
          <p:cNvSpPr txBox="1"/>
          <p:nvPr/>
        </p:nvSpPr>
        <p:spPr>
          <a:xfrm>
            <a:off x="7915891" y="3059668"/>
            <a:ext cx="199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–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만큼 반복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873BD-3E40-FE49-8E04-00025931801B}"/>
              </a:ext>
            </a:extLst>
          </p:cNvPr>
          <p:cNvSpPr txBox="1"/>
          <p:nvPr/>
        </p:nvSpPr>
        <p:spPr>
          <a:xfrm>
            <a:off x="7910684" y="3510121"/>
            <a:ext cx="247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가장 작은 수를 검색</a:t>
            </a:r>
          </a:p>
        </p:txBody>
      </p:sp>
    </p:spTree>
    <p:extLst>
      <p:ext uri="{BB962C8B-B14F-4D97-AF65-F5344CB8AC3E}">
        <p14:creationId xmlns:p14="http://schemas.microsoft.com/office/powerpoint/2010/main" val="180678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Flow chart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016465-FA12-93FC-716F-525F8C2AAA78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순서도란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068EE-430B-D445-4ECC-A9E6529B9626}"/>
              </a:ext>
            </a:extLst>
          </p:cNvPr>
          <p:cNvSpPr txBox="1"/>
          <p:nvPr/>
        </p:nvSpPr>
        <p:spPr>
          <a:xfrm>
            <a:off x="1590644" y="2045875"/>
            <a:ext cx="95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여러 종류의 상자와 이를 이어주는 화살표를 이용해 문제 해결 방안을</a:t>
            </a:r>
            <a:r>
              <a:rPr lang="en-US" altLang="ko-KR" dirty="0"/>
              <a:t> </a:t>
            </a:r>
            <a:r>
              <a:rPr lang="ko-KR" altLang="en-US" dirty="0"/>
              <a:t>표시하는 방법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BB360A1-A24D-A9A0-ED86-E8C2F64CD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84" y="2586445"/>
            <a:ext cx="2500215" cy="342074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A850EB3-941D-CEC7-561F-282CC437F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96" y="2631675"/>
            <a:ext cx="4511431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Flow chart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1A34ED58-EC8C-6CE5-43C9-672F08775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23" y="1327519"/>
            <a:ext cx="5890911" cy="46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Flow chart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BA6773-667F-0A6A-03D0-4728E279D44D}"/>
              </a:ext>
            </a:extLst>
          </p:cNvPr>
          <p:cNvSpPr txBox="1"/>
          <p:nvPr/>
        </p:nvSpPr>
        <p:spPr>
          <a:xfrm>
            <a:off x="4790307" y="3117553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https://www.draw.io/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3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Flow chart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B41EDB-B520-7738-2537-028D5BE7D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11" y="1170317"/>
            <a:ext cx="2107386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버블 정렬은 거품이 물 위로 떠오르는 것과 유사함</a:t>
            </a:r>
            <a:r>
              <a:rPr lang="en-US" altLang="ko-KR" b="1" dirty="0"/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B3FAD5C-A85C-D0AC-6316-88951B6B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69" y="2517833"/>
            <a:ext cx="4867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4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755C-3DD2-3DDA-1F8C-92FA23279DAD}"/>
              </a:ext>
            </a:extLst>
          </p:cNvPr>
          <p:cNvCxnSpPr>
            <a:stCxn id="5" idx="0"/>
            <a:endCxn id="26" idx="0"/>
          </p:cNvCxnSpPr>
          <p:nvPr/>
        </p:nvCxnSpPr>
        <p:spPr>
          <a:xfrm rot="5400000" flipH="1" flipV="1">
            <a:off x="4348067" y="286916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9CDEB-5C14-8BAA-405A-6F885F7BDEA3}"/>
              </a:ext>
            </a:extLst>
          </p:cNvPr>
          <p:cNvSpPr txBox="1"/>
          <p:nvPr/>
        </p:nvSpPr>
        <p:spPr>
          <a:xfrm>
            <a:off x="4026160" y="2640828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BF6F0-B70F-844C-E3AF-6F5D05D63D78}"/>
              </a:ext>
            </a:extLst>
          </p:cNvPr>
          <p:cNvSpPr txBox="1"/>
          <p:nvPr/>
        </p:nvSpPr>
        <p:spPr>
          <a:xfrm>
            <a:off x="2925149" y="4084016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보다 크기 때문에 교환</a:t>
            </a:r>
          </a:p>
        </p:txBody>
      </p:sp>
    </p:spTree>
    <p:extLst>
      <p:ext uri="{BB962C8B-B14F-4D97-AF65-F5344CB8AC3E}">
        <p14:creationId xmlns:p14="http://schemas.microsoft.com/office/powerpoint/2010/main" val="118154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755C-3DD2-3DDA-1F8C-92FA23279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37926" y="2829769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9CDEB-5C14-8BAA-405A-6F885F7BDEA3}"/>
              </a:ext>
            </a:extLst>
          </p:cNvPr>
          <p:cNvSpPr txBox="1"/>
          <p:nvPr/>
        </p:nvSpPr>
        <p:spPr>
          <a:xfrm>
            <a:off x="4819262" y="2634086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BF6F0-B70F-844C-E3AF-6F5D05D63D78}"/>
              </a:ext>
            </a:extLst>
          </p:cNvPr>
          <p:cNvSpPr txBox="1"/>
          <p:nvPr/>
        </p:nvSpPr>
        <p:spPr>
          <a:xfrm>
            <a:off x="3651380" y="4066423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보다 크기 때문에 교환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DA5311-C4A6-868B-A6C2-D9C0D34F93BD}"/>
              </a:ext>
            </a:extLst>
          </p:cNvPr>
          <p:cNvSpPr txBox="1"/>
          <p:nvPr/>
        </p:nvSpPr>
        <p:spPr>
          <a:xfrm>
            <a:off x="2806957" y="4852872"/>
            <a:ext cx="705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버블 정렬에서 큰 수는 마치 거품이 수면 위로 떠오르듯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점점 뒤쪽으로 이동함</a:t>
            </a:r>
          </a:p>
        </p:txBody>
      </p:sp>
    </p:spTree>
    <p:extLst>
      <p:ext uri="{BB962C8B-B14F-4D97-AF65-F5344CB8AC3E}">
        <p14:creationId xmlns:p14="http://schemas.microsoft.com/office/powerpoint/2010/main" val="35773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How to sort Numbers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어떻게 정렬할 수 있을까</a:t>
            </a:r>
            <a:r>
              <a:rPr lang="en-US" altLang="ko-KR" b="1" dirty="0"/>
              <a:t>?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BB907CA-9FDC-C43C-C50B-28405903CBCC}"/>
              </a:ext>
            </a:extLst>
          </p:cNvPr>
          <p:cNvGrpSpPr/>
          <p:nvPr/>
        </p:nvGrpSpPr>
        <p:grpSpPr>
          <a:xfrm>
            <a:off x="3102040" y="4368969"/>
            <a:ext cx="5987919" cy="1166499"/>
            <a:chOff x="3174739" y="4387897"/>
            <a:chExt cx="5987919" cy="116649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68AE920-519C-ACAD-C370-E64878A0ACF2}"/>
                </a:ext>
              </a:extLst>
            </p:cNvPr>
            <p:cNvSpPr/>
            <p:nvPr/>
          </p:nvSpPr>
          <p:spPr>
            <a:xfrm>
              <a:off x="3174739" y="4387897"/>
              <a:ext cx="5987919" cy="11664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DDF685-A540-1737-E504-A5AFDAF2CED6}"/>
                </a:ext>
              </a:extLst>
            </p:cNvPr>
            <p:cNvSpPr txBox="1"/>
            <p:nvPr/>
          </p:nvSpPr>
          <p:spPr>
            <a:xfrm>
              <a:off x="3735112" y="4534060"/>
              <a:ext cx="4823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인간은 그냥 경험적으로 정렬을 할 수 있지만</a:t>
              </a:r>
              <a:endParaRPr lang="en-US" altLang="ko-KR" dirty="0"/>
            </a:p>
            <a:p>
              <a:pPr algn="ctr"/>
              <a:r>
                <a:rPr lang="ko-KR" altLang="en-US" dirty="0"/>
                <a:t>컴퓨터를 이용해 정렬을 하기 위해서는 </a:t>
              </a:r>
              <a:endParaRPr lang="en-US" altLang="ko-KR" dirty="0"/>
            </a:p>
            <a:p>
              <a:pPr algn="ctr"/>
              <a:r>
                <a:rPr lang="ko-KR" altLang="en-US" dirty="0"/>
                <a:t>명확한 </a:t>
              </a:r>
              <a:r>
                <a:rPr lang="ko-KR" altLang="en-US" dirty="0">
                  <a:solidFill>
                    <a:srgbClr val="FF0000"/>
                  </a:solidFill>
                </a:rPr>
                <a:t>알고리즘</a:t>
              </a:r>
              <a:r>
                <a:rPr lang="ko-KR" altLang="en-US" dirty="0"/>
                <a:t>을 만들어야 함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720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755C-3DD2-3DDA-1F8C-92FA23279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6957" y="284311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9CDEB-5C14-8BAA-405A-6F885F7BDEA3}"/>
              </a:ext>
            </a:extLst>
          </p:cNvPr>
          <p:cNvSpPr txBox="1"/>
          <p:nvPr/>
        </p:nvSpPr>
        <p:spPr>
          <a:xfrm>
            <a:off x="5611400" y="2614389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BF6F0-B70F-844C-E3AF-6F5D05D63D78}"/>
              </a:ext>
            </a:extLst>
          </p:cNvPr>
          <p:cNvSpPr txBox="1"/>
          <p:nvPr/>
        </p:nvSpPr>
        <p:spPr>
          <a:xfrm>
            <a:off x="4288786" y="4041492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보다 작기 때문에 유지</a:t>
            </a:r>
          </a:p>
        </p:txBody>
      </p:sp>
    </p:spTree>
    <p:extLst>
      <p:ext uri="{BB962C8B-B14F-4D97-AF65-F5344CB8AC3E}">
        <p14:creationId xmlns:p14="http://schemas.microsoft.com/office/powerpoint/2010/main" val="357927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755C-3DD2-3DDA-1F8C-92FA23279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24130" y="286281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9CDEB-5C14-8BAA-405A-6F885F7BDEA3}"/>
              </a:ext>
            </a:extLst>
          </p:cNvPr>
          <p:cNvSpPr txBox="1"/>
          <p:nvPr/>
        </p:nvSpPr>
        <p:spPr>
          <a:xfrm>
            <a:off x="6408573" y="2695264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BF6F0-B70F-844C-E3AF-6F5D05D63D78}"/>
              </a:ext>
            </a:extLst>
          </p:cNvPr>
          <p:cNvSpPr txBox="1"/>
          <p:nvPr/>
        </p:nvSpPr>
        <p:spPr>
          <a:xfrm>
            <a:off x="5304345" y="3995761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보다 크기 때문에 교환</a:t>
            </a:r>
          </a:p>
        </p:txBody>
      </p:sp>
    </p:spTree>
    <p:extLst>
      <p:ext uri="{BB962C8B-B14F-4D97-AF65-F5344CB8AC3E}">
        <p14:creationId xmlns:p14="http://schemas.microsoft.com/office/powerpoint/2010/main" val="365237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755C-3DD2-3DDA-1F8C-92FA23279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24130" y="286281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9CDEB-5C14-8BAA-405A-6F885F7BDEA3}"/>
              </a:ext>
            </a:extLst>
          </p:cNvPr>
          <p:cNvSpPr txBox="1"/>
          <p:nvPr/>
        </p:nvSpPr>
        <p:spPr>
          <a:xfrm>
            <a:off x="6408573" y="2695264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BF6F0-B70F-844C-E3AF-6F5D05D63D78}"/>
              </a:ext>
            </a:extLst>
          </p:cNvPr>
          <p:cNvSpPr txBox="1"/>
          <p:nvPr/>
        </p:nvSpPr>
        <p:spPr>
          <a:xfrm>
            <a:off x="5304345" y="3995761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보다 크기 때문에 교환</a:t>
            </a:r>
          </a:p>
        </p:txBody>
      </p:sp>
    </p:spTree>
    <p:extLst>
      <p:ext uri="{BB962C8B-B14F-4D97-AF65-F5344CB8AC3E}">
        <p14:creationId xmlns:p14="http://schemas.microsoft.com/office/powerpoint/2010/main" val="178092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755C-3DD2-3DDA-1F8C-92FA23279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17232" y="2888622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99CDEB-5C14-8BAA-405A-6F885F7BDEA3}"/>
              </a:ext>
            </a:extLst>
          </p:cNvPr>
          <p:cNvSpPr txBox="1"/>
          <p:nvPr/>
        </p:nvSpPr>
        <p:spPr>
          <a:xfrm>
            <a:off x="7201675" y="2722382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BF6F0-B70F-844C-E3AF-6F5D05D63D78}"/>
              </a:ext>
            </a:extLst>
          </p:cNvPr>
          <p:cNvSpPr txBox="1"/>
          <p:nvPr/>
        </p:nvSpPr>
        <p:spPr>
          <a:xfrm>
            <a:off x="6128974" y="3958881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보다 크기 때문에 교환</a:t>
            </a:r>
          </a:p>
        </p:txBody>
      </p:sp>
    </p:spTree>
    <p:extLst>
      <p:ext uri="{BB962C8B-B14F-4D97-AF65-F5344CB8AC3E}">
        <p14:creationId xmlns:p14="http://schemas.microsoft.com/office/powerpoint/2010/main" val="227173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BF6F0-B70F-844C-E3AF-6F5D05D63D78}"/>
              </a:ext>
            </a:extLst>
          </p:cNvPr>
          <p:cNvSpPr txBox="1"/>
          <p:nvPr/>
        </p:nvSpPr>
        <p:spPr>
          <a:xfrm>
            <a:off x="6415564" y="4112161"/>
            <a:ext cx="328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회전 결과 가장 큰 수인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맞는 위치에 옴</a:t>
            </a:r>
          </a:p>
        </p:txBody>
      </p:sp>
    </p:spTree>
    <p:extLst>
      <p:ext uri="{BB962C8B-B14F-4D97-AF65-F5344CB8AC3E}">
        <p14:creationId xmlns:p14="http://schemas.microsoft.com/office/powerpoint/2010/main" val="42828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4F9CD8-FD43-3394-3334-FF49C648E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4822" y="286281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8E1854-656F-6E3D-6C27-326AD8CD12EF}"/>
              </a:ext>
            </a:extLst>
          </p:cNvPr>
          <p:cNvSpPr txBox="1"/>
          <p:nvPr/>
        </p:nvSpPr>
        <p:spPr>
          <a:xfrm>
            <a:off x="4029265" y="2695264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B499E-EFD1-F09F-8017-6CFBFD8D95F2}"/>
              </a:ext>
            </a:extLst>
          </p:cNvPr>
          <p:cNvSpPr txBox="1"/>
          <p:nvPr/>
        </p:nvSpPr>
        <p:spPr>
          <a:xfrm>
            <a:off x="3008587" y="3900052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보다 작기 때문에 유지</a:t>
            </a:r>
          </a:p>
        </p:txBody>
      </p:sp>
    </p:spTree>
    <p:extLst>
      <p:ext uri="{BB962C8B-B14F-4D97-AF65-F5344CB8AC3E}">
        <p14:creationId xmlns:p14="http://schemas.microsoft.com/office/powerpoint/2010/main" val="236618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4F9CD8-FD43-3394-3334-FF49C648E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37921" y="286281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8E1854-656F-6E3D-6C27-326AD8CD12EF}"/>
              </a:ext>
            </a:extLst>
          </p:cNvPr>
          <p:cNvSpPr txBox="1"/>
          <p:nvPr/>
        </p:nvSpPr>
        <p:spPr>
          <a:xfrm>
            <a:off x="4822364" y="2695264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B499E-EFD1-F09F-8017-6CFBFD8D95F2}"/>
              </a:ext>
            </a:extLst>
          </p:cNvPr>
          <p:cNvSpPr txBox="1"/>
          <p:nvPr/>
        </p:nvSpPr>
        <p:spPr>
          <a:xfrm>
            <a:off x="3821657" y="3966400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보다 작기 때문에 유지</a:t>
            </a:r>
          </a:p>
        </p:txBody>
      </p:sp>
    </p:spTree>
    <p:extLst>
      <p:ext uri="{BB962C8B-B14F-4D97-AF65-F5344CB8AC3E}">
        <p14:creationId xmlns:p14="http://schemas.microsoft.com/office/powerpoint/2010/main" val="821712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4F9CD8-FD43-3394-3334-FF49C648E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40353" y="286281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8E1854-656F-6E3D-6C27-326AD8CD12EF}"/>
              </a:ext>
            </a:extLst>
          </p:cNvPr>
          <p:cNvSpPr txBox="1"/>
          <p:nvPr/>
        </p:nvSpPr>
        <p:spPr>
          <a:xfrm>
            <a:off x="5624796" y="2695264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B499E-EFD1-F09F-8017-6CFBFD8D95F2}"/>
              </a:ext>
            </a:extLst>
          </p:cNvPr>
          <p:cNvSpPr txBox="1"/>
          <p:nvPr/>
        </p:nvSpPr>
        <p:spPr>
          <a:xfrm>
            <a:off x="3821657" y="3966400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보다 크기 때문에 교환</a:t>
            </a:r>
          </a:p>
        </p:txBody>
      </p:sp>
    </p:spTree>
    <p:extLst>
      <p:ext uri="{BB962C8B-B14F-4D97-AF65-F5344CB8AC3E}">
        <p14:creationId xmlns:p14="http://schemas.microsoft.com/office/powerpoint/2010/main" val="244927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94F9CD8-FD43-3394-3334-FF49C648E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4793" y="2862814"/>
            <a:ext cx="12700" cy="79310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8E1854-656F-6E3D-6C27-326AD8CD12EF}"/>
              </a:ext>
            </a:extLst>
          </p:cNvPr>
          <p:cNvSpPr txBox="1"/>
          <p:nvPr/>
        </p:nvSpPr>
        <p:spPr>
          <a:xfrm>
            <a:off x="6399236" y="2695264"/>
            <a:ext cx="64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B499E-EFD1-F09F-8017-6CFBFD8D95F2}"/>
              </a:ext>
            </a:extLst>
          </p:cNvPr>
          <p:cNvSpPr txBox="1"/>
          <p:nvPr/>
        </p:nvSpPr>
        <p:spPr>
          <a:xfrm>
            <a:off x="5933307" y="3966400"/>
            <a:ext cx="32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보다 크기 때문에 교환</a:t>
            </a:r>
          </a:p>
        </p:txBody>
      </p:sp>
    </p:spTree>
    <p:extLst>
      <p:ext uri="{BB962C8B-B14F-4D97-AF65-F5344CB8AC3E}">
        <p14:creationId xmlns:p14="http://schemas.microsoft.com/office/powerpoint/2010/main" val="123464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DC35D-3408-36BB-EB3C-0F726AABE33C}"/>
              </a:ext>
            </a:extLst>
          </p:cNvPr>
          <p:cNvSpPr txBox="1"/>
          <p:nvPr/>
        </p:nvSpPr>
        <p:spPr>
          <a:xfrm>
            <a:off x="5933307" y="3966400"/>
            <a:ext cx="328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회전 결과 두번째로 큰 수인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가 정렬 완료됨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알고리즘이란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801716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ko-KR" altLang="en-US" dirty="0">
                <a:highlight>
                  <a:srgbClr val="FFFFFF"/>
                </a:highlight>
                <a:latin typeface="Arial" panose="020B0604020202020204" pitchFamily="34" charset="0"/>
              </a:rPr>
              <a:t>문제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해결 방법을 정의한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일련의 단계적 절차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이자 어떠한 문제를 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     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해결하기 위한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동작들의 모임</a:t>
            </a:r>
            <a:endParaRPr lang="en-US" altLang="ko-KR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좋은 알고리즘은 다음과 같은 특성을 만족해야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정밀성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변하지 않는 명확한 작업 단계를 가져야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   -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유일성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각 단계마다 명확한 다음 단계를 가져야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-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타당성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구현할 수 있고 실용적이어야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-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유한성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특정 수의 작업 이후에 정지해야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-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일반성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정의된 입력들에 일반적으로 적용할 수 있어야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50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DC35D-3408-36BB-EB3C-0F726AABE33C}"/>
              </a:ext>
            </a:extLst>
          </p:cNvPr>
          <p:cNvSpPr txBox="1"/>
          <p:nvPr/>
        </p:nvSpPr>
        <p:spPr>
          <a:xfrm>
            <a:off x="5933307" y="3966400"/>
            <a:ext cx="328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회전 결과 두번째로 큰 수인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가 정렬 완료됨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9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DC35D-3408-36BB-EB3C-0F726AABE33C}"/>
              </a:ext>
            </a:extLst>
          </p:cNvPr>
          <p:cNvSpPr txBox="1"/>
          <p:nvPr/>
        </p:nvSpPr>
        <p:spPr>
          <a:xfrm>
            <a:off x="3694119" y="4115334"/>
            <a:ext cx="44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계속 동일한 과정을 거치면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정렬이 완료됨</a:t>
            </a:r>
          </a:p>
        </p:txBody>
      </p:sp>
    </p:spTree>
    <p:extLst>
      <p:ext uri="{BB962C8B-B14F-4D97-AF65-F5344CB8AC3E}">
        <p14:creationId xmlns:p14="http://schemas.microsoft.com/office/powerpoint/2010/main" val="142475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Bubble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버블 정렬을 이용해 정렬해보자</a:t>
            </a:r>
            <a:endParaRPr lang="en-US" altLang="ko-KR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9318DEA-B8D5-9483-9917-0E105B306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04" y="2618642"/>
            <a:ext cx="5070691" cy="21516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C56596-8544-01C8-6AF7-DB45F6F94D65}"/>
              </a:ext>
            </a:extLst>
          </p:cNvPr>
          <p:cNvSpPr txBox="1"/>
          <p:nvPr/>
        </p:nvSpPr>
        <p:spPr>
          <a:xfrm>
            <a:off x="2232804" y="5144519"/>
            <a:ext cx="664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버블 정렬의 시간 복잡도는 선택 정렬과 동일함 </a:t>
            </a:r>
          </a:p>
        </p:txBody>
      </p:sp>
    </p:spTree>
    <p:extLst>
      <p:ext uri="{BB962C8B-B14F-4D97-AF65-F5344CB8AC3E}">
        <p14:creationId xmlns:p14="http://schemas.microsoft.com/office/powerpoint/2010/main" val="1541504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71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삽입 정렬은 </a:t>
            </a:r>
            <a:r>
              <a:rPr lang="ko-KR" altLang="en-US" b="1"/>
              <a:t>카드게임을 할 때 카드를 정렬하는 것과 유사</a:t>
            </a:r>
            <a:endParaRPr lang="en-US" altLang="ko-KR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7357096-CE8C-E13E-0B54-29E5E0F6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9" y="2653146"/>
            <a:ext cx="3554575" cy="26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99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456D4-89BE-D80C-703D-6EA61FD0E36C}"/>
              </a:ext>
            </a:extLst>
          </p:cNvPr>
          <p:cNvSpPr/>
          <p:nvPr/>
        </p:nvSpPr>
        <p:spPr>
          <a:xfrm>
            <a:off x="4560338" y="3288803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47D120-88AC-9C14-0E03-37F2733802D6}"/>
              </a:ext>
            </a:extLst>
          </p:cNvPr>
          <p:cNvSpPr txBox="1"/>
          <p:nvPr/>
        </p:nvSpPr>
        <p:spPr>
          <a:xfrm>
            <a:off x="3951516" y="4301458"/>
            <a:ext cx="52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두번째 자리에 있는 수를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로 정한다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456D4-89BE-D80C-703D-6EA61FD0E36C}"/>
              </a:ext>
            </a:extLst>
          </p:cNvPr>
          <p:cNvSpPr/>
          <p:nvPr/>
        </p:nvSpPr>
        <p:spPr>
          <a:xfrm>
            <a:off x="4560338" y="3288803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47D120-88AC-9C14-0E03-37F2733802D6}"/>
              </a:ext>
            </a:extLst>
          </p:cNvPr>
          <p:cNvSpPr txBox="1"/>
          <p:nvPr/>
        </p:nvSpPr>
        <p:spPr>
          <a:xfrm>
            <a:off x="3951516" y="4301458"/>
            <a:ext cx="716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Key</a:t>
            </a:r>
            <a:r>
              <a:rPr lang="ko-KR" altLang="en-US" dirty="0">
                <a:solidFill>
                  <a:srgbClr val="FF0000"/>
                </a:solidFill>
              </a:rPr>
              <a:t>보다 앞쪽에 있는 수와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를 비교해서 수가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보다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크다면 그 수를 한 칸 뒤로 옮겨준다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F1608AB-F005-C0C7-A02F-C40167572644}"/>
              </a:ext>
            </a:extLst>
          </p:cNvPr>
          <p:cNvCxnSpPr>
            <a:cxnSpLocks/>
            <a:stCxn id="29" idx="2"/>
            <a:endCxn id="5" idx="2"/>
          </p:cNvCxnSpPr>
          <p:nvPr/>
        </p:nvCxnSpPr>
        <p:spPr>
          <a:xfrm rot="5400000" flipH="1">
            <a:off x="4340364" y="3488022"/>
            <a:ext cx="15406" cy="793102"/>
          </a:xfrm>
          <a:prstGeom prst="bentConnector3">
            <a:avLst>
              <a:gd name="adj1" fmla="val -14838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F224A1-D9C3-FD69-65C1-D736C7C17F27}"/>
              </a:ext>
            </a:extLst>
          </p:cNvPr>
          <p:cNvSpPr txBox="1"/>
          <p:nvPr/>
        </p:nvSpPr>
        <p:spPr>
          <a:xfrm>
            <a:off x="4348067" y="2729864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현재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인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</a:t>
            </a:r>
          </a:p>
        </p:txBody>
      </p:sp>
    </p:spTree>
    <p:extLst>
      <p:ext uri="{BB962C8B-B14F-4D97-AF65-F5344CB8AC3E}">
        <p14:creationId xmlns:p14="http://schemas.microsoft.com/office/powerpoint/2010/main" val="36963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47D120-88AC-9C14-0E03-37F2733802D6}"/>
              </a:ext>
            </a:extLst>
          </p:cNvPr>
          <p:cNvSpPr txBox="1"/>
          <p:nvPr/>
        </p:nvSpPr>
        <p:spPr>
          <a:xfrm>
            <a:off x="3951516" y="4301458"/>
            <a:ext cx="696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원래의 </a:t>
            </a:r>
            <a:r>
              <a:rPr lang="en-US" altLang="ko-KR" dirty="0">
                <a:solidFill>
                  <a:srgbClr val="FF0000"/>
                </a:solidFill>
              </a:rPr>
              <a:t>key </a:t>
            </a:r>
            <a:r>
              <a:rPr lang="ko-KR" altLang="en-US" dirty="0">
                <a:solidFill>
                  <a:srgbClr val="FF0000"/>
                </a:solidFill>
              </a:rPr>
              <a:t>위치 바로 뒤에 있는 숫자를 새로운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로 삼고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앞서 정렬된 부분의 숫자와 비교한 뒤 맞는 위치에 삽입한다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3D38E1-B638-7A43-0307-B3CBC1352FDE}"/>
              </a:ext>
            </a:extLst>
          </p:cNvPr>
          <p:cNvSpPr/>
          <p:nvPr/>
        </p:nvSpPr>
        <p:spPr>
          <a:xfrm>
            <a:off x="5353440" y="3283419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4AA82F8-E421-6AA8-951B-49F987B066DE}"/>
              </a:ext>
            </a:extLst>
          </p:cNvPr>
          <p:cNvCxnSpPr>
            <a:stCxn id="31" idx="0"/>
            <a:endCxn id="26" idx="0"/>
          </p:cNvCxnSpPr>
          <p:nvPr/>
        </p:nvCxnSpPr>
        <p:spPr>
          <a:xfrm rot="16200000" flipV="1">
            <a:off x="5132317" y="2878016"/>
            <a:ext cx="17704" cy="793102"/>
          </a:xfrm>
          <a:prstGeom prst="bentConnector3">
            <a:avLst>
              <a:gd name="adj1" fmla="val 1391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286CE1-B458-B49A-9529-8BD08181D729}"/>
              </a:ext>
            </a:extLst>
          </p:cNvPr>
          <p:cNvSpPr txBox="1"/>
          <p:nvPr/>
        </p:nvSpPr>
        <p:spPr>
          <a:xfrm>
            <a:off x="4408226" y="2494756"/>
            <a:ext cx="60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현재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인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</a:t>
            </a:r>
          </a:p>
        </p:txBody>
      </p:sp>
    </p:spTree>
    <p:extLst>
      <p:ext uri="{BB962C8B-B14F-4D97-AF65-F5344CB8AC3E}">
        <p14:creationId xmlns:p14="http://schemas.microsoft.com/office/powerpoint/2010/main" val="358804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3D38E1-B638-7A43-0307-B3CBC1352FDE}"/>
              </a:ext>
            </a:extLst>
          </p:cNvPr>
          <p:cNvSpPr/>
          <p:nvPr/>
        </p:nvSpPr>
        <p:spPr>
          <a:xfrm>
            <a:off x="4567763" y="3273397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15B934B-07C6-7C58-CAA2-B4E97F78C6D3}"/>
              </a:ext>
            </a:extLst>
          </p:cNvPr>
          <p:cNvCxnSpPr>
            <a:stCxn id="31" idx="0"/>
            <a:endCxn id="5" idx="0"/>
          </p:cNvCxnSpPr>
          <p:nvPr/>
        </p:nvCxnSpPr>
        <p:spPr>
          <a:xfrm rot="16200000" flipV="1">
            <a:off x="4347939" y="2869292"/>
            <a:ext cx="7682" cy="800527"/>
          </a:xfrm>
          <a:prstGeom prst="bentConnector3">
            <a:avLst>
              <a:gd name="adj1" fmla="val 30757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F48FDC-8C55-9CC4-CD50-5D73B43C15DE}"/>
              </a:ext>
            </a:extLst>
          </p:cNvPr>
          <p:cNvSpPr txBox="1"/>
          <p:nvPr/>
        </p:nvSpPr>
        <p:spPr>
          <a:xfrm>
            <a:off x="3327304" y="2523942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보다 작으므로 그대로 유지함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3D38E1-B638-7A43-0307-B3CBC1352FDE}"/>
              </a:ext>
            </a:extLst>
          </p:cNvPr>
          <p:cNvSpPr/>
          <p:nvPr/>
        </p:nvSpPr>
        <p:spPr>
          <a:xfrm>
            <a:off x="6157402" y="3264067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15B934B-07C6-7C58-CAA2-B4E97F78C6D3}"/>
              </a:ext>
            </a:extLst>
          </p:cNvPr>
          <p:cNvCxnSpPr>
            <a:cxnSpLocks/>
            <a:stCxn id="31" idx="0"/>
            <a:endCxn id="27" idx="0"/>
          </p:cNvCxnSpPr>
          <p:nvPr/>
        </p:nvCxnSpPr>
        <p:spPr>
          <a:xfrm rot="16200000" flipH="1" flipV="1">
            <a:off x="5938876" y="2866018"/>
            <a:ext cx="4758" cy="800855"/>
          </a:xfrm>
          <a:prstGeom prst="bentConnector3">
            <a:avLst>
              <a:gd name="adj1" fmla="val -48045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F48FDC-8C55-9CC4-CD50-5D73B43C15DE}"/>
              </a:ext>
            </a:extLst>
          </p:cNvPr>
          <p:cNvSpPr txBox="1"/>
          <p:nvPr/>
        </p:nvSpPr>
        <p:spPr>
          <a:xfrm>
            <a:off x="3327304" y="2523942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보다 크기 때문에 자리를 그대로 유지함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4D88E-ADE8-D08F-67DC-415F72BB1891}"/>
              </a:ext>
            </a:extLst>
          </p:cNvPr>
          <p:cNvSpPr txBox="1"/>
          <p:nvPr/>
        </p:nvSpPr>
        <p:spPr>
          <a:xfrm>
            <a:off x="3951516" y="4301458"/>
            <a:ext cx="69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새로운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지정하고 앞선 수들과 비교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3D38E1-B638-7A43-0307-B3CBC1352FDE}"/>
              </a:ext>
            </a:extLst>
          </p:cNvPr>
          <p:cNvSpPr/>
          <p:nvPr/>
        </p:nvSpPr>
        <p:spPr>
          <a:xfrm>
            <a:off x="6950504" y="3273397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15B934B-07C6-7C58-CAA2-B4E97F78C6D3}"/>
              </a:ext>
            </a:extLst>
          </p:cNvPr>
          <p:cNvCxnSpPr>
            <a:cxnSpLocks/>
            <a:stCxn id="31" idx="0"/>
            <a:endCxn id="28" idx="0"/>
          </p:cNvCxnSpPr>
          <p:nvPr/>
        </p:nvCxnSpPr>
        <p:spPr>
          <a:xfrm rot="16200000" flipV="1">
            <a:off x="6732071" y="2870683"/>
            <a:ext cx="4572" cy="800855"/>
          </a:xfrm>
          <a:prstGeom prst="bentConnector3">
            <a:avLst>
              <a:gd name="adj1" fmla="val 5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04D88E-ADE8-D08F-67DC-415F72BB1891}"/>
              </a:ext>
            </a:extLst>
          </p:cNvPr>
          <p:cNvSpPr txBox="1"/>
          <p:nvPr/>
        </p:nvSpPr>
        <p:spPr>
          <a:xfrm>
            <a:off x="3951516" y="4301458"/>
            <a:ext cx="69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새로운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지정하고 앞선 수들과 비교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FE3EE-914D-74C6-2067-25C1489A6702}"/>
              </a:ext>
            </a:extLst>
          </p:cNvPr>
          <p:cNvSpPr txBox="1"/>
          <p:nvPr/>
        </p:nvSpPr>
        <p:spPr>
          <a:xfrm>
            <a:off x="3327304" y="2523942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21985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Idea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정렬하는 절차를 만들어 보자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79425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3D38E1-B638-7A43-0307-B3CBC1352FDE}"/>
              </a:ext>
            </a:extLst>
          </p:cNvPr>
          <p:cNvSpPr/>
          <p:nvPr/>
        </p:nvSpPr>
        <p:spPr>
          <a:xfrm>
            <a:off x="6134074" y="3265715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15B934B-07C6-7C58-CAA2-B4E97F78C6D3}"/>
              </a:ext>
            </a:extLst>
          </p:cNvPr>
          <p:cNvCxnSpPr>
            <a:cxnSpLocks/>
            <a:stCxn id="31" idx="0"/>
            <a:endCxn id="27" idx="0"/>
          </p:cNvCxnSpPr>
          <p:nvPr/>
        </p:nvCxnSpPr>
        <p:spPr>
          <a:xfrm rot="16200000" flipH="1" flipV="1">
            <a:off x="5928036" y="2878506"/>
            <a:ext cx="3110" cy="777527"/>
          </a:xfrm>
          <a:prstGeom prst="bentConnector3">
            <a:avLst>
              <a:gd name="adj1" fmla="val -73504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4FE3EE-914D-74C6-2067-25C1489A6702}"/>
              </a:ext>
            </a:extLst>
          </p:cNvPr>
          <p:cNvSpPr txBox="1"/>
          <p:nvPr/>
        </p:nvSpPr>
        <p:spPr>
          <a:xfrm>
            <a:off x="3327304" y="2523942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12715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3D38E1-B638-7A43-0307-B3CBC1352FDE}"/>
              </a:ext>
            </a:extLst>
          </p:cNvPr>
          <p:cNvSpPr/>
          <p:nvPr/>
        </p:nvSpPr>
        <p:spPr>
          <a:xfrm>
            <a:off x="5345688" y="3283419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15B934B-07C6-7C58-CAA2-B4E97F78C6D3}"/>
              </a:ext>
            </a:extLst>
          </p:cNvPr>
          <p:cNvCxnSpPr>
            <a:cxnSpLocks/>
            <a:stCxn id="31" idx="0"/>
            <a:endCxn id="26" idx="0"/>
          </p:cNvCxnSpPr>
          <p:nvPr/>
        </p:nvCxnSpPr>
        <p:spPr>
          <a:xfrm rot="16200000" flipV="1">
            <a:off x="5128441" y="2881892"/>
            <a:ext cx="17704" cy="785350"/>
          </a:xfrm>
          <a:prstGeom prst="bentConnector3">
            <a:avLst>
              <a:gd name="adj1" fmla="val 1391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4FE3EE-914D-74C6-2067-25C1489A6702}"/>
              </a:ext>
            </a:extLst>
          </p:cNvPr>
          <p:cNvSpPr txBox="1"/>
          <p:nvPr/>
        </p:nvSpPr>
        <p:spPr>
          <a:xfrm>
            <a:off x="3327304" y="2523942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62881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3D38E1-B638-7A43-0307-B3CBC1352FDE}"/>
              </a:ext>
            </a:extLst>
          </p:cNvPr>
          <p:cNvSpPr/>
          <p:nvPr/>
        </p:nvSpPr>
        <p:spPr>
          <a:xfrm>
            <a:off x="4571990" y="3283279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15B934B-07C6-7C58-CAA2-B4E97F78C6D3}"/>
              </a:ext>
            </a:extLst>
          </p:cNvPr>
          <p:cNvCxnSpPr>
            <a:cxnSpLocks/>
            <a:stCxn id="31" idx="0"/>
            <a:endCxn id="5" idx="0"/>
          </p:cNvCxnSpPr>
          <p:nvPr/>
        </p:nvCxnSpPr>
        <p:spPr>
          <a:xfrm rot="16200000" flipV="1">
            <a:off x="4345111" y="2872120"/>
            <a:ext cx="17564" cy="804754"/>
          </a:xfrm>
          <a:prstGeom prst="bentConnector3">
            <a:avLst>
              <a:gd name="adj1" fmla="val 14015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4FE3EE-914D-74C6-2067-25C1489A6702}"/>
              </a:ext>
            </a:extLst>
          </p:cNvPr>
          <p:cNvSpPr txBox="1"/>
          <p:nvPr/>
        </p:nvSpPr>
        <p:spPr>
          <a:xfrm>
            <a:off x="3327304" y="2523942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247856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19808-B792-F4F8-7D33-1AFCECDC8006}"/>
              </a:ext>
            </a:extLst>
          </p:cNvPr>
          <p:cNvSpPr txBox="1"/>
          <p:nvPr/>
        </p:nvSpPr>
        <p:spPr>
          <a:xfrm>
            <a:off x="3951516" y="4301458"/>
            <a:ext cx="69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새로운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지정하고 앞선 수들과 비교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DCB9F0-D458-EB34-9507-79A7A5FF306B}"/>
              </a:ext>
            </a:extLst>
          </p:cNvPr>
          <p:cNvSpPr/>
          <p:nvPr/>
        </p:nvSpPr>
        <p:spPr>
          <a:xfrm>
            <a:off x="7735853" y="3263156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6F422D7-8FC6-F4F0-6203-30046547D2E4}"/>
              </a:ext>
            </a:extLst>
          </p:cNvPr>
          <p:cNvCxnSpPr>
            <a:stCxn id="29" idx="0"/>
            <a:endCxn id="34" idx="0"/>
          </p:cNvCxnSpPr>
          <p:nvPr/>
        </p:nvCxnSpPr>
        <p:spPr>
          <a:xfrm rot="16200000" flipH="1" flipV="1">
            <a:off x="7521023" y="2869164"/>
            <a:ext cx="5118" cy="793102"/>
          </a:xfrm>
          <a:prstGeom prst="bentConnector3">
            <a:avLst>
              <a:gd name="adj1" fmla="val -44665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BF4A61-FED3-4CCD-E26B-98D8B4A2C549}"/>
              </a:ext>
            </a:extLst>
          </p:cNvPr>
          <p:cNvSpPr txBox="1"/>
          <p:nvPr/>
        </p:nvSpPr>
        <p:spPr>
          <a:xfrm>
            <a:off x="4447590" y="2432307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22260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DCB9F0-D458-EB34-9507-79A7A5FF306B}"/>
              </a:ext>
            </a:extLst>
          </p:cNvPr>
          <p:cNvSpPr/>
          <p:nvPr/>
        </p:nvSpPr>
        <p:spPr>
          <a:xfrm>
            <a:off x="6942933" y="3283419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6F422D7-8FC6-F4F0-6203-30046547D2E4}"/>
              </a:ext>
            </a:extLst>
          </p:cNvPr>
          <p:cNvCxnSpPr>
            <a:cxnSpLocks/>
            <a:stCxn id="29" idx="0"/>
            <a:endCxn id="28" idx="0"/>
          </p:cNvCxnSpPr>
          <p:nvPr/>
        </p:nvCxnSpPr>
        <p:spPr>
          <a:xfrm rot="16200000" flipV="1">
            <a:off x="6723274" y="2879480"/>
            <a:ext cx="14594" cy="793284"/>
          </a:xfrm>
          <a:prstGeom prst="bentConnector3">
            <a:avLst>
              <a:gd name="adj1" fmla="val 1666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BF4A61-FED3-4CCD-E26B-98D8B4A2C549}"/>
              </a:ext>
            </a:extLst>
          </p:cNvPr>
          <p:cNvSpPr txBox="1"/>
          <p:nvPr/>
        </p:nvSpPr>
        <p:spPr>
          <a:xfrm>
            <a:off x="4447590" y="2432307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40830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DCB9F0-D458-EB34-9507-79A7A5FF306B}"/>
              </a:ext>
            </a:extLst>
          </p:cNvPr>
          <p:cNvSpPr/>
          <p:nvPr/>
        </p:nvSpPr>
        <p:spPr>
          <a:xfrm>
            <a:off x="6141897" y="3265715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6F422D7-8FC6-F4F0-6203-30046547D2E4}"/>
              </a:ext>
            </a:extLst>
          </p:cNvPr>
          <p:cNvCxnSpPr>
            <a:cxnSpLocks/>
            <a:stCxn id="29" idx="0"/>
            <a:endCxn id="27" idx="0"/>
          </p:cNvCxnSpPr>
          <p:nvPr/>
        </p:nvCxnSpPr>
        <p:spPr>
          <a:xfrm rot="16200000" flipH="1" flipV="1">
            <a:off x="5931947" y="2874595"/>
            <a:ext cx="3110" cy="785350"/>
          </a:xfrm>
          <a:prstGeom prst="bentConnector3">
            <a:avLst>
              <a:gd name="adj1" fmla="val -73504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BF4A61-FED3-4CCD-E26B-98D8B4A2C549}"/>
              </a:ext>
            </a:extLst>
          </p:cNvPr>
          <p:cNvSpPr txBox="1"/>
          <p:nvPr/>
        </p:nvSpPr>
        <p:spPr>
          <a:xfrm>
            <a:off x="4447590" y="2432307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8492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DCB9F0-D458-EB34-9507-79A7A5FF306B}"/>
              </a:ext>
            </a:extLst>
          </p:cNvPr>
          <p:cNvSpPr/>
          <p:nvPr/>
        </p:nvSpPr>
        <p:spPr>
          <a:xfrm>
            <a:off x="5336768" y="3273397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6F422D7-8FC6-F4F0-6203-30046547D2E4}"/>
              </a:ext>
            </a:extLst>
          </p:cNvPr>
          <p:cNvCxnSpPr>
            <a:cxnSpLocks/>
            <a:stCxn id="29" idx="0"/>
            <a:endCxn id="26" idx="0"/>
          </p:cNvCxnSpPr>
          <p:nvPr/>
        </p:nvCxnSpPr>
        <p:spPr>
          <a:xfrm rot="16200000" flipV="1">
            <a:off x="5128992" y="2881341"/>
            <a:ext cx="7682" cy="776430"/>
          </a:xfrm>
          <a:prstGeom prst="bentConnector3">
            <a:avLst>
              <a:gd name="adj1" fmla="val 30757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BF4A61-FED3-4CCD-E26B-98D8B4A2C549}"/>
              </a:ext>
            </a:extLst>
          </p:cNvPr>
          <p:cNvSpPr txBox="1"/>
          <p:nvPr/>
        </p:nvSpPr>
        <p:spPr>
          <a:xfrm>
            <a:off x="4447590" y="2432307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보다 크기 때문에 한 칸 뒤로 이동함</a:t>
            </a:r>
          </a:p>
        </p:txBody>
      </p:sp>
    </p:spTree>
    <p:extLst>
      <p:ext uri="{BB962C8B-B14F-4D97-AF65-F5344CB8AC3E}">
        <p14:creationId xmlns:p14="http://schemas.microsoft.com/office/powerpoint/2010/main" val="380976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DCB9F0-D458-EB34-9507-79A7A5FF306B}"/>
              </a:ext>
            </a:extLst>
          </p:cNvPr>
          <p:cNvSpPr/>
          <p:nvPr/>
        </p:nvSpPr>
        <p:spPr>
          <a:xfrm>
            <a:off x="4560338" y="3255833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6F422D7-8FC6-F4F0-6203-30046547D2E4}"/>
              </a:ext>
            </a:extLst>
          </p:cNvPr>
          <p:cNvCxnSpPr>
            <a:cxnSpLocks/>
            <a:stCxn id="29" idx="0"/>
            <a:endCxn id="5" idx="0"/>
          </p:cNvCxnSpPr>
          <p:nvPr/>
        </p:nvCxnSpPr>
        <p:spPr>
          <a:xfrm rot="16200000" flipH="1" flipV="1">
            <a:off x="4343126" y="2864223"/>
            <a:ext cx="9882" cy="793102"/>
          </a:xfrm>
          <a:prstGeom prst="bentConnector3">
            <a:avLst>
              <a:gd name="adj1" fmla="val -2313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BF4A61-FED3-4CCD-E26B-98D8B4A2C549}"/>
              </a:ext>
            </a:extLst>
          </p:cNvPr>
          <p:cNvSpPr txBox="1"/>
          <p:nvPr/>
        </p:nvSpPr>
        <p:spPr>
          <a:xfrm>
            <a:off x="4447590" y="2432307"/>
            <a:ext cx="48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보다 작기 때문에 유지</a:t>
            </a:r>
          </a:p>
        </p:txBody>
      </p:sp>
    </p:spTree>
    <p:extLst>
      <p:ext uri="{BB962C8B-B14F-4D97-AF65-F5344CB8AC3E}">
        <p14:creationId xmlns:p14="http://schemas.microsoft.com/office/powerpoint/2010/main" val="1310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solidFill>
            <a:srgbClr val="FF80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71836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삽입 정렬을 이용해 정렬해보자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56411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935387FE-AB78-83D3-5960-007DD6923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49" y="1452662"/>
            <a:ext cx="2919955" cy="435878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C396358-01CC-06B5-7168-36D33BBBA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89" y="2027756"/>
            <a:ext cx="3878910" cy="35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2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Easiest way to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정렬하는 절차를 만들어 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456D4-89BE-D80C-703D-6EA61FD0E36C}"/>
              </a:ext>
            </a:extLst>
          </p:cNvPr>
          <p:cNvSpPr/>
          <p:nvPr/>
        </p:nvSpPr>
        <p:spPr>
          <a:xfrm>
            <a:off x="6942751" y="3274054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F2BEA4-8168-6176-253B-4D8D9F767C12}"/>
              </a:ext>
            </a:extLst>
          </p:cNvPr>
          <p:cNvSpPr txBox="1"/>
          <p:nvPr/>
        </p:nvSpPr>
        <p:spPr>
          <a:xfrm>
            <a:off x="6901955" y="2659546"/>
            <a:ext cx="345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가장 작은 수를 찾는다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Insertion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29E512E-AE74-A4AD-1F12-D80A3A575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86" y="2401304"/>
            <a:ext cx="6182273" cy="2124044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900AB0F-F8BC-CA96-1BE9-141775B1BBD6}"/>
              </a:ext>
            </a:extLst>
          </p:cNvPr>
          <p:cNvSpPr/>
          <p:nvPr/>
        </p:nvSpPr>
        <p:spPr>
          <a:xfrm rot="10800000">
            <a:off x="8198773" y="2674307"/>
            <a:ext cx="530170" cy="238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30A658D-EA27-1F7E-F5E2-DFC2CC89C845}"/>
              </a:ext>
            </a:extLst>
          </p:cNvPr>
          <p:cNvSpPr/>
          <p:nvPr/>
        </p:nvSpPr>
        <p:spPr>
          <a:xfrm rot="10800000">
            <a:off x="8216945" y="3231427"/>
            <a:ext cx="530170" cy="238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59140-195C-BC9D-5E40-EDCAC4A116CB}"/>
              </a:ext>
            </a:extLst>
          </p:cNvPr>
          <p:cNvSpPr txBox="1"/>
          <p:nvPr/>
        </p:nvSpPr>
        <p:spPr>
          <a:xfrm>
            <a:off x="9007573" y="2614734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만큼 반복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D7DC62-177D-FE12-4206-55081352C98E}"/>
              </a:ext>
            </a:extLst>
          </p:cNvPr>
          <p:cNvSpPr txBox="1"/>
          <p:nvPr/>
        </p:nvSpPr>
        <p:spPr>
          <a:xfrm>
            <a:off x="9007573" y="3152975"/>
            <a:ext cx="199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정렬된 부분에서</a:t>
            </a:r>
            <a:endParaRPr lang="en-US" altLang="ko-KR" dirty="0"/>
          </a:p>
          <a:p>
            <a:r>
              <a:rPr lang="ko-KR" altLang="en-US" dirty="0"/>
              <a:t>일부만 반복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B9A9BBF-D8B4-6D6D-C335-48963F5CF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55" y="4940287"/>
            <a:ext cx="4908279" cy="8160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F061FA-E412-3905-041B-38683EE80214}"/>
              </a:ext>
            </a:extLst>
          </p:cNvPr>
          <p:cNvSpPr txBox="1"/>
          <p:nvPr/>
        </p:nvSpPr>
        <p:spPr>
          <a:xfrm>
            <a:off x="7039711" y="4867911"/>
            <a:ext cx="3636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최악의 경우인 데이터가 역순으로 되어있을 경우를 제외하고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선택 정렬보다 빠름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23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Selection vs Insertion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2C396358-01CC-06B5-7168-36D33BBBA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31" y="2029797"/>
            <a:ext cx="3878910" cy="35988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21D921-0470-135C-726D-0927410CC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85" y="2036300"/>
            <a:ext cx="3878910" cy="35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2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Flow chart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BA6773-667F-0A6A-03D0-4728E279D44D}"/>
              </a:ext>
            </a:extLst>
          </p:cNvPr>
          <p:cNvSpPr txBox="1"/>
          <p:nvPr/>
        </p:nvSpPr>
        <p:spPr>
          <a:xfrm>
            <a:off x="4790307" y="3117553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https://www.draw.io/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59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Flow chart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E8F863F-4D12-4A2C-025C-DDD4A924F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58" y="1598943"/>
            <a:ext cx="4107897" cy="41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3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Easiest way to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64F099-E970-1D1B-E95D-C5AB84453E43}"/>
              </a:ext>
            </a:extLst>
          </p:cNvPr>
          <p:cNvGrpSpPr/>
          <p:nvPr/>
        </p:nvGrpSpPr>
        <p:grpSpPr>
          <a:xfrm>
            <a:off x="3554965" y="3265715"/>
            <a:ext cx="4761719" cy="614265"/>
            <a:chOff x="3554965" y="3265715"/>
            <a:chExt cx="4761719" cy="614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A357D-EC27-3C14-1EE7-9040439162A0}"/>
                </a:ext>
              </a:extLst>
            </p:cNvPr>
            <p:cNvSpPr/>
            <p:nvPr/>
          </p:nvSpPr>
          <p:spPr>
            <a:xfrm>
              <a:off x="3554965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9E2B2-56D2-6463-96E1-836E2E7E26E2}"/>
                </a:ext>
              </a:extLst>
            </p:cNvPr>
            <p:cNvSpPr/>
            <p:nvPr/>
          </p:nvSpPr>
          <p:spPr>
            <a:xfrm>
              <a:off x="4348067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D0A8FF-F236-188F-05C9-5883B8DBCC8F}"/>
                </a:ext>
              </a:extLst>
            </p:cNvPr>
            <p:cNvSpPr/>
            <p:nvPr/>
          </p:nvSpPr>
          <p:spPr>
            <a:xfrm>
              <a:off x="5144276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0A695F-9408-FD0E-9D7E-1292794B2580}"/>
                </a:ext>
              </a:extLst>
            </p:cNvPr>
            <p:cNvSpPr/>
            <p:nvPr/>
          </p:nvSpPr>
          <p:spPr>
            <a:xfrm>
              <a:off x="5937378" y="326882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72AB9D-D902-629D-D4CF-0B3AFD229BC4}"/>
                </a:ext>
              </a:extLst>
            </p:cNvPr>
            <p:cNvSpPr/>
            <p:nvPr/>
          </p:nvSpPr>
          <p:spPr>
            <a:xfrm>
              <a:off x="6730480" y="3268274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F69F880-9555-7F2A-DB15-5F37081168A0}"/>
                </a:ext>
              </a:extLst>
            </p:cNvPr>
            <p:cNvSpPr/>
            <p:nvPr/>
          </p:nvSpPr>
          <p:spPr>
            <a:xfrm>
              <a:off x="7523582" y="3265715"/>
              <a:ext cx="793102" cy="61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정렬하는 절차를 만들어 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456D4-89BE-D80C-703D-6EA61FD0E36C}"/>
              </a:ext>
            </a:extLst>
          </p:cNvPr>
          <p:cNvSpPr/>
          <p:nvPr/>
        </p:nvSpPr>
        <p:spPr>
          <a:xfrm>
            <a:off x="6942751" y="3274054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D1C85B0-5D0E-096A-3915-B21163D1CF36}"/>
              </a:ext>
            </a:extLst>
          </p:cNvPr>
          <p:cNvCxnSpPr>
            <a:cxnSpLocks/>
            <a:stCxn id="29" idx="2"/>
            <a:endCxn id="5" idx="2"/>
          </p:cNvCxnSpPr>
          <p:nvPr/>
        </p:nvCxnSpPr>
        <p:spPr>
          <a:xfrm rot="5400000" flipH="1">
            <a:off x="5538945" y="2289442"/>
            <a:ext cx="657" cy="3175515"/>
          </a:xfrm>
          <a:prstGeom prst="bentConnector3">
            <a:avLst>
              <a:gd name="adj1" fmla="val -347945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47D120-88AC-9C14-0E03-37F2733802D6}"/>
              </a:ext>
            </a:extLst>
          </p:cNvPr>
          <p:cNvSpPr txBox="1"/>
          <p:nvPr/>
        </p:nvSpPr>
        <p:spPr>
          <a:xfrm>
            <a:off x="3951516" y="4301458"/>
            <a:ext cx="345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찾은 수를 맨 앞으로 보낸다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Easiest way to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정렬하는 절차를 만들어 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456D4-89BE-D80C-703D-6EA61FD0E36C}"/>
              </a:ext>
            </a:extLst>
          </p:cNvPr>
          <p:cNvSpPr/>
          <p:nvPr/>
        </p:nvSpPr>
        <p:spPr>
          <a:xfrm>
            <a:off x="7735853" y="3255833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FF03E4-966B-12D4-2005-A1E2C33F645B}"/>
              </a:ext>
            </a:extLst>
          </p:cNvPr>
          <p:cNvSpPr txBox="1"/>
          <p:nvPr/>
        </p:nvSpPr>
        <p:spPr>
          <a:xfrm>
            <a:off x="3716793" y="4118848"/>
            <a:ext cx="443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</a:t>
            </a:r>
            <a:r>
              <a:rPr lang="ko-KR" altLang="en-US" dirty="0">
                <a:solidFill>
                  <a:srgbClr val="FF0000"/>
                </a:solidFill>
              </a:rPr>
              <a:t>보낸 숫자의 자리를 고정하고 새로운 가장 작은 수를 찾는다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Easiest way to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정렬하는 절차를 만들어 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456D4-89BE-D80C-703D-6EA61FD0E36C}"/>
              </a:ext>
            </a:extLst>
          </p:cNvPr>
          <p:cNvSpPr/>
          <p:nvPr/>
        </p:nvSpPr>
        <p:spPr>
          <a:xfrm>
            <a:off x="7735853" y="3273398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D1C85B0-5D0E-096A-3915-B21163D1CF36}"/>
              </a:ext>
            </a:extLst>
          </p:cNvPr>
          <p:cNvCxnSpPr>
            <a:cxnSpLocks/>
            <a:stCxn id="29" idx="2"/>
            <a:endCxn id="26" idx="2"/>
          </p:cNvCxnSpPr>
          <p:nvPr/>
        </p:nvCxnSpPr>
        <p:spPr>
          <a:xfrm rot="5400000" flipH="1">
            <a:off x="6332375" y="2289114"/>
            <a:ext cx="1" cy="3175515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47D120-88AC-9C14-0E03-37F2733802D6}"/>
              </a:ext>
            </a:extLst>
          </p:cNvPr>
          <p:cNvSpPr txBox="1"/>
          <p:nvPr/>
        </p:nvSpPr>
        <p:spPr>
          <a:xfrm>
            <a:off x="3767271" y="4300250"/>
            <a:ext cx="562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 </a:t>
            </a:r>
            <a:r>
              <a:rPr lang="ko-KR" altLang="en-US" dirty="0">
                <a:solidFill>
                  <a:srgbClr val="FF0000"/>
                </a:solidFill>
              </a:rPr>
              <a:t>찾은 수를 고정된 숫자를 제외한 맨 앞으로 보낸다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Easiest way to sort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0A357D-EC27-3C14-1EE7-9040439162A0}"/>
              </a:ext>
            </a:extLst>
          </p:cNvPr>
          <p:cNvSpPr/>
          <p:nvPr/>
        </p:nvSpPr>
        <p:spPr>
          <a:xfrm>
            <a:off x="3554965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D9E2B2-56D2-6463-96E1-836E2E7E26E2}"/>
              </a:ext>
            </a:extLst>
          </p:cNvPr>
          <p:cNvSpPr/>
          <p:nvPr/>
        </p:nvSpPr>
        <p:spPr>
          <a:xfrm>
            <a:off x="4348067" y="3265715"/>
            <a:ext cx="793102" cy="61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D0A8FF-F236-188F-05C9-5883B8DBCC8F}"/>
              </a:ext>
            </a:extLst>
          </p:cNvPr>
          <p:cNvSpPr/>
          <p:nvPr/>
        </p:nvSpPr>
        <p:spPr>
          <a:xfrm>
            <a:off x="5144276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A695F-9408-FD0E-9D7E-1292794B2580}"/>
              </a:ext>
            </a:extLst>
          </p:cNvPr>
          <p:cNvSpPr/>
          <p:nvPr/>
        </p:nvSpPr>
        <p:spPr>
          <a:xfrm>
            <a:off x="5937378" y="326882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2AB9D-D902-629D-D4CF-0B3AFD229BC4}"/>
              </a:ext>
            </a:extLst>
          </p:cNvPr>
          <p:cNvSpPr/>
          <p:nvPr/>
        </p:nvSpPr>
        <p:spPr>
          <a:xfrm>
            <a:off x="6730480" y="3268274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69F880-9555-7F2A-DB15-5F37081168A0}"/>
              </a:ext>
            </a:extLst>
          </p:cNvPr>
          <p:cNvSpPr/>
          <p:nvPr/>
        </p:nvSpPr>
        <p:spPr>
          <a:xfrm>
            <a:off x="7523582" y="3265715"/>
            <a:ext cx="793102" cy="611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908244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다음 수들을 정렬하는 절차를 만들어 보자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7456D4-89BE-D80C-703D-6EA61FD0E36C}"/>
              </a:ext>
            </a:extLst>
          </p:cNvPr>
          <p:cNvSpPr/>
          <p:nvPr/>
        </p:nvSpPr>
        <p:spPr>
          <a:xfrm>
            <a:off x="7735853" y="3273398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EBD0B2-54D8-5606-4E21-7C4F587261A5}"/>
              </a:ext>
            </a:extLst>
          </p:cNvPr>
          <p:cNvSpPr txBox="1"/>
          <p:nvPr/>
        </p:nvSpPr>
        <p:spPr>
          <a:xfrm>
            <a:off x="3879486" y="4115334"/>
            <a:ext cx="443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5. </a:t>
            </a:r>
            <a:r>
              <a:rPr lang="ko-KR" altLang="en-US" dirty="0">
                <a:solidFill>
                  <a:srgbClr val="FF0000"/>
                </a:solidFill>
              </a:rPr>
              <a:t>보낸 숫자의 자리를 고정하고 새로운 가장 작은 수를 찾는다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1219</Words>
  <Application>Microsoft Office PowerPoint</Application>
  <PresentationFormat>와이드스크린</PresentationFormat>
  <Paragraphs>448</Paragraphs>
  <Slides>54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맑은 고딕</vt:lpstr>
      <vt:lpstr>Arial</vt:lpstr>
      <vt:lpstr>Calibri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30</cp:revision>
  <dcterms:created xsi:type="dcterms:W3CDTF">2021-03-13T02:00:21Z</dcterms:created>
  <dcterms:modified xsi:type="dcterms:W3CDTF">2024-08-28T03:38:40Z</dcterms:modified>
</cp:coreProperties>
</file>