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60" r:id="rId2"/>
    <p:sldId id="300" r:id="rId3"/>
    <p:sldId id="299" r:id="rId4"/>
    <p:sldId id="304" r:id="rId5"/>
    <p:sldId id="305" r:id="rId6"/>
    <p:sldId id="306" r:id="rId7"/>
    <p:sldId id="308" r:id="rId8"/>
    <p:sldId id="307" r:id="rId9"/>
    <p:sldId id="310" r:id="rId10"/>
    <p:sldId id="309" r:id="rId11"/>
    <p:sldId id="311" r:id="rId12"/>
    <p:sldId id="312" r:id="rId13"/>
    <p:sldId id="314" r:id="rId14"/>
    <p:sldId id="315" r:id="rId15"/>
    <p:sldId id="313" r:id="rId16"/>
    <p:sldId id="316" r:id="rId17"/>
    <p:sldId id="337" r:id="rId18"/>
    <p:sldId id="338" r:id="rId19"/>
    <p:sldId id="298" r:id="rId20"/>
    <p:sldId id="302" r:id="rId21"/>
    <p:sldId id="301" r:id="rId22"/>
    <p:sldId id="321" r:id="rId23"/>
    <p:sldId id="320" r:id="rId24"/>
    <p:sldId id="322" r:id="rId25"/>
    <p:sldId id="323" r:id="rId26"/>
    <p:sldId id="324" r:id="rId27"/>
    <p:sldId id="325" r:id="rId28"/>
    <p:sldId id="319" r:id="rId29"/>
    <p:sldId id="318" r:id="rId30"/>
    <p:sldId id="326" r:id="rId31"/>
    <p:sldId id="328" r:id="rId32"/>
    <p:sldId id="329" r:id="rId33"/>
    <p:sldId id="330" r:id="rId34"/>
    <p:sldId id="331" r:id="rId35"/>
    <p:sldId id="332" r:id="rId36"/>
    <p:sldId id="333" r:id="rId37"/>
    <p:sldId id="334" r:id="rId38"/>
    <p:sldId id="335" r:id="rId39"/>
    <p:sldId id="336" r:id="rId40"/>
    <p:sldId id="292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FC000"/>
    <a:srgbClr val="969CD2"/>
    <a:srgbClr val="FF8086"/>
    <a:srgbClr val="232E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892" autoAdjust="0"/>
    <p:restoredTop sz="95752" autoAdjust="0"/>
  </p:normalViewPr>
  <p:slideViewPr>
    <p:cSldViewPr snapToGrid="0">
      <p:cViewPr varScale="1">
        <p:scale>
          <a:sx n="103" d="100"/>
          <a:sy n="103" d="100"/>
        </p:scale>
        <p:origin x="1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E5B78-6411-FE43-8F9A-ABBA3034D794}" type="datetimeFigureOut">
              <a:rPr kumimoji="1" lang="ko-Kore-KR" altLang="en-US" smtClean="0"/>
              <a:t>09/11/2024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D7A792-5231-0944-8262-111228DAD1C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51608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912422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480356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566145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76166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95557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0690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404863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19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497875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20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127573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21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097987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22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82516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78063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23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168906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24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259437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25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722005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26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42349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27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039793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28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806826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29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047209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30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252622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31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428199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32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27862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792994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33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075758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34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686686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35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202912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36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642219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37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597321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38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192569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39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46931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13188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64180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32656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33322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01379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91021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181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17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629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255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826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306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935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756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432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599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679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084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web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61856" y="640920"/>
            <a:ext cx="11930144" cy="6001069"/>
            <a:chOff x="139441" y="625930"/>
            <a:chExt cx="11930144" cy="6001069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D3AD0702-4BB1-5F43-91BE-D6B7AD0B4B50}"/>
              </a:ext>
            </a:extLst>
          </p:cNvPr>
          <p:cNvSpPr txBox="1"/>
          <p:nvPr/>
        </p:nvSpPr>
        <p:spPr>
          <a:xfrm>
            <a:off x="1839073" y="2764448"/>
            <a:ext cx="85882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5000" b="1" dirty="0">
                <a:solidFill>
                  <a:srgbClr val="232E91"/>
                </a:solidFill>
              </a:rPr>
              <a:t>Algorithms</a:t>
            </a:r>
            <a:endParaRPr kumimoji="1" lang="ko-Kore-KR" altLang="en-US" sz="5000" b="1" dirty="0">
              <a:solidFill>
                <a:srgbClr val="232E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067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Stack 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D9ECD9B9-EAA2-C379-EC18-E87A9784557D}"/>
              </a:ext>
            </a:extLst>
          </p:cNvPr>
          <p:cNvSpPr txBox="1"/>
          <p:nvPr/>
        </p:nvSpPr>
        <p:spPr>
          <a:xfrm>
            <a:off x="1598555" y="1590859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왜 스택을 사용할까</a:t>
            </a:r>
            <a:r>
              <a:rPr lang="en-US" altLang="ko-KR" b="1" dirty="0"/>
              <a:t>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D2DEE8B-D9FA-C390-EAA3-289BCC59D29A}"/>
              </a:ext>
            </a:extLst>
          </p:cNvPr>
          <p:cNvSpPr txBox="1"/>
          <p:nvPr/>
        </p:nvSpPr>
        <p:spPr>
          <a:xfrm>
            <a:off x="2081722" y="2386708"/>
            <a:ext cx="8028556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구현이 매우 간단함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메모리를 효율적으로 사용가능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위에 있는 데이터의 주소만 기억하면 되기 때문에 </a:t>
            </a:r>
            <a:r>
              <a:rPr lang="ko-KR" altLang="en-US" dirty="0">
                <a:solidFill>
                  <a:srgbClr val="FF0000"/>
                </a:solidFill>
              </a:rPr>
              <a:t>접근이 매우 빠름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보통 데이터를 일시적으로 저장할 때 사용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우리 주변에서 볼 수 있는 가장 흔한  스택의 예시가 바로 인터넷의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</a:t>
            </a:r>
            <a:r>
              <a:rPr lang="ko-KR" altLang="en-US" dirty="0"/>
              <a:t>뒤로 가기 버튼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89306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Stack 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D9ECD9B9-EAA2-C379-EC18-E87A9784557D}"/>
              </a:ext>
            </a:extLst>
          </p:cNvPr>
          <p:cNvSpPr txBox="1"/>
          <p:nvPr/>
        </p:nvSpPr>
        <p:spPr>
          <a:xfrm>
            <a:off x="1598555" y="1590859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예시</a:t>
            </a:r>
            <a:endParaRPr lang="en-US" altLang="ko-KR" b="1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8B6B9B3-9270-6C63-0400-BDDC1AB1DA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493097"/>
              </p:ext>
            </p:extLst>
          </p:nvPr>
        </p:nvGraphicFramePr>
        <p:xfrm>
          <a:off x="1533755" y="2912201"/>
          <a:ext cx="1063740" cy="2314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3740">
                  <a:extLst>
                    <a:ext uri="{9D8B030D-6E8A-4147-A177-3AD203B41FA5}">
                      <a16:colId xmlns:a16="http://schemas.microsoft.com/office/drawing/2014/main" val="935550164"/>
                    </a:ext>
                  </a:extLst>
                </a:gridCol>
              </a:tblGrid>
              <a:tr h="57858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73236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2382206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25196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62362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75A075A2-1D5C-30E6-B7B1-351406B4A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108140"/>
              </p:ext>
            </p:extLst>
          </p:nvPr>
        </p:nvGraphicFramePr>
        <p:xfrm>
          <a:off x="3376690" y="2922083"/>
          <a:ext cx="1063740" cy="2314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3740">
                  <a:extLst>
                    <a:ext uri="{9D8B030D-6E8A-4147-A177-3AD203B41FA5}">
                      <a16:colId xmlns:a16="http://schemas.microsoft.com/office/drawing/2014/main" val="935550164"/>
                    </a:ext>
                  </a:extLst>
                </a:gridCol>
              </a:tblGrid>
              <a:tr h="57858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73236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2382206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25196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62362"/>
                  </a:ext>
                </a:extLst>
              </a:tr>
            </a:tbl>
          </a:graphicData>
        </a:graphic>
      </p:graphicFrame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6C5489B-4BF7-5217-F7DB-E640BFC871D4}"/>
              </a:ext>
            </a:extLst>
          </p:cNvPr>
          <p:cNvCxnSpPr/>
          <p:nvPr/>
        </p:nvCxnSpPr>
        <p:spPr>
          <a:xfrm>
            <a:off x="3216925" y="2456761"/>
            <a:ext cx="374574" cy="308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8F719C2-7CF0-E634-F0D1-DD4EEFC9D468}"/>
              </a:ext>
            </a:extLst>
          </p:cNvPr>
          <p:cNvSpPr txBox="1"/>
          <p:nvPr/>
        </p:nvSpPr>
        <p:spPr>
          <a:xfrm>
            <a:off x="2371737" y="2091374"/>
            <a:ext cx="1219762" cy="3693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구글 방문</a:t>
            </a: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D2A41248-3132-7AA7-427D-F5A35B3A12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480659"/>
              </p:ext>
            </p:extLst>
          </p:nvPr>
        </p:nvGraphicFramePr>
        <p:xfrm>
          <a:off x="5408705" y="2922083"/>
          <a:ext cx="1063740" cy="2314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3740">
                  <a:extLst>
                    <a:ext uri="{9D8B030D-6E8A-4147-A177-3AD203B41FA5}">
                      <a16:colId xmlns:a16="http://schemas.microsoft.com/office/drawing/2014/main" val="935550164"/>
                    </a:ext>
                  </a:extLst>
                </a:gridCol>
              </a:tblGrid>
              <a:tr h="57858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73236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2382206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네이버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25196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62362"/>
                  </a:ext>
                </a:extLst>
              </a:tr>
            </a:tbl>
          </a:graphicData>
        </a:graphic>
      </p:graphicFrame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57B1D1E-7678-F09A-7555-CD1516DF56A8}"/>
              </a:ext>
            </a:extLst>
          </p:cNvPr>
          <p:cNvCxnSpPr/>
          <p:nvPr/>
        </p:nvCxnSpPr>
        <p:spPr>
          <a:xfrm>
            <a:off x="5248940" y="2456761"/>
            <a:ext cx="374574" cy="308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5C9F912-2A20-7D27-6A81-35450AEE6578}"/>
              </a:ext>
            </a:extLst>
          </p:cNvPr>
          <p:cNvSpPr txBox="1"/>
          <p:nvPr/>
        </p:nvSpPr>
        <p:spPr>
          <a:xfrm>
            <a:off x="4403751" y="2091374"/>
            <a:ext cx="1479255" cy="3693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네이버 </a:t>
            </a:r>
            <a:r>
              <a:rPr lang="ko-KR" altLang="en-US" dirty="0"/>
              <a:t>방문</a:t>
            </a: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02212F31-95AE-F3E7-F12F-CE07B24286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018896"/>
              </p:ext>
            </p:extLst>
          </p:nvPr>
        </p:nvGraphicFramePr>
        <p:xfrm>
          <a:off x="7462070" y="2911390"/>
          <a:ext cx="1063740" cy="2314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3740">
                  <a:extLst>
                    <a:ext uri="{9D8B030D-6E8A-4147-A177-3AD203B41FA5}">
                      <a16:colId xmlns:a16="http://schemas.microsoft.com/office/drawing/2014/main" val="935550164"/>
                    </a:ext>
                  </a:extLst>
                </a:gridCol>
              </a:tblGrid>
              <a:tr h="57858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73236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유튜브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2382206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네이버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25196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62362"/>
                  </a:ext>
                </a:extLst>
              </a:tr>
            </a:tbl>
          </a:graphicData>
        </a:graphic>
      </p:graphicFrame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02F954D-43B6-5B68-80DD-55CDD0182861}"/>
              </a:ext>
            </a:extLst>
          </p:cNvPr>
          <p:cNvCxnSpPr/>
          <p:nvPr/>
        </p:nvCxnSpPr>
        <p:spPr>
          <a:xfrm>
            <a:off x="7313322" y="2435051"/>
            <a:ext cx="374574" cy="308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4EB3301-1279-5BF9-5513-0D77CB056C32}"/>
              </a:ext>
            </a:extLst>
          </p:cNvPr>
          <p:cNvSpPr txBox="1"/>
          <p:nvPr/>
        </p:nvSpPr>
        <p:spPr>
          <a:xfrm>
            <a:off x="6468134" y="2069664"/>
            <a:ext cx="1739432" cy="3693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유튜브 </a:t>
            </a:r>
            <a:r>
              <a:rPr lang="ko-KR" altLang="en-US" dirty="0"/>
              <a:t>방문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17AFAD7-8D42-2E65-3A78-276BFC776C89}"/>
              </a:ext>
            </a:extLst>
          </p:cNvPr>
          <p:cNvSpPr txBox="1"/>
          <p:nvPr/>
        </p:nvSpPr>
        <p:spPr>
          <a:xfrm>
            <a:off x="3641075" y="2490459"/>
            <a:ext cx="713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push</a:t>
            </a:r>
            <a:endParaRPr lang="ko-KR" altLang="en-US" sz="11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1FE7136-AC7B-77A9-984A-8FB1335D38DC}"/>
              </a:ext>
            </a:extLst>
          </p:cNvPr>
          <p:cNvSpPr txBox="1"/>
          <p:nvPr/>
        </p:nvSpPr>
        <p:spPr>
          <a:xfrm>
            <a:off x="5739450" y="2503624"/>
            <a:ext cx="713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push</a:t>
            </a:r>
            <a:endParaRPr lang="ko-KR" altLang="en-US" sz="11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615C3C2-F501-99A3-B9B1-78D4E915A38F}"/>
              </a:ext>
            </a:extLst>
          </p:cNvPr>
          <p:cNvSpPr txBox="1"/>
          <p:nvPr/>
        </p:nvSpPr>
        <p:spPr>
          <a:xfrm>
            <a:off x="8004957" y="2480192"/>
            <a:ext cx="713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push</a:t>
            </a:r>
            <a:endParaRPr lang="ko-KR" altLang="en-US" sz="1100" dirty="0"/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A2174399-30A8-0B71-C024-DAEC8ADD8C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473824"/>
              </p:ext>
            </p:extLst>
          </p:nvPr>
        </p:nvGraphicFramePr>
        <p:xfrm>
          <a:off x="9268411" y="2922083"/>
          <a:ext cx="1063740" cy="2314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3740">
                  <a:extLst>
                    <a:ext uri="{9D8B030D-6E8A-4147-A177-3AD203B41FA5}">
                      <a16:colId xmlns:a16="http://schemas.microsoft.com/office/drawing/2014/main" val="935550164"/>
                    </a:ext>
                  </a:extLst>
                </a:gridCol>
              </a:tblGrid>
              <a:tr h="57858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73236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2382206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네이버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25196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62362"/>
                  </a:ext>
                </a:extLst>
              </a:tr>
            </a:tbl>
          </a:graphicData>
        </a:graphic>
      </p:graphicFrame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4EC961B-3DD0-8F6C-D7E2-85DF9FA6A079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9800281" y="2415131"/>
            <a:ext cx="389633" cy="2604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3BEB628-A673-3A1B-411F-671AA1AB53B9}"/>
              </a:ext>
            </a:extLst>
          </p:cNvPr>
          <p:cNvSpPr txBox="1"/>
          <p:nvPr/>
        </p:nvSpPr>
        <p:spPr>
          <a:xfrm>
            <a:off x="9320198" y="2045799"/>
            <a:ext cx="173943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뒤로가기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804F25-0813-241B-C6B1-CE2FC47F19FF}"/>
              </a:ext>
            </a:extLst>
          </p:cNvPr>
          <p:cNvSpPr txBox="1"/>
          <p:nvPr/>
        </p:nvSpPr>
        <p:spPr>
          <a:xfrm>
            <a:off x="10237699" y="2532829"/>
            <a:ext cx="713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pop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547328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Queue 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D9ECD9B9-EAA2-C379-EC18-E87A9784557D}"/>
              </a:ext>
            </a:extLst>
          </p:cNvPr>
          <p:cNvSpPr txBox="1"/>
          <p:nvPr/>
        </p:nvSpPr>
        <p:spPr>
          <a:xfrm>
            <a:off x="1566155" y="1674977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 err="1"/>
              <a:t>큐란</a:t>
            </a:r>
            <a:r>
              <a:rPr lang="ko-KR" altLang="en-US" b="1" dirty="0"/>
              <a:t> 무엇일까</a:t>
            </a:r>
            <a:r>
              <a:rPr lang="en-US" altLang="ko-KR" b="1" dirty="0"/>
              <a:t>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D2DEE8B-D9FA-C390-EAA3-289BCC59D29A}"/>
              </a:ext>
            </a:extLst>
          </p:cNvPr>
          <p:cNvSpPr txBox="1"/>
          <p:nvPr/>
        </p:nvSpPr>
        <p:spPr>
          <a:xfrm>
            <a:off x="5178315" y="2638253"/>
            <a:ext cx="5355394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큐는 줄을 서는 것과 비슷한 자료구조임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스택과 달리 데이터들의 양쪽 끝에서 접근 가능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데이터가 삭제 되는 곳을 </a:t>
            </a:r>
            <a:r>
              <a:rPr lang="en-US" altLang="ko-KR" dirty="0"/>
              <a:t>front </a:t>
            </a:r>
            <a:r>
              <a:rPr lang="ko-KR" altLang="en-US" dirty="0"/>
              <a:t>삽입되는 곳을 </a:t>
            </a:r>
            <a:r>
              <a:rPr lang="en-US" altLang="ko-KR" dirty="0"/>
              <a:t>rear </a:t>
            </a:r>
            <a:r>
              <a:rPr lang="ko-KR" altLang="en-US" dirty="0"/>
              <a:t>라고 부름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삽입 연산은 </a:t>
            </a:r>
            <a:r>
              <a:rPr lang="en-US" altLang="ko-KR" dirty="0" err="1"/>
              <a:t>enQueue</a:t>
            </a:r>
            <a:r>
              <a:rPr lang="en-US" altLang="ko-KR" dirty="0"/>
              <a:t> </a:t>
            </a:r>
            <a:r>
              <a:rPr lang="ko-KR" altLang="en-US" dirty="0"/>
              <a:t>삭제 연산은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deQueue</a:t>
            </a:r>
            <a:r>
              <a:rPr lang="en-US" altLang="ko-KR" dirty="0"/>
              <a:t> </a:t>
            </a:r>
            <a:r>
              <a:rPr lang="ko-KR" altLang="en-US" dirty="0"/>
              <a:t>라고 함</a:t>
            </a:r>
            <a:r>
              <a:rPr lang="en-US" altLang="ko-KR" dirty="0"/>
              <a:t>.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D26B5F5D-8AF1-E434-1B20-EEDB091AE8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810" y="2340172"/>
            <a:ext cx="3388483" cy="289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602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Queue 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D9ECD9B9-EAA2-C379-EC18-E87A9784557D}"/>
              </a:ext>
            </a:extLst>
          </p:cNvPr>
          <p:cNvSpPr txBox="1"/>
          <p:nvPr/>
        </p:nvSpPr>
        <p:spPr>
          <a:xfrm>
            <a:off x="1566155" y="1674977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큐를 왜 사용하는 것일까</a:t>
            </a:r>
            <a:r>
              <a:rPr lang="en-US" altLang="ko-KR" b="1" dirty="0"/>
              <a:t>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D2DEE8B-D9FA-C390-EAA3-289BCC59D29A}"/>
              </a:ext>
            </a:extLst>
          </p:cNvPr>
          <p:cNvSpPr txBox="1"/>
          <p:nvPr/>
        </p:nvSpPr>
        <p:spPr>
          <a:xfrm>
            <a:off x="1883698" y="2241632"/>
            <a:ext cx="5355394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데이터의 입출력이 빠름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데이터의 순서가 명확함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메모리 관리에 유리</a:t>
            </a:r>
            <a:r>
              <a:rPr lang="en-US" altLang="ko-KR" dirty="0"/>
              <a:t>(</a:t>
            </a:r>
            <a:r>
              <a:rPr lang="ko-KR" altLang="en-US" dirty="0" err="1"/>
              <a:t>원형큐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병원 예약 데이터와 같이 </a:t>
            </a:r>
            <a:r>
              <a:rPr lang="ko-KR" altLang="en-US" dirty="0">
                <a:solidFill>
                  <a:srgbClr val="FF0000"/>
                </a:solidFill>
              </a:rPr>
              <a:t>순서가 중요</a:t>
            </a:r>
            <a:r>
              <a:rPr lang="ko-KR" altLang="en-US" dirty="0"/>
              <a:t>한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</a:t>
            </a:r>
            <a:r>
              <a:rPr lang="ko-KR" altLang="en-US" dirty="0"/>
              <a:t>데이터를 저장하는데 주로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8432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Queue 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D9ECD9B9-EAA2-C379-EC18-E87A9784557D}"/>
              </a:ext>
            </a:extLst>
          </p:cNvPr>
          <p:cNvSpPr txBox="1"/>
          <p:nvPr/>
        </p:nvSpPr>
        <p:spPr>
          <a:xfrm>
            <a:off x="1566155" y="1674977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예시</a:t>
            </a:r>
            <a:endParaRPr lang="en-US" altLang="ko-KR" b="1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E29315B-7B6B-0ADB-3DC3-8BDD2E3DE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651558"/>
              </p:ext>
            </p:extLst>
          </p:nvPr>
        </p:nvGraphicFramePr>
        <p:xfrm>
          <a:off x="2888830" y="2783163"/>
          <a:ext cx="1063740" cy="2314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3740">
                  <a:extLst>
                    <a:ext uri="{9D8B030D-6E8A-4147-A177-3AD203B41FA5}">
                      <a16:colId xmlns:a16="http://schemas.microsoft.com/office/drawing/2014/main" val="935550164"/>
                    </a:ext>
                  </a:extLst>
                </a:gridCol>
              </a:tblGrid>
              <a:tr h="57858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73236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2382206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25196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환자 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62362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E3E4AB62-4E31-996D-2D61-0DAB4A9C4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091711"/>
              </p:ext>
            </p:extLst>
          </p:nvPr>
        </p:nvGraphicFramePr>
        <p:xfrm>
          <a:off x="4662603" y="2783163"/>
          <a:ext cx="1063740" cy="2314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3740">
                  <a:extLst>
                    <a:ext uri="{9D8B030D-6E8A-4147-A177-3AD203B41FA5}">
                      <a16:colId xmlns:a16="http://schemas.microsoft.com/office/drawing/2014/main" val="935550164"/>
                    </a:ext>
                  </a:extLst>
                </a:gridCol>
              </a:tblGrid>
              <a:tr h="57858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73236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2382206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환자</a:t>
                      </a:r>
                      <a:r>
                        <a:rPr lang="en-US" altLang="ko-KR" dirty="0"/>
                        <a:t> 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25196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환자 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62362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B68664CE-1414-556B-0F88-6E13031001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009604"/>
              </p:ext>
            </p:extLst>
          </p:nvPr>
        </p:nvGraphicFramePr>
        <p:xfrm>
          <a:off x="6578703" y="2783163"/>
          <a:ext cx="1063740" cy="2314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3740">
                  <a:extLst>
                    <a:ext uri="{9D8B030D-6E8A-4147-A177-3AD203B41FA5}">
                      <a16:colId xmlns:a16="http://schemas.microsoft.com/office/drawing/2014/main" val="935550164"/>
                    </a:ext>
                  </a:extLst>
                </a:gridCol>
              </a:tblGrid>
              <a:tr h="57858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73236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환자 </a:t>
                      </a: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2382206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환자 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25196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환자 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62362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F1087779-658D-F2ED-5D91-E6DCDBFC0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171587"/>
              </p:ext>
            </p:extLst>
          </p:nvPr>
        </p:nvGraphicFramePr>
        <p:xfrm>
          <a:off x="8632427" y="2788272"/>
          <a:ext cx="1063740" cy="2314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3740">
                  <a:extLst>
                    <a:ext uri="{9D8B030D-6E8A-4147-A177-3AD203B41FA5}">
                      <a16:colId xmlns:a16="http://schemas.microsoft.com/office/drawing/2014/main" val="935550164"/>
                    </a:ext>
                  </a:extLst>
                </a:gridCol>
              </a:tblGrid>
              <a:tr h="57858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73236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2382206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환자 </a:t>
                      </a: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25196"/>
                  </a:ext>
                </a:extLst>
              </a:tr>
              <a:tr h="578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환자 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162362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CB5457D6-47CE-D771-DF77-42AF2D0FB41B}"/>
              </a:ext>
            </a:extLst>
          </p:cNvPr>
          <p:cNvSpPr txBox="1"/>
          <p:nvPr/>
        </p:nvSpPr>
        <p:spPr>
          <a:xfrm>
            <a:off x="2653794" y="2271003"/>
            <a:ext cx="153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환자 </a:t>
            </a:r>
            <a:r>
              <a:rPr lang="en-US" altLang="ko-KR" dirty="0">
                <a:solidFill>
                  <a:srgbClr val="0070C0"/>
                </a:solidFill>
              </a:rPr>
              <a:t>1 </a:t>
            </a:r>
            <a:r>
              <a:rPr lang="ko-KR" altLang="en-US" dirty="0">
                <a:solidFill>
                  <a:srgbClr val="0070C0"/>
                </a:solidFill>
              </a:rPr>
              <a:t>접수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86D10C0-44E7-3DE6-B250-86250875829A}"/>
              </a:ext>
            </a:extLst>
          </p:cNvPr>
          <p:cNvSpPr txBox="1"/>
          <p:nvPr/>
        </p:nvSpPr>
        <p:spPr>
          <a:xfrm>
            <a:off x="4506077" y="2262276"/>
            <a:ext cx="153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환자 </a:t>
            </a:r>
            <a:r>
              <a:rPr lang="en-US" altLang="ko-KR" dirty="0">
                <a:solidFill>
                  <a:srgbClr val="0070C0"/>
                </a:solidFill>
              </a:rPr>
              <a:t>2 </a:t>
            </a:r>
            <a:r>
              <a:rPr lang="ko-KR" altLang="en-US" dirty="0">
                <a:solidFill>
                  <a:srgbClr val="0070C0"/>
                </a:solidFill>
              </a:rPr>
              <a:t>접수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74AFAC-9FE0-DAAE-EE1D-C8811A473F16}"/>
              </a:ext>
            </a:extLst>
          </p:cNvPr>
          <p:cNvSpPr txBox="1"/>
          <p:nvPr/>
        </p:nvSpPr>
        <p:spPr>
          <a:xfrm>
            <a:off x="6343667" y="2271003"/>
            <a:ext cx="153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환자 </a:t>
            </a:r>
            <a:r>
              <a:rPr lang="en-US" altLang="ko-KR" dirty="0">
                <a:solidFill>
                  <a:srgbClr val="0070C0"/>
                </a:solidFill>
              </a:rPr>
              <a:t>3 </a:t>
            </a:r>
            <a:r>
              <a:rPr lang="ko-KR" altLang="en-US" dirty="0">
                <a:solidFill>
                  <a:srgbClr val="0070C0"/>
                </a:solidFill>
              </a:rPr>
              <a:t>접수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ACA0B5-93FC-AD66-E692-EF04D41012EA}"/>
              </a:ext>
            </a:extLst>
          </p:cNvPr>
          <p:cNvSpPr txBox="1"/>
          <p:nvPr/>
        </p:nvSpPr>
        <p:spPr>
          <a:xfrm>
            <a:off x="8195950" y="2271003"/>
            <a:ext cx="217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환자 </a:t>
            </a:r>
            <a:r>
              <a:rPr lang="en-US" altLang="ko-KR" dirty="0">
                <a:solidFill>
                  <a:srgbClr val="FF0000"/>
                </a:solidFill>
              </a:rPr>
              <a:t>1 </a:t>
            </a:r>
            <a:r>
              <a:rPr lang="ko-KR" altLang="en-US" dirty="0">
                <a:solidFill>
                  <a:srgbClr val="FF0000"/>
                </a:solidFill>
              </a:rPr>
              <a:t>치료 완료</a:t>
            </a:r>
          </a:p>
        </p:txBody>
      </p:sp>
      <p:sp>
        <p:nvSpPr>
          <p:cNvPr id="35" name="화살표: 아래쪽 34">
            <a:extLst>
              <a:ext uri="{FF2B5EF4-FFF2-40B4-BE49-F238E27FC236}">
                <a16:creationId xmlns:a16="http://schemas.microsoft.com/office/drawing/2014/main" id="{93BCDAAE-5BEF-C908-98E3-A301DF58E050}"/>
              </a:ext>
            </a:extLst>
          </p:cNvPr>
          <p:cNvSpPr/>
          <p:nvPr/>
        </p:nvSpPr>
        <p:spPr>
          <a:xfrm rot="16200000">
            <a:off x="2380966" y="4583013"/>
            <a:ext cx="401346" cy="46135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4CE624B7-5301-4F34-8832-A208433AEB11}"/>
              </a:ext>
            </a:extLst>
          </p:cNvPr>
          <p:cNvSpPr/>
          <p:nvPr/>
        </p:nvSpPr>
        <p:spPr>
          <a:xfrm rot="16200000">
            <a:off x="4128992" y="3986988"/>
            <a:ext cx="401346" cy="46135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화살표: 아래쪽 38">
            <a:extLst>
              <a:ext uri="{FF2B5EF4-FFF2-40B4-BE49-F238E27FC236}">
                <a16:creationId xmlns:a16="http://schemas.microsoft.com/office/drawing/2014/main" id="{CC97DA44-6D94-C03E-4028-8BFB8F977939}"/>
              </a:ext>
            </a:extLst>
          </p:cNvPr>
          <p:cNvSpPr/>
          <p:nvPr/>
        </p:nvSpPr>
        <p:spPr>
          <a:xfrm rot="16200000">
            <a:off x="6012333" y="3437567"/>
            <a:ext cx="401346" cy="46135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아래쪽 39">
            <a:extLst>
              <a:ext uri="{FF2B5EF4-FFF2-40B4-BE49-F238E27FC236}">
                <a16:creationId xmlns:a16="http://schemas.microsoft.com/office/drawing/2014/main" id="{7CE33910-4D1B-AD36-E070-661D73AB0CA7}"/>
              </a:ext>
            </a:extLst>
          </p:cNvPr>
          <p:cNvSpPr/>
          <p:nvPr/>
        </p:nvSpPr>
        <p:spPr>
          <a:xfrm rot="5400000">
            <a:off x="7765336" y="4557930"/>
            <a:ext cx="401346" cy="46135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95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Queue 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D9ECD9B9-EAA2-C379-EC18-E87A9784557D}"/>
              </a:ext>
            </a:extLst>
          </p:cNvPr>
          <p:cNvSpPr txBox="1"/>
          <p:nvPr/>
        </p:nvSpPr>
        <p:spPr>
          <a:xfrm>
            <a:off x="1566155" y="1674977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큐와 스택의 차이는 무엇일까</a:t>
            </a:r>
            <a:r>
              <a:rPr lang="en-US" altLang="ko-KR" b="1" dirty="0"/>
              <a:t>?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24A3E04E-49DD-5099-1CC7-A7D067AF1B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761" y="2282773"/>
            <a:ext cx="2316982" cy="3634481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624CF348-56A4-1B8E-8663-1B93731A97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458" y="2222996"/>
            <a:ext cx="3646583" cy="360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810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61856" y="640920"/>
            <a:ext cx="11930144" cy="6001069"/>
            <a:chOff x="139441" y="625930"/>
            <a:chExt cx="11930144" cy="6001069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D3AD0702-4BB1-5F43-91BE-D6B7AD0B4B50}"/>
              </a:ext>
            </a:extLst>
          </p:cNvPr>
          <p:cNvSpPr txBox="1"/>
          <p:nvPr/>
        </p:nvSpPr>
        <p:spPr>
          <a:xfrm>
            <a:off x="1839073" y="2764448"/>
            <a:ext cx="85882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5000" b="1" dirty="0">
                <a:solidFill>
                  <a:srgbClr val="232E91"/>
                </a:solidFill>
              </a:rPr>
              <a:t>Encryption</a:t>
            </a:r>
            <a:endParaRPr kumimoji="1" lang="ko-Kore-KR" altLang="en-US" sz="5000" b="1" dirty="0">
              <a:solidFill>
                <a:srgbClr val="232E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75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216138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What is Caesar cipher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D9ECD9B9-EAA2-C379-EC18-E87A9784557D}"/>
              </a:ext>
            </a:extLst>
          </p:cNvPr>
          <p:cNvSpPr txBox="1"/>
          <p:nvPr/>
        </p:nvSpPr>
        <p:spPr>
          <a:xfrm>
            <a:off x="1566155" y="1674977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카이사르 </a:t>
            </a:r>
            <a:r>
              <a:rPr lang="ko-KR" altLang="en-US" b="1" dirty="0" err="1"/>
              <a:t>암호란</a:t>
            </a:r>
            <a:r>
              <a:rPr lang="ko-KR" altLang="en-US" b="1" dirty="0"/>
              <a:t> 무엇일까</a:t>
            </a:r>
            <a:r>
              <a:rPr lang="en-US" altLang="ko-KR" b="1" dirty="0"/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E2823C-DBF3-C4DD-DAB5-ACE74BC8A224}"/>
              </a:ext>
            </a:extLst>
          </p:cNvPr>
          <p:cNvSpPr txBox="1"/>
          <p:nvPr/>
        </p:nvSpPr>
        <p:spPr>
          <a:xfrm>
            <a:off x="1883697" y="2241632"/>
            <a:ext cx="6173905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로마의 황제 카이사르가 사용했던 암호화 방식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간단한 치환암호로 암호화 하고자 하는 문장을 일정한 거리만큼 밀어내어 다른 알파벳으로 치환</a:t>
            </a:r>
            <a:endParaRPr lang="en-US" altLang="ko-KR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16BACE8D-1527-EF28-5B4E-182744A6A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61" y="4058240"/>
            <a:ext cx="3824097" cy="1613291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A202BC4B-6705-1936-729C-2150F63FADB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553" y="2133282"/>
            <a:ext cx="1868615" cy="340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189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216138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What is Caesar cipher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D9ECD9B9-EAA2-C379-EC18-E87A9784557D}"/>
              </a:ext>
            </a:extLst>
          </p:cNvPr>
          <p:cNvSpPr txBox="1"/>
          <p:nvPr/>
        </p:nvSpPr>
        <p:spPr>
          <a:xfrm>
            <a:off x="1566155" y="1674977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카이사르 </a:t>
            </a:r>
            <a:r>
              <a:rPr lang="ko-KR" altLang="en-US" b="1" dirty="0" err="1"/>
              <a:t>암호란</a:t>
            </a:r>
            <a:r>
              <a:rPr lang="ko-KR" altLang="en-US" b="1" dirty="0"/>
              <a:t> 무엇일까</a:t>
            </a:r>
            <a:r>
              <a:rPr lang="en-US" altLang="ko-KR" b="1" dirty="0"/>
              <a:t>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4F8D92-2602-B991-50AE-0209DA3BC34E}"/>
              </a:ext>
            </a:extLst>
          </p:cNvPr>
          <p:cNvSpPr txBox="1"/>
          <p:nvPr/>
        </p:nvSpPr>
        <p:spPr>
          <a:xfrm>
            <a:off x="2080725" y="2233862"/>
            <a:ext cx="8229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FRPH WR URPH</a:t>
            </a:r>
            <a:r>
              <a:rPr lang="ko-KR" altLang="en-US" dirty="0"/>
              <a:t>의 각 알파벳을 </a:t>
            </a:r>
            <a:r>
              <a:rPr lang="en-US" altLang="ko-KR" dirty="0"/>
              <a:t>3</a:t>
            </a:r>
            <a:r>
              <a:rPr lang="ko-KR" altLang="en-US" dirty="0"/>
              <a:t>글자씩 앞으로 밀어내면 어떻게 될까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8DE054-89A4-D50D-E673-7138B97BAD1E}"/>
              </a:ext>
            </a:extLst>
          </p:cNvPr>
          <p:cNvSpPr txBox="1"/>
          <p:nvPr/>
        </p:nvSpPr>
        <p:spPr>
          <a:xfrm>
            <a:off x="2080725" y="2792747"/>
            <a:ext cx="22113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EQOG VQ TQOG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DPNF UP SPNF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COME TO ROME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FF375435-5D86-DD40-99A9-B1EC743A4BA5}"/>
              </a:ext>
            </a:extLst>
          </p:cNvPr>
          <p:cNvSpPr/>
          <p:nvPr/>
        </p:nvSpPr>
        <p:spPr>
          <a:xfrm>
            <a:off x="2836506" y="3143376"/>
            <a:ext cx="307910" cy="28562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417E71B1-21AE-9473-B852-E1DA9B23F309}"/>
              </a:ext>
            </a:extLst>
          </p:cNvPr>
          <p:cNvSpPr/>
          <p:nvPr/>
        </p:nvSpPr>
        <p:spPr>
          <a:xfrm>
            <a:off x="2834951" y="3975951"/>
            <a:ext cx="307910" cy="28562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B2B100-0C5A-E15E-66F8-62CD309029B2}"/>
              </a:ext>
            </a:extLst>
          </p:cNvPr>
          <p:cNvSpPr txBox="1"/>
          <p:nvPr/>
        </p:nvSpPr>
        <p:spPr>
          <a:xfrm>
            <a:off x="5933307" y="3286188"/>
            <a:ext cx="4177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철자의 빈도와 자주 사용되는 단어와 형태를 이용하면 쉽게 풀 수 있음</a:t>
            </a:r>
          </a:p>
        </p:txBody>
      </p:sp>
    </p:spTree>
    <p:extLst>
      <p:ext uri="{BB962C8B-B14F-4D97-AF65-F5344CB8AC3E}">
        <p14:creationId xmlns:p14="http://schemas.microsoft.com/office/powerpoint/2010/main" val="102336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animBg="1"/>
      <p:bldP spid="2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What is Brute force Algorithms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D9ECD9B9-EAA2-C379-EC18-E87A9784557D}"/>
              </a:ext>
            </a:extLst>
          </p:cNvPr>
          <p:cNvSpPr txBox="1"/>
          <p:nvPr/>
        </p:nvSpPr>
        <p:spPr>
          <a:xfrm>
            <a:off x="1566155" y="1674977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 err="1"/>
              <a:t>브루트</a:t>
            </a:r>
            <a:r>
              <a:rPr lang="ko-KR" altLang="en-US" b="1" dirty="0"/>
              <a:t> 포스 알고리즘이란 무엇일까</a:t>
            </a:r>
            <a:r>
              <a:rPr lang="en-US" altLang="ko-KR" b="1" dirty="0"/>
              <a:t>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7BECCB-511D-7365-B078-7FD539F12DE3}"/>
              </a:ext>
            </a:extLst>
          </p:cNvPr>
          <p:cNvSpPr txBox="1"/>
          <p:nvPr/>
        </p:nvSpPr>
        <p:spPr>
          <a:xfrm>
            <a:off x="2008343" y="2086834"/>
            <a:ext cx="8017164" cy="456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 </a:t>
            </a:r>
            <a:r>
              <a:rPr lang="ko-KR" alt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</a:t>
            </a:r>
            <a:r>
              <a:rPr lang="ko-KR" altLang="en-US" dirty="0">
                <a:solidFill>
                  <a:srgbClr val="2021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누군가의 비밀번호를 알아내기 위한 가장 쉬운 방법을 생각해보자</a:t>
            </a:r>
            <a:endParaRPr lang="en-US" altLang="ko-KR" b="0" i="0" dirty="0">
              <a:solidFill>
                <a:srgbClr val="2021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D197DB1F-87D8-7976-2A80-4394FDEDE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422278"/>
              </p:ext>
            </p:extLst>
          </p:nvPr>
        </p:nvGraphicFramePr>
        <p:xfrm>
          <a:off x="3387154" y="3429000"/>
          <a:ext cx="5417692" cy="74561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54423">
                  <a:extLst>
                    <a:ext uri="{9D8B030D-6E8A-4147-A177-3AD203B41FA5}">
                      <a16:colId xmlns:a16="http://schemas.microsoft.com/office/drawing/2014/main" val="2510583914"/>
                    </a:ext>
                  </a:extLst>
                </a:gridCol>
                <a:gridCol w="1354423">
                  <a:extLst>
                    <a:ext uri="{9D8B030D-6E8A-4147-A177-3AD203B41FA5}">
                      <a16:colId xmlns:a16="http://schemas.microsoft.com/office/drawing/2014/main" val="1000482138"/>
                    </a:ext>
                  </a:extLst>
                </a:gridCol>
                <a:gridCol w="1354423">
                  <a:extLst>
                    <a:ext uri="{9D8B030D-6E8A-4147-A177-3AD203B41FA5}">
                      <a16:colId xmlns:a16="http://schemas.microsoft.com/office/drawing/2014/main" val="2300481736"/>
                    </a:ext>
                  </a:extLst>
                </a:gridCol>
                <a:gridCol w="1354423">
                  <a:extLst>
                    <a:ext uri="{9D8B030D-6E8A-4147-A177-3AD203B41FA5}">
                      <a16:colId xmlns:a16="http://schemas.microsoft.com/office/drawing/2014/main" val="2449215555"/>
                    </a:ext>
                  </a:extLst>
                </a:gridCol>
              </a:tblGrid>
              <a:tr h="745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/>
                        <a:t>?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/>
                        <a:t>?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/>
                        <a:t>?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505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5350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What is Greedy Algorithms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D9ECD9B9-EAA2-C379-EC18-E87A9784557D}"/>
              </a:ext>
            </a:extLst>
          </p:cNvPr>
          <p:cNvSpPr txBox="1"/>
          <p:nvPr/>
        </p:nvSpPr>
        <p:spPr>
          <a:xfrm>
            <a:off x="1566155" y="1674977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탐욕 알고리즘이란 무엇일까</a:t>
            </a:r>
            <a:r>
              <a:rPr lang="en-US" altLang="ko-KR" b="1" dirty="0"/>
              <a:t>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7BECCB-511D-7365-B078-7FD539F12DE3}"/>
              </a:ext>
            </a:extLst>
          </p:cNvPr>
          <p:cNvSpPr txBox="1"/>
          <p:nvPr/>
        </p:nvSpPr>
        <p:spPr>
          <a:xfrm>
            <a:off x="2008343" y="2086834"/>
            <a:ext cx="8017164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 </a:t>
            </a:r>
            <a:r>
              <a:rPr lang="ko-KR" alt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어떤 문제를 해결할 때 다양한 선택을 해야 한다면  선택을 할 때마다 </a:t>
            </a:r>
            <a:endParaRPr lang="en-US" altLang="ko-KR" b="0" i="0" dirty="0">
              <a:solidFill>
                <a:srgbClr val="2021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      </a:t>
            </a:r>
            <a:r>
              <a:rPr lang="ko-KR" alt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그 순간에 최적</a:t>
            </a:r>
            <a:r>
              <a:rPr lang="ko-KR" alt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이라고 생각되는 것을 선택하면서 최종 해결 방안에 </a:t>
            </a:r>
            <a:endParaRPr lang="en-US" altLang="ko-KR" b="0" i="0" dirty="0">
              <a:solidFill>
                <a:srgbClr val="2021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2021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</a:t>
            </a:r>
            <a:r>
              <a:rPr lang="ko-KR" alt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도달하는 알고리즘</a:t>
            </a:r>
            <a:endParaRPr lang="en-US" altLang="ko-KR" b="0" i="0" dirty="0">
              <a:solidFill>
                <a:srgbClr val="2021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b="0" i="0" dirty="0">
              <a:solidFill>
                <a:srgbClr val="2021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4C7461F5-FCC6-5D3A-185F-7F6A6397CB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819" y="3172319"/>
            <a:ext cx="4288662" cy="286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112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What is Brute force Algorithms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D9ECD9B9-EAA2-C379-EC18-E87A9784557D}"/>
              </a:ext>
            </a:extLst>
          </p:cNvPr>
          <p:cNvSpPr txBox="1"/>
          <p:nvPr/>
        </p:nvSpPr>
        <p:spPr>
          <a:xfrm>
            <a:off x="1566155" y="1674977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 err="1"/>
              <a:t>브루트</a:t>
            </a:r>
            <a:r>
              <a:rPr lang="ko-KR" altLang="en-US" b="1" dirty="0"/>
              <a:t> 포스 알고리즘이란 무엇일까</a:t>
            </a:r>
            <a:r>
              <a:rPr lang="en-US" altLang="ko-KR" b="1" dirty="0"/>
              <a:t>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7BECCB-511D-7365-B078-7FD539F12DE3}"/>
              </a:ext>
            </a:extLst>
          </p:cNvPr>
          <p:cNvSpPr txBox="1"/>
          <p:nvPr/>
        </p:nvSpPr>
        <p:spPr>
          <a:xfrm>
            <a:off x="2008343" y="2086834"/>
            <a:ext cx="8017164" cy="871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 </a:t>
            </a:r>
            <a:r>
              <a:rPr lang="ko-KR" alt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</a:t>
            </a:r>
            <a:r>
              <a:rPr lang="ko-KR" altLang="en-US" dirty="0">
                <a:solidFill>
                  <a:srgbClr val="2021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가장 쉬운 방법은 모든 자리에 </a:t>
            </a:r>
            <a:r>
              <a:rPr lang="en-US" altLang="ko-KR" dirty="0">
                <a:solidFill>
                  <a:srgbClr val="2021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0~9 </a:t>
            </a:r>
            <a:r>
              <a:rPr lang="ko-KR" altLang="en-US" dirty="0">
                <a:solidFill>
                  <a:srgbClr val="2021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까지 </a:t>
            </a:r>
            <a:r>
              <a:rPr lang="ko-KR" altLang="en-US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모든 숫자</a:t>
            </a:r>
            <a:r>
              <a:rPr lang="ko-KR" altLang="en-US" dirty="0">
                <a:solidFill>
                  <a:srgbClr val="2021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를 대입해가며 </a:t>
            </a:r>
            <a:endParaRPr lang="en-US" altLang="ko-KR" dirty="0">
              <a:solidFill>
                <a:srgbClr val="202122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2021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</a:t>
            </a:r>
            <a:r>
              <a:rPr lang="ko-KR" altLang="en-US" dirty="0">
                <a:solidFill>
                  <a:srgbClr val="2021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비밀번호를 찾아내는 것임 </a:t>
            </a:r>
            <a:endParaRPr lang="en-US" altLang="ko-KR" b="0" i="0" dirty="0">
              <a:solidFill>
                <a:srgbClr val="2021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D197DB1F-87D8-7976-2A80-4394FDEDE84F}"/>
              </a:ext>
            </a:extLst>
          </p:cNvPr>
          <p:cNvGraphicFramePr>
            <a:graphicFrameLocks noGrp="1"/>
          </p:cNvGraphicFramePr>
          <p:nvPr/>
        </p:nvGraphicFramePr>
        <p:xfrm>
          <a:off x="3387154" y="3429000"/>
          <a:ext cx="5417692" cy="74561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54423">
                  <a:extLst>
                    <a:ext uri="{9D8B030D-6E8A-4147-A177-3AD203B41FA5}">
                      <a16:colId xmlns:a16="http://schemas.microsoft.com/office/drawing/2014/main" val="2510583914"/>
                    </a:ext>
                  </a:extLst>
                </a:gridCol>
                <a:gridCol w="1354423">
                  <a:extLst>
                    <a:ext uri="{9D8B030D-6E8A-4147-A177-3AD203B41FA5}">
                      <a16:colId xmlns:a16="http://schemas.microsoft.com/office/drawing/2014/main" val="1000482138"/>
                    </a:ext>
                  </a:extLst>
                </a:gridCol>
                <a:gridCol w="1354423">
                  <a:extLst>
                    <a:ext uri="{9D8B030D-6E8A-4147-A177-3AD203B41FA5}">
                      <a16:colId xmlns:a16="http://schemas.microsoft.com/office/drawing/2014/main" val="2300481736"/>
                    </a:ext>
                  </a:extLst>
                </a:gridCol>
                <a:gridCol w="1354423">
                  <a:extLst>
                    <a:ext uri="{9D8B030D-6E8A-4147-A177-3AD203B41FA5}">
                      <a16:colId xmlns:a16="http://schemas.microsoft.com/office/drawing/2014/main" val="2449215555"/>
                    </a:ext>
                  </a:extLst>
                </a:gridCol>
              </a:tblGrid>
              <a:tr h="745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/>
                        <a:t>?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/>
                        <a:t>?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/>
                        <a:t>?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5053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8EBBFAA-E67F-7D1C-6C68-2A70732547D9}"/>
              </a:ext>
            </a:extLst>
          </p:cNvPr>
          <p:cNvSpPr txBox="1"/>
          <p:nvPr/>
        </p:nvSpPr>
        <p:spPr>
          <a:xfrm>
            <a:off x="3129236" y="4965869"/>
            <a:ext cx="7491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굉장히 무식한 방법이지만 간단하기 때문에 종종 사용됨</a:t>
            </a:r>
          </a:p>
        </p:txBody>
      </p:sp>
    </p:spTree>
    <p:extLst>
      <p:ext uri="{BB962C8B-B14F-4D97-AF65-F5344CB8AC3E}">
        <p14:creationId xmlns:p14="http://schemas.microsoft.com/office/powerpoint/2010/main" val="3643818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What is RSA Algorithms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D9ECD9B9-EAA2-C379-EC18-E87A9784557D}"/>
              </a:ext>
            </a:extLst>
          </p:cNvPr>
          <p:cNvSpPr txBox="1"/>
          <p:nvPr/>
        </p:nvSpPr>
        <p:spPr>
          <a:xfrm>
            <a:off x="1566155" y="1674977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암호화란 무엇일까</a:t>
            </a:r>
            <a:r>
              <a:rPr lang="en-US" altLang="ko-KR" b="1" dirty="0"/>
              <a:t>?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879052B3-A45A-F80F-66B5-B87D149343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050" y="2707339"/>
            <a:ext cx="1923056" cy="1923056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511ED7CA-9CA9-0902-1658-4336CEEF94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194" y="2694614"/>
            <a:ext cx="1923056" cy="1923056"/>
          </a:xfrm>
          <a:prstGeom prst="rect">
            <a:avLst/>
          </a:prstGeom>
        </p:spPr>
      </p:pic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D0D45D10-B49C-F5CF-7808-88F48A12A7F4}"/>
              </a:ext>
            </a:extLst>
          </p:cNvPr>
          <p:cNvSpPr/>
          <p:nvPr/>
        </p:nvSpPr>
        <p:spPr>
          <a:xfrm>
            <a:off x="4990641" y="3329849"/>
            <a:ext cx="2142859" cy="58114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0B70CFF-D3EE-62C7-6AF7-4FDE705580B7}"/>
              </a:ext>
            </a:extLst>
          </p:cNvPr>
          <p:cNvSpPr txBox="1"/>
          <p:nvPr/>
        </p:nvSpPr>
        <p:spPr>
          <a:xfrm>
            <a:off x="3038512" y="4725689"/>
            <a:ext cx="738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5E9FEC1-F4C0-D207-5C01-FD103F4D1FCD}"/>
              </a:ext>
            </a:extLst>
          </p:cNvPr>
          <p:cNvSpPr txBox="1"/>
          <p:nvPr/>
        </p:nvSpPr>
        <p:spPr>
          <a:xfrm>
            <a:off x="8224318" y="4725689"/>
            <a:ext cx="738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85D2F960-B975-0BAC-E7A6-E629C2F4EF2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854" y="2762758"/>
            <a:ext cx="617314" cy="61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853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What is RSA Algorithms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D9ECD9B9-EAA2-C379-EC18-E87A9784557D}"/>
              </a:ext>
            </a:extLst>
          </p:cNvPr>
          <p:cNvSpPr txBox="1"/>
          <p:nvPr/>
        </p:nvSpPr>
        <p:spPr>
          <a:xfrm>
            <a:off x="1566155" y="1674977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암호화 알고리즘이란 무엇일까</a:t>
            </a:r>
            <a:r>
              <a:rPr lang="en-US" altLang="ko-KR" b="1" dirty="0"/>
              <a:t>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7BECCB-511D-7365-B078-7FD539F12DE3}"/>
              </a:ext>
            </a:extLst>
          </p:cNvPr>
          <p:cNvSpPr txBox="1"/>
          <p:nvPr/>
        </p:nvSpPr>
        <p:spPr>
          <a:xfrm>
            <a:off x="2008343" y="2086834"/>
            <a:ext cx="7708534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컴퓨터를 이용해서 통신을 할 때 </a:t>
            </a:r>
            <a:r>
              <a:rPr lang="ko-KR" altLang="en-US" dirty="0" err="1">
                <a:solidFill>
                  <a:srgbClr val="2021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평문을</a:t>
            </a:r>
            <a:r>
              <a:rPr lang="ko-KR" altLang="en-US" dirty="0">
                <a:solidFill>
                  <a:srgbClr val="2021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그대로 보낸다면 누군가 통신을 가로챌 경우 중요한 정보를 알아낼 수 있음</a:t>
            </a:r>
            <a:r>
              <a:rPr lang="en-US" altLang="ko-KR" dirty="0">
                <a:solidFill>
                  <a:srgbClr val="2021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021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때문에 특정 알고리즘을 이용해 메시지를 변환 해야함</a:t>
            </a:r>
            <a:r>
              <a:rPr lang="en-US" altLang="ko-KR" dirty="0">
                <a:solidFill>
                  <a:srgbClr val="2021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021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메시지를 변환할 때는 보통 특정 </a:t>
            </a:r>
            <a:r>
              <a:rPr lang="en-US" altLang="ko-KR" dirty="0">
                <a:solidFill>
                  <a:srgbClr val="2021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key </a:t>
            </a:r>
            <a:r>
              <a:rPr lang="ko-KR" altLang="en-US" dirty="0">
                <a:solidFill>
                  <a:srgbClr val="2021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값을 사용하는데  이 </a:t>
            </a:r>
            <a:r>
              <a:rPr lang="en-US" altLang="ko-KR" dirty="0">
                <a:solidFill>
                  <a:srgbClr val="2021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key </a:t>
            </a:r>
            <a:r>
              <a:rPr lang="ko-KR" altLang="en-US" dirty="0">
                <a:solidFill>
                  <a:srgbClr val="2021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값의 </a:t>
            </a:r>
            <a:endParaRPr lang="en-US" altLang="ko-KR" dirty="0">
              <a:solidFill>
                <a:srgbClr val="202122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2021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</a:t>
            </a:r>
            <a:r>
              <a:rPr lang="ko-KR" altLang="en-US" dirty="0">
                <a:solidFill>
                  <a:srgbClr val="2021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개수에 따라서 암호화의 종류가 나뉨</a:t>
            </a:r>
            <a:endParaRPr lang="en-US" altLang="ko-KR" b="0" i="0" dirty="0">
              <a:solidFill>
                <a:srgbClr val="2021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b="0" i="0" dirty="0">
              <a:solidFill>
                <a:srgbClr val="2021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1221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What is RSA Algorithms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D9ECD9B9-EAA2-C379-EC18-E87A9784557D}"/>
              </a:ext>
            </a:extLst>
          </p:cNvPr>
          <p:cNvSpPr txBox="1"/>
          <p:nvPr/>
        </p:nvSpPr>
        <p:spPr>
          <a:xfrm>
            <a:off x="1566155" y="1674977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 err="1"/>
              <a:t>대칭키</a:t>
            </a:r>
            <a:r>
              <a:rPr lang="ko-KR" altLang="en-US" b="1" dirty="0"/>
              <a:t> 암호화란 무엇일까</a:t>
            </a:r>
            <a:r>
              <a:rPr lang="en-US" altLang="ko-KR" b="1" dirty="0"/>
              <a:t>?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879052B3-A45A-F80F-66B5-B87D149343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050" y="3026831"/>
            <a:ext cx="1923056" cy="1923056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511ED7CA-9CA9-0902-1658-4336CEEF94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194" y="3014106"/>
            <a:ext cx="1923056" cy="1923056"/>
          </a:xfrm>
          <a:prstGeom prst="rect">
            <a:avLst/>
          </a:prstGeom>
        </p:spPr>
      </p:pic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D0D45D10-B49C-F5CF-7808-88F48A12A7F4}"/>
              </a:ext>
            </a:extLst>
          </p:cNvPr>
          <p:cNvSpPr/>
          <p:nvPr/>
        </p:nvSpPr>
        <p:spPr>
          <a:xfrm rot="10800000">
            <a:off x="4091866" y="5009809"/>
            <a:ext cx="1011285" cy="49313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0B70CFF-D3EE-62C7-6AF7-4FDE705580B7}"/>
              </a:ext>
            </a:extLst>
          </p:cNvPr>
          <p:cNvSpPr txBox="1"/>
          <p:nvPr/>
        </p:nvSpPr>
        <p:spPr>
          <a:xfrm>
            <a:off x="3049529" y="5045181"/>
            <a:ext cx="738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5E9FEC1-F4C0-D207-5C01-FD103F4D1FCD}"/>
              </a:ext>
            </a:extLst>
          </p:cNvPr>
          <p:cNvSpPr txBox="1"/>
          <p:nvPr/>
        </p:nvSpPr>
        <p:spPr>
          <a:xfrm>
            <a:off x="8235335" y="5045181"/>
            <a:ext cx="738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EA78512A-5149-9A16-55FE-123D87ADBB18}"/>
              </a:ext>
            </a:extLst>
          </p:cNvPr>
          <p:cNvSpPr/>
          <p:nvPr/>
        </p:nvSpPr>
        <p:spPr>
          <a:xfrm>
            <a:off x="6949115" y="5009809"/>
            <a:ext cx="1011285" cy="49313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9A0065-72AD-956C-5651-6DDCE2E8F7B2}"/>
              </a:ext>
            </a:extLst>
          </p:cNvPr>
          <p:cNvSpPr txBox="1"/>
          <p:nvPr/>
        </p:nvSpPr>
        <p:spPr>
          <a:xfrm>
            <a:off x="5735926" y="5078422"/>
            <a:ext cx="73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key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5725ED8-4AC8-D4DF-4B91-C5CCC5D8686B}"/>
              </a:ext>
            </a:extLst>
          </p:cNvPr>
          <p:cNvSpPr txBox="1"/>
          <p:nvPr/>
        </p:nvSpPr>
        <p:spPr>
          <a:xfrm>
            <a:off x="2126067" y="2171162"/>
            <a:ext cx="7745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가 같은 </a:t>
            </a:r>
            <a:r>
              <a:rPr lang="en-US" altLang="ko-KR" dirty="0"/>
              <a:t>key</a:t>
            </a:r>
            <a:r>
              <a:rPr lang="ko-KR" altLang="en-US" dirty="0"/>
              <a:t>를 가지고 암호화와 복호화의 같은 </a:t>
            </a:r>
            <a:r>
              <a:rPr lang="en-US" altLang="ko-KR" dirty="0"/>
              <a:t>key</a:t>
            </a:r>
            <a:r>
              <a:rPr lang="ko-KR" altLang="en-US" dirty="0"/>
              <a:t>를 사용함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5321626-EE81-218C-22E8-850CB1C68076}"/>
              </a:ext>
            </a:extLst>
          </p:cNvPr>
          <p:cNvSpPr txBox="1"/>
          <p:nvPr/>
        </p:nvSpPr>
        <p:spPr>
          <a:xfrm>
            <a:off x="4115141" y="5640049"/>
            <a:ext cx="397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Key</a:t>
            </a:r>
            <a:r>
              <a:rPr lang="ko-KR" altLang="en-US" dirty="0">
                <a:solidFill>
                  <a:srgbClr val="FF0000"/>
                </a:solidFill>
              </a:rPr>
              <a:t>를 안전하게 교환하는 것이 중요</a:t>
            </a:r>
          </a:p>
        </p:txBody>
      </p:sp>
    </p:spTree>
    <p:extLst>
      <p:ext uri="{BB962C8B-B14F-4D97-AF65-F5344CB8AC3E}">
        <p14:creationId xmlns:p14="http://schemas.microsoft.com/office/powerpoint/2010/main" val="13559993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What is RSA Algorithms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D9ECD9B9-EAA2-C379-EC18-E87A9784557D}"/>
              </a:ext>
            </a:extLst>
          </p:cNvPr>
          <p:cNvSpPr txBox="1"/>
          <p:nvPr/>
        </p:nvSpPr>
        <p:spPr>
          <a:xfrm>
            <a:off x="1566155" y="1674977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비대칭키 암호화란 무엇일까</a:t>
            </a:r>
            <a:r>
              <a:rPr lang="en-US" altLang="ko-KR" b="1" dirty="0"/>
              <a:t>?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879052B3-A45A-F80F-66B5-B87D149343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050" y="3026831"/>
            <a:ext cx="1923056" cy="1923056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511ED7CA-9CA9-0902-1658-4336CEEF94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194" y="3014106"/>
            <a:ext cx="1923056" cy="192305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0B70CFF-D3EE-62C7-6AF7-4FDE705580B7}"/>
              </a:ext>
            </a:extLst>
          </p:cNvPr>
          <p:cNvSpPr txBox="1"/>
          <p:nvPr/>
        </p:nvSpPr>
        <p:spPr>
          <a:xfrm>
            <a:off x="3049529" y="5045181"/>
            <a:ext cx="738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5E9FEC1-F4C0-D207-5C01-FD103F4D1FCD}"/>
              </a:ext>
            </a:extLst>
          </p:cNvPr>
          <p:cNvSpPr txBox="1"/>
          <p:nvPr/>
        </p:nvSpPr>
        <p:spPr>
          <a:xfrm>
            <a:off x="8235335" y="5045181"/>
            <a:ext cx="738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9A0065-72AD-956C-5651-6DDCE2E8F7B2}"/>
              </a:ext>
            </a:extLst>
          </p:cNvPr>
          <p:cNvSpPr txBox="1"/>
          <p:nvPr/>
        </p:nvSpPr>
        <p:spPr>
          <a:xfrm>
            <a:off x="2735453" y="5378386"/>
            <a:ext cx="136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A </a:t>
            </a:r>
            <a:r>
              <a:rPr lang="ko-KR" altLang="en-US" dirty="0">
                <a:solidFill>
                  <a:srgbClr val="FF0000"/>
                </a:solidFill>
              </a:rPr>
              <a:t>공개키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5725ED8-4AC8-D4DF-4B91-C5CCC5D8686B}"/>
              </a:ext>
            </a:extLst>
          </p:cNvPr>
          <p:cNvSpPr txBox="1"/>
          <p:nvPr/>
        </p:nvSpPr>
        <p:spPr>
          <a:xfrm>
            <a:off x="2126067" y="2171162"/>
            <a:ext cx="7745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가 각각의 공개키와 개인키를 가지고 암호화와 복호화를 진행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E6DAC3-EFCF-5047-D96B-6079E8E11882}"/>
              </a:ext>
            </a:extLst>
          </p:cNvPr>
          <p:cNvSpPr txBox="1"/>
          <p:nvPr/>
        </p:nvSpPr>
        <p:spPr>
          <a:xfrm>
            <a:off x="2457066" y="5756517"/>
            <a:ext cx="192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A </a:t>
            </a:r>
            <a:r>
              <a:rPr lang="ko-KR" altLang="en-US" dirty="0">
                <a:solidFill>
                  <a:srgbClr val="FF0000"/>
                </a:solidFill>
              </a:rPr>
              <a:t>개인키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8EE861-2961-8BEB-10DF-429F899AD053}"/>
              </a:ext>
            </a:extLst>
          </p:cNvPr>
          <p:cNvSpPr txBox="1"/>
          <p:nvPr/>
        </p:nvSpPr>
        <p:spPr>
          <a:xfrm>
            <a:off x="7867582" y="5387185"/>
            <a:ext cx="136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B </a:t>
            </a:r>
            <a:r>
              <a:rPr lang="ko-KR" altLang="en-US" dirty="0">
                <a:solidFill>
                  <a:srgbClr val="0070C0"/>
                </a:solidFill>
              </a:rPr>
              <a:t>공개키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6C2D74-9E5C-0D43-2296-046471141075}"/>
              </a:ext>
            </a:extLst>
          </p:cNvPr>
          <p:cNvSpPr txBox="1"/>
          <p:nvPr/>
        </p:nvSpPr>
        <p:spPr>
          <a:xfrm>
            <a:off x="7589195" y="5765316"/>
            <a:ext cx="192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B </a:t>
            </a:r>
            <a:r>
              <a:rPr lang="ko-KR" altLang="en-US" dirty="0">
                <a:solidFill>
                  <a:srgbClr val="0070C0"/>
                </a:solidFill>
              </a:rPr>
              <a:t>개인키</a:t>
            </a:r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0DDA13D9-FB4B-EFE8-357D-CA0337BB56EE}"/>
              </a:ext>
            </a:extLst>
          </p:cNvPr>
          <p:cNvSpPr/>
          <p:nvPr/>
        </p:nvSpPr>
        <p:spPr>
          <a:xfrm>
            <a:off x="4961512" y="4162541"/>
            <a:ext cx="2055755" cy="27201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37278E9-09D1-B9EB-2616-77668FFFFDE0}"/>
              </a:ext>
            </a:extLst>
          </p:cNvPr>
          <p:cNvSpPr/>
          <p:nvPr/>
        </p:nvSpPr>
        <p:spPr>
          <a:xfrm>
            <a:off x="5567191" y="3404687"/>
            <a:ext cx="683046" cy="4021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DC27DE7-583F-6254-71CA-00DB98CADFB7}"/>
              </a:ext>
            </a:extLst>
          </p:cNvPr>
          <p:cNvSpPr/>
          <p:nvPr/>
        </p:nvSpPr>
        <p:spPr>
          <a:xfrm>
            <a:off x="5286261" y="3147991"/>
            <a:ext cx="1244906" cy="860553"/>
          </a:xfrm>
          <a:prstGeom prst="rect">
            <a:avLst/>
          </a:prstGeom>
          <a:noFill/>
          <a:ln w="38100">
            <a:solidFill>
              <a:srgbClr val="4472C4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5F73AD3-20C8-1803-7723-12761CDA7E42}"/>
              </a:ext>
            </a:extLst>
          </p:cNvPr>
          <p:cNvSpPr txBox="1"/>
          <p:nvPr/>
        </p:nvSpPr>
        <p:spPr>
          <a:xfrm>
            <a:off x="4689190" y="2702984"/>
            <a:ext cx="2466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B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accent1"/>
                </a:solidFill>
              </a:rPr>
              <a:t>공개키로 암호화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85C320-3953-EB1E-CEC6-33F3232C9133}"/>
              </a:ext>
            </a:extLst>
          </p:cNvPr>
          <p:cNvSpPr txBox="1"/>
          <p:nvPr/>
        </p:nvSpPr>
        <p:spPr>
          <a:xfrm>
            <a:off x="8361802" y="1322024"/>
            <a:ext cx="2644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4472C4"/>
                </a:solidFill>
              </a:rPr>
              <a:t>B</a:t>
            </a:r>
            <a:r>
              <a:rPr lang="ko-KR" altLang="en-US" dirty="0">
                <a:solidFill>
                  <a:srgbClr val="4472C4"/>
                </a:solidFill>
              </a:rPr>
              <a:t>의 개인키가 있어야만 복호화 가능</a:t>
            </a:r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3AD7459A-6AAC-7603-E36C-FBC7DDED9CA0}"/>
              </a:ext>
            </a:extLst>
          </p:cNvPr>
          <p:cNvCxnSpPr/>
          <p:nvPr/>
        </p:nvCxnSpPr>
        <p:spPr>
          <a:xfrm rot="10800000" flipV="1">
            <a:off x="7017267" y="1974159"/>
            <a:ext cx="2677576" cy="912260"/>
          </a:xfrm>
          <a:prstGeom prst="bentConnector3">
            <a:avLst>
              <a:gd name="adj1" fmla="val 215"/>
            </a:avLst>
          </a:prstGeom>
          <a:ln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그림 47">
            <a:extLst>
              <a:ext uri="{FF2B5EF4-FFF2-40B4-BE49-F238E27FC236}">
                <a16:creationId xmlns:a16="http://schemas.microsoft.com/office/drawing/2014/main" id="{731B414C-D83D-4654-1A8E-716264011E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191" y="4588424"/>
            <a:ext cx="617314" cy="617314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75F07C97-A429-7B81-B913-ADCFFDD3BC1E}"/>
              </a:ext>
            </a:extLst>
          </p:cNvPr>
          <p:cNvSpPr txBox="1"/>
          <p:nvPr/>
        </p:nvSpPr>
        <p:spPr>
          <a:xfrm>
            <a:off x="4717299" y="5361378"/>
            <a:ext cx="2644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중간에 누군가 탈취해도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내용 확인 불가능</a:t>
            </a:r>
          </a:p>
        </p:txBody>
      </p:sp>
    </p:spTree>
    <p:extLst>
      <p:ext uri="{BB962C8B-B14F-4D97-AF65-F5344CB8AC3E}">
        <p14:creationId xmlns:p14="http://schemas.microsoft.com/office/powerpoint/2010/main" val="296004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What is RSA Algorithms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D9ECD9B9-EAA2-C379-EC18-E87A9784557D}"/>
              </a:ext>
            </a:extLst>
          </p:cNvPr>
          <p:cNvSpPr txBox="1"/>
          <p:nvPr/>
        </p:nvSpPr>
        <p:spPr>
          <a:xfrm>
            <a:off x="1566155" y="1674977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비대칭키 암호화란 무엇일까</a:t>
            </a:r>
            <a:r>
              <a:rPr lang="en-US" altLang="ko-KR" b="1" dirty="0"/>
              <a:t>?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879052B3-A45A-F80F-66B5-B87D149343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050" y="2729374"/>
            <a:ext cx="1923056" cy="1923056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511ED7CA-9CA9-0902-1658-4336CEEF94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194" y="2716649"/>
            <a:ext cx="1923056" cy="192305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0B70CFF-D3EE-62C7-6AF7-4FDE705580B7}"/>
              </a:ext>
            </a:extLst>
          </p:cNvPr>
          <p:cNvSpPr txBox="1"/>
          <p:nvPr/>
        </p:nvSpPr>
        <p:spPr>
          <a:xfrm>
            <a:off x="3049529" y="4747724"/>
            <a:ext cx="738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5E9FEC1-F4C0-D207-5C01-FD103F4D1FCD}"/>
              </a:ext>
            </a:extLst>
          </p:cNvPr>
          <p:cNvSpPr txBox="1"/>
          <p:nvPr/>
        </p:nvSpPr>
        <p:spPr>
          <a:xfrm>
            <a:off x="8235335" y="4747724"/>
            <a:ext cx="738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9A0065-72AD-956C-5651-6DDCE2E8F7B2}"/>
              </a:ext>
            </a:extLst>
          </p:cNvPr>
          <p:cNvSpPr txBox="1"/>
          <p:nvPr/>
        </p:nvSpPr>
        <p:spPr>
          <a:xfrm>
            <a:off x="2735453" y="5080929"/>
            <a:ext cx="136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A </a:t>
            </a:r>
            <a:r>
              <a:rPr lang="ko-KR" altLang="en-US" dirty="0">
                <a:solidFill>
                  <a:srgbClr val="FF0000"/>
                </a:solidFill>
              </a:rPr>
              <a:t>공개키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E6DAC3-EFCF-5047-D96B-6079E8E11882}"/>
              </a:ext>
            </a:extLst>
          </p:cNvPr>
          <p:cNvSpPr txBox="1"/>
          <p:nvPr/>
        </p:nvSpPr>
        <p:spPr>
          <a:xfrm>
            <a:off x="2457066" y="5459060"/>
            <a:ext cx="192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A </a:t>
            </a:r>
            <a:r>
              <a:rPr lang="ko-KR" altLang="en-US" dirty="0">
                <a:solidFill>
                  <a:srgbClr val="FF0000"/>
                </a:solidFill>
              </a:rPr>
              <a:t>개인키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8EE861-2961-8BEB-10DF-429F899AD053}"/>
              </a:ext>
            </a:extLst>
          </p:cNvPr>
          <p:cNvSpPr txBox="1"/>
          <p:nvPr/>
        </p:nvSpPr>
        <p:spPr>
          <a:xfrm>
            <a:off x="7867582" y="5089728"/>
            <a:ext cx="136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B </a:t>
            </a:r>
            <a:r>
              <a:rPr lang="ko-KR" altLang="en-US" dirty="0">
                <a:solidFill>
                  <a:srgbClr val="0070C0"/>
                </a:solidFill>
              </a:rPr>
              <a:t>공개키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6C2D74-9E5C-0D43-2296-046471141075}"/>
              </a:ext>
            </a:extLst>
          </p:cNvPr>
          <p:cNvSpPr txBox="1"/>
          <p:nvPr/>
        </p:nvSpPr>
        <p:spPr>
          <a:xfrm>
            <a:off x="7589195" y="5467859"/>
            <a:ext cx="192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B </a:t>
            </a:r>
            <a:r>
              <a:rPr lang="ko-KR" altLang="en-US" dirty="0">
                <a:solidFill>
                  <a:srgbClr val="0070C0"/>
                </a:solidFill>
              </a:rPr>
              <a:t>개인키</a:t>
            </a:r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0DDA13D9-FB4B-EFE8-357D-CA0337BB56EE}"/>
              </a:ext>
            </a:extLst>
          </p:cNvPr>
          <p:cNvSpPr/>
          <p:nvPr/>
        </p:nvSpPr>
        <p:spPr>
          <a:xfrm>
            <a:off x="4961512" y="3865084"/>
            <a:ext cx="2055755" cy="27201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37278E9-09D1-B9EB-2616-77668FFFFDE0}"/>
              </a:ext>
            </a:extLst>
          </p:cNvPr>
          <p:cNvSpPr/>
          <p:nvPr/>
        </p:nvSpPr>
        <p:spPr>
          <a:xfrm>
            <a:off x="5567191" y="3107230"/>
            <a:ext cx="683046" cy="4021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DC27DE7-583F-6254-71CA-00DB98CADFB7}"/>
              </a:ext>
            </a:extLst>
          </p:cNvPr>
          <p:cNvSpPr/>
          <p:nvPr/>
        </p:nvSpPr>
        <p:spPr>
          <a:xfrm>
            <a:off x="5286261" y="2850534"/>
            <a:ext cx="1244906" cy="86055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5F73AD3-20C8-1803-7723-12761CDA7E42}"/>
              </a:ext>
            </a:extLst>
          </p:cNvPr>
          <p:cNvSpPr txBox="1"/>
          <p:nvPr/>
        </p:nvSpPr>
        <p:spPr>
          <a:xfrm>
            <a:off x="4689190" y="2405527"/>
            <a:ext cx="2466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A</a:t>
            </a:r>
            <a:r>
              <a:rPr lang="ko-KR" altLang="en-US" dirty="0">
                <a:solidFill>
                  <a:srgbClr val="FF0000"/>
                </a:solidFill>
              </a:rPr>
              <a:t> 개인키로 암호화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85C320-3953-EB1E-CEC6-33F3232C9133}"/>
              </a:ext>
            </a:extLst>
          </p:cNvPr>
          <p:cNvSpPr txBox="1"/>
          <p:nvPr/>
        </p:nvSpPr>
        <p:spPr>
          <a:xfrm>
            <a:off x="7740060" y="1543758"/>
            <a:ext cx="3265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A</a:t>
            </a:r>
            <a:r>
              <a:rPr lang="ko-KR" altLang="en-US" dirty="0">
                <a:solidFill>
                  <a:srgbClr val="FF0000"/>
                </a:solidFill>
              </a:rPr>
              <a:t>의 공개키로 복호화 가능</a:t>
            </a:r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3AD7459A-6AAC-7603-E36C-FBC7DDED9CA0}"/>
              </a:ext>
            </a:extLst>
          </p:cNvPr>
          <p:cNvCxnSpPr>
            <a:cxnSpLocks/>
            <a:stCxn id="44" idx="2"/>
            <a:endCxn id="41" idx="3"/>
          </p:cNvCxnSpPr>
          <p:nvPr/>
        </p:nvCxnSpPr>
        <p:spPr>
          <a:xfrm rot="5400000">
            <a:off x="7925622" y="1142858"/>
            <a:ext cx="677103" cy="221756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그림 47">
            <a:extLst>
              <a:ext uri="{FF2B5EF4-FFF2-40B4-BE49-F238E27FC236}">
                <a16:creationId xmlns:a16="http://schemas.microsoft.com/office/drawing/2014/main" id="{731B414C-D83D-4654-1A8E-716264011E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191" y="4290967"/>
            <a:ext cx="617314" cy="617314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75F07C97-A429-7B81-B913-ADCFFDD3BC1E}"/>
              </a:ext>
            </a:extLst>
          </p:cNvPr>
          <p:cNvSpPr txBox="1"/>
          <p:nvPr/>
        </p:nvSpPr>
        <p:spPr>
          <a:xfrm>
            <a:off x="4717299" y="5063921"/>
            <a:ext cx="2644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중간에 누군가 탈취하면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내용 확인 가능</a:t>
            </a:r>
          </a:p>
        </p:txBody>
      </p:sp>
    </p:spTree>
    <p:extLst>
      <p:ext uri="{BB962C8B-B14F-4D97-AF65-F5344CB8AC3E}">
        <p14:creationId xmlns:p14="http://schemas.microsoft.com/office/powerpoint/2010/main" val="333780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What is RSA Algorithms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D9ECD9B9-EAA2-C379-EC18-E87A9784557D}"/>
              </a:ext>
            </a:extLst>
          </p:cNvPr>
          <p:cNvSpPr txBox="1"/>
          <p:nvPr/>
        </p:nvSpPr>
        <p:spPr>
          <a:xfrm>
            <a:off x="1566155" y="1674977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비대칭키 암호화란 무엇일까</a:t>
            </a:r>
            <a:r>
              <a:rPr lang="en-US" altLang="ko-KR" b="1" dirty="0"/>
              <a:t>?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879052B3-A45A-F80F-66B5-B87D149343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050" y="2520055"/>
            <a:ext cx="1923056" cy="1923056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511ED7CA-9CA9-0902-1658-4336CEEF94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194" y="2507330"/>
            <a:ext cx="1923056" cy="192305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0B70CFF-D3EE-62C7-6AF7-4FDE705580B7}"/>
              </a:ext>
            </a:extLst>
          </p:cNvPr>
          <p:cNvSpPr txBox="1"/>
          <p:nvPr/>
        </p:nvSpPr>
        <p:spPr>
          <a:xfrm>
            <a:off x="3049529" y="4538405"/>
            <a:ext cx="738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5E9FEC1-F4C0-D207-5C01-FD103F4D1FCD}"/>
              </a:ext>
            </a:extLst>
          </p:cNvPr>
          <p:cNvSpPr txBox="1"/>
          <p:nvPr/>
        </p:nvSpPr>
        <p:spPr>
          <a:xfrm>
            <a:off x="8235335" y="4538405"/>
            <a:ext cx="738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9A0065-72AD-956C-5651-6DDCE2E8F7B2}"/>
              </a:ext>
            </a:extLst>
          </p:cNvPr>
          <p:cNvSpPr txBox="1"/>
          <p:nvPr/>
        </p:nvSpPr>
        <p:spPr>
          <a:xfrm>
            <a:off x="2735453" y="4871610"/>
            <a:ext cx="136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A </a:t>
            </a:r>
            <a:r>
              <a:rPr lang="ko-KR" altLang="en-US" dirty="0">
                <a:solidFill>
                  <a:srgbClr val="FF0000"/>
                </a:solidFill>
              </a:rPr>
              <a:t>공개키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E6DAC3-EFCF-5047-D96B-6079E8E11882}"/>
              </a:ext>
            </a:extLst>
          </p:cNvPr>
          <p:cNvSpPr txBox="1"/>
          <p:nvPr/>
        </p:nvSpPr>
        <p:spPr>
          <a:xfrm>
            <a:off x="2457066" y="5249741"/>
            <a:ext cx="192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A </a:t>
            </a:r>
            <a:r>
              <a:rPr lang="ko-KR" altLang="en-US" dirty="0">
                <a:solidFill>
                  <a:srgbClr val="FF0000"/>
                </a:solidFill>
              </a:rPr>
              <a:t>개인키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8EE861-2961-8BEB-10DF-429F899AD053}"/>
              </a:ext>
            </a:extLst>
          </p:cNvPr>
          <p:cNvSpPr txBox="1"/>
          <p:nvPr/>
        </p:nvSpPr>
        <p:spPr>
          <a:xfrm>
            <a:off x="7867582" y="4880409"/>
            <a:ext cx="136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B </a:t>
            </a:r>
            <a:r>
              <a:rPr lang="ko-KR" altLang="en-US" dirty="0">
                <a:solidFill>
                  <a:srgbClr val="0070C0"/>
                </a:solidFill>
              </a:rPr>
              <a:t>공개키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6C2D74-9E5C-0D43-2296-046471141075}"/>
              </a:ext>
            </a:extLst>
          </p:cNvPr>
          <p:cNvSpPr txBox="1"/>
          <p:nvPr/>
        </p:nvSpPr>
        <p:spPr>
          <a:xfrm>
            <a:off x="7589195" y="5258540"/>
            <a:ext cx="192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B </a:t>
            </a:r>
            <a:r>
              <a:rPr lang="ko-KR" altLang="en-US" dirty="0">
                <a:solidFill>
                  <a:srgbClr val="0070C0"/>
                </a:solidFill>
              </a:rPr>
              <a:t>개인키</a:t>
            </a:r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0DDA13D9-FB4B-EFE8-357D-CA0337BB56EE}"/>
              </a:ext>
            </a:extLst>
          </p:cNvPr>
          <p:cNvSpPr/>
          <p:nvPr/>
        </p:nvSpPr>
        <p:spPr>
          <a:xfrm>
            <a:off x="4961512" y="3655765"/>
            <a:ext cx="2055755" cy="27201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37278E9-09D1-B9EB-2616-77668FFFFDE0}"/>
              </a:ext>
            </a:extLst>
          </p:cNvPr>
          <p:cNvSpPr/>
          <p:nvPr/>
        </p:nvSpPr>
        <p:spPr>
          <a:xfrm>
            <a:off x="5567191" y="2897911"/>
            <a:ext cx="683046" cy="4021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DC27DE7-583F-6254-71CA-00DB98CADFB7}"/>
              </a:ext>
            </a:extLst>
          </p:cNvPr>
          <p:cNvSpPr/>
          <p:nvPr/>
        </p:nvSpPr>
        <p:spPr>
          <a:xfrm>
            <a:off x="5286261" y="2641215"/>
            <a:ext cx="1244906" cy="86055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5F73AD3-20C8-1803-7723-12761CDA7E42}"/>
              </a:ext>
            </a:extLst>
          </p:cNvPr>
          <p:cNvSpPr txBox="1"/>
          <p:nvPr/>
        </p:nvSpPr>
        <p:spPr>
          <a:xfrm>
            <a:off x="4689190" y="2141123"/>
            <a:ext cx="2466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A</a:t>
            </a:r>
            <a:r>
              <a:rPr lang="ko-KR" altLang="en-US" dirty="0">
                <a:solidFill>
                  <a:srgbClr val="FF0000"/>
                </a:solidFill>
              </a:rPr>
              <a:t> 개인키로 암호화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F07C97-A429-7B81-B913-ADCFFDD3BC1E}"/>
              </a:ext>
            </a:extLst>
          </p:cNvPr>
          <p:cNvSpPr txBox="1"/>
          <p:nvPr/>
        </p:nvSpPr>
        <p:spPr>
          <a:xfrm>
            <a:off x="7140503" y="1307047"/>
            <a:ext cx="32594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하지만 </a:t>
            </a:r>
            <a:r>
              <a:rPr lang="en-US" altLang="ko-KR" dirty="0">
                <a:solidFill>
                  <a:srgbClr val="FF0000"/>
                </a:solidFill>
              </a:rPr>
              <a:t>A</a:t>
            </a:r>
            <a:r>
              <a:rPr lang="ko-KR" altLang="en-US" dirty="0">
                <a:solidFill>
                  <a:srgbClr val="FF0000"/>
                </a:solidFill>
              </a:rPr>
              <a:t>의 개인키로 암호화 되어있기 때문에 </a:t>
            </a:r>
            <a:r>
              <a:rPr lang="en-US" altLang="ko-KR" dirty="0">
                <a:solidFill>
                  <a:srgbClr val="FF0000"/>
                </a:solidFill>
              </a:rPr>
              <a:t>Data</a:t>
            </a:r>
            <a:r>
              <a:rPr lang="ko-KR" altLang="en-US" dirty="0">
                <a:solidFill>
                  <a:srgbClr val="FF0000"/>
                </a:solidFill>
              </a:rPr>
              <a:t>를 보낸 것이 </a:t>
            </a:r>
            <a:r>
              <a:rPr lang="en-US" altLang="ko-KR" dirty="0">
                <a:solidFill>
                  <a:srgbClr val="FF0000"/>
                </a:solidFill>
              </a:rPr>
              <a:t>A</a:t>
            </a:r>
            <a:r>
              <a:rPr lang="ko-KR" altLang="en-US" dirty="0">
                <a:solidFill>
                  <a:srgbClr val="FF0000"/>
                </a:solidFill>
              </a:rPr>
              <a:t>임이 확실함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096F173C-8128-0F48-654C-25959132C1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264" y="4249989"/>
            <a:ext cx="1274399" cy="168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What is RSA Algorithms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D9ECD9B9-EAA2-C379-EC18-E87A9784557D}"/>
              </a:ext>
            </a:extLst>
          </p:cNvPr>
          <p:cNvSpPr txBox="1"/>
          <p:nvPr/>
        </p:nvSpPr>
        <p:spPr>
          <a:xfrm>
            <a:off x="1566155" y="1674977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비대칭키 암호화란 무엇일까</a:t>
            </a:r>
            <a:r>
              <a:rPr lang="en-US" altLang="ko-KR" b="1" dirty="0"/>
              <a:t>?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879052B3-A45A-F80F-66B5-B87D149343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050" y="3026831"/>
            <a:ext cx="1923056" cy="1923056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511ED7CA-9CA9-0902-1658-4336CEEF94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194" y="3014106"/>
            <a:ext cx="1923056" cy="192305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0B70CFF-D3EE-62C7-6AF7-4FDE705580B7}"/>
              </a:ext>
            </a:extLst>
          </p:cNvPr>
          <p:cNvSpPr txBox="1"/>
          <p:nvPr/>
        </p:nvSpPr>
        <p:spPr>
          <a:xfrm>
            <a:off x="3049529" y="5045181"/>
            <a:ext cx="738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5E9FEC1-F4C0-D207-5C01-FD103F4D1FCD}"/>
              </a:ext>
            </a:extLst>
          </p:cNvPr>
          <p:cNvSpPr txBox="1"/>
          <p:nvPr/>
        </p:nvSpPr>
        <p:spPr>
          <a:xfrm>
            <a:off x="8235335" y="5045181"/>
            <a:ext cx="738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9A0065-72AD-956C-5651-6DDCE2E8F7B2}"/>
              </a:ext>
            </a:extLst>
          </p:cNvPr>
          <p:cNvSpPr txBox="1"/>
          <p:nvPr/>
        </p:nvSpPr>
        <p:spPr>
          <a:xfrm>
            <a:off x="2735453" y="5378386"/>
            <a:ext cx="136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A </a:t>
            </a:r>
            <a:r>
              <a:rPr lang="ko-KR" altLang="en-US" dirty="0">
                <a:solidFill>
                  <a:srgbClr val="FF0000"/>
                </a:solidFill>
              </a:rPr>
              <a:t>공개키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E6DAC3-EFCF-5047-D96B-6079E8E11882}"/>
              </a:ext>
            </a:extLst>
          </p:cNvPr>
          <p:cNvSpPr txBox="1"/>
          <p:nvPr/>
        </p:nvSpPr>
        <p:spPr>
          <a:xfrm>
            <a:off x="2457066" y="5756517"/>
            <a:ext cx="192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A </a:t>
            </a:r>
            <a:r>
              <a:rPr lang="ko-KR" altLang="en-US" dirty="0">
                <a:solidFill>
                  <a:srgbClr val="FF0000"/>
                </a:solidFill>
              </a:rPr>
              <a:t>개인키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8EE861-2961-8BEB-10DF-429F899AD053}"/>
              </a:ext>
            </a:extLst>
          </p:cNvPr>
          <p:cNvSpPr txBox="1"/>
          <p:nvPr/>
        </p:nvSpPr>
        <p:spPr>
          <a:xfrm>
            <a:off x="7867582" y="5387185"/>
            <a:ext cx="136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B </a:t>
            </a:r>
            <a:r>
              <a:rPr lang="ko-KR" altLang="en-US" dirty="0">
                <a:solidFill>
                  <a:srgbClr val="0070C0"/>
                </a:solidFill>
              </a:rPr>
              <a:t>공개키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6C2D74-9E5C-0D43-2296-046471141075}"/>
              </a:ext>
            </a:extLst>
          </p:cNvPr>
          <p:cNvSpPr txBox="1"/>
          <p:nvPr/>
        </p:nvSpPr>
        <p:spPr>
          <a:xfrm>
            <a:off x="7589195" y="5765316"/>
            <a:ext cx="192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B </a:t>
            </a:r>
            <a:r>
              <a:rPr lang="ko-KR" altLang="en-US" dirty="0">
                <a:solidFill>
                  <a:srgbClr val="0070C0"/>
                </a:solidFill>
              </a:rPr>
              <a:t>개인키</a:t>
            </a:r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0DDA13D9-FB4B-EFE8-357D-CA0337BB56EE}"/>
              </a:ext>
            </a:extLst>
          </p:cNvPr>
          <p:cNvSpPr/>
          <p:nvPr/>
        </p:nvSpPr>
        <p:spPr>
          <a:xfrm>
            <a:off x="4961512" y="4305762"/>
            <a:ext cx="2055755" cy="27201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37278E9-09D1-B9EB-2616-77668FFFFDE0}"/>
              </a:ext>
            </a:extLst>
          </p:cNvPr>
          <p:cNvSpPr/>
          <p:nvPr/>
        </p:nvSpPr>
        <p:spPr>
          <a:xfrm>
            <a:off x="5567191" y="3250451"/>
            <a:ext cx="683046" cy="4021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DC27DE7-583F-6254-71CA-00DB98CADFB7}"/>
              </a:ext>
            </a:extLst>
          </p:cNvPr>
          <p:cNvSpPr/>
          <p:nvPr/>
        </p:nvSpPr>
        <p:spPr>
          <a:xfrm>
            <a:off x="5286261" y="2993755"/>
            <a:ext cx="1244906" cy="860553"/>
          </a:xfrm>
          <a:prstGeom prst="rect">
            <a:avLst/>
          </a:prstGeom>
          <a:noFill/>
          <a:ln w="38100">
            <a:solidFill>
              <a:srgbClr val="4472C4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5F73AD3-20C8-1803-7723-12761CDA7E42}"/>
              </a:ext>
            </a:extLst>
          </p:cNvPr>
          <p:cNvSpPr txBox="1"/>
          <p:nvPr/>
        </p:nvSpPr>
        <p:spPr>
          <a:xfrm>
            <a:off x="4689190" y="2548748"/>
            <a:ext cx="2466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B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accent1"/>
                </a:solidFill>
              </a:rPr>
              <a:t>공개키로 암호화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4D3AC3D-2C7B-A90C-65AE-51AF417D47F7}"/>
              </a:ext>
            </a:extLst>
          </p:cNvPr>
          <p:cNvSpPr/>
          <p:nvPr/>
        </p:nvSpPr>
        <p:spPr>
          <a:xfrm>
            <a:off x="4717299" y="2405751"/>
            <a:ext cx="2416201" cy="160255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D01FD9C-8FCA-2B65-F379-3710E432E2A0}"/>
              </a:ext>
            </a:extLst>
          </p:cNvPr>
          <p:cNvSpPr txBox="1"/>
          <p:nvPr/>
        </p:nvSpPr>
        <p:spPr>
          <a:xfrm>
            <a:off x="4653107" y="1942603"/>
            <a:ext cx="2466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A</a:t>
            </a:r>
            <a:r>
              <a:rPr lang="ko-KR" altLang="en-US" dirty="0">
                <a:solidFill>
                  <a:srgbClr val="FF0000"/>
                </a:solidFill>
              </a:rPr>
              <a:t> 개인키로 암호화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1A3E5F-C7A0-8AB3-B2FD-C490DD45822F}"/>
              </a:ext>
            </a:extLst>
          </p:cNvPr>
          <p:cNvSpPr txBox="1"/>
          <p:nvPr/>
        </p:nvSpPr>
        <p:spPr>
          <a:xfrm>
            <a:off x="7494226" y="1963434"/>
            <a:ext cx="3443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</a:t>
            </a:r>
            <a:r>
              <a:rPr lang="ko-KR" altLang="en-US" dirty="0">
                <a:solidFill>
                  <a:srgbClr val="FF0000"/>
                </a:solidFill>
              </a:rPr>
              <a:t>의 개인키가 없으면 열수 없고 </a:t>
            </a:r>
            <a:r>
              <a:rPr lang="en-US" altLang="ko-KR" dirty="0">
                <a:solidFill>
                  <a:srgbClr val="FF0000"/>
                </a:solidFill>
              </a:rPr>
              <a:t>A</a:t>
            </a:r>
            <a:r>
              <a:rPr lang="ko-KR" altLang="en-US" dirty="0">
                <a:solidFill>
                  <a:srgbClr val="FF0000"/>
                </a:solidFill>
              </a:rPr>
              <a:t>가 보낸 것도 확실함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4791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What is RSA Algorithms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D9ECD9B9-EAA2-C379-EC18-E87A9784557D}"/>
              </a:ext>
            </a:extLst>
          </p:cNvPr>
          <p:cNvSpPr txBox="1"/>
          <p:nvPr/>
        </p:nvSpPr>
        <p:spPr>
          <a:xfrm>
            <a:off x="1566155" y="1674977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/>
              <a:t>RSA </a:t>
            </a:r>
            <a:r>
              <a:rPr lang="ko-KR" altLang="en-US" b="1" dirty="0"/>
              <a:t>암호화 알고리즘이란 무엇일까</a:t>
            </a:r>
            <a:r>
              <a:rPr lang="en-US" altLang="ko-KR" b="1" dirty="0"/>
              <a:t>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7BECCB-511D-7365-B078-7FD539F12DE3}"/>
              </a:ext>
            </a:extLst>
          </p:cNvPr>
          <p:cNvSpPr txBox="1"/>
          <p:nvPr/>
        </p:nvSpPr>
        <p:spPr>
          <a:xfrm>
            <a:off x="2008343" y="2086834"/>
            <a:ext cx="7708534" cy="378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수학자들이 개발한 암호화 알고리즘</a:t>
            </a:r>
            <a:endParaRPr lang="en-US" altLang="ko-KR" b="0" i="0" dirty="0">
              <a:solidFill>
                <a:srgbClr val="2021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대표적인 </a:t>
            </a:r>
            <a:r>
              <a:rPr lang="ko-KR" altLang="en-US" dirty="0">
                <a:solidFill>
                  <a:srgbClr val="2021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비대칭키 암호화 방식</a:t>
            </a:r>
            <a:endParaRPr lang="en-US" altLang="ko-KR" dirty="0">
              <a:solidFill>
                <a:srgbClr val="202122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인터넷 </a:t>
            </a:r>
            <a:r>
              <a:rPr lang="ko-KR" altLang="en-US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뱅킹등에서</a:t>
            </a:r>
            <a:r>
              <a:rPr lang="ko-KR" alt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현재도 사용됨</a:t>
            </a:r>
            <a:endParaRPr lang="en-US" altLang="ko-KR" b="0" i="0" dirty="0">
              <a:solidFill>
                <a:srgbClr val="2021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컴퓨터가 큰 수를 곱하거나 나누는 것은 잘 하지만 큰 수를 소인수 분해 하는 것은 어렵다는 점을 이용한 암호화 알고리즘</a:t>
            </a:r>
            <a:endParaRPr lang="en-US" altLang="ko-KR" b="0" i="0" dirty="0">
              <a:solidFill>
                <a:srgbClr val="2021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페르마의</a:t>
            </a:r>
            <a:r>
              <a:rPr lang="ko-KR" alt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ko-KR" altLang="en-US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소정리</a:t>
            </a:r>
            <a:r>
              <a:rPr lang="en-US" altLang="ko-KR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</a:t>
            </a:r>
            <a:r>
              <a:rPr lang="ko-KR" alt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확장 유클리드 </a:t>
            </a:r>
            <a:r>
              <a:rPr lang="ko-KR" altLang="en-US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호제법</a:t>
            </a:r>
            <a:r>
              <a:rPr lang="en-US" altLang="ko-KR" dirty="0">
                <a:solidFill>
                  <a:srgbClr val="2021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,</a:t>
            </a:r>
            <a:r>
              <a:rPr lang="ko-KR" alt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ko-KR" altLang="en-US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오일러</a:t>
            </a:r>
            <a:r>
              <a:rPr lang="ko-KR" alt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법칙 등을 이용</a:t>
            </a:r>
            <a:endParaRPr lang="en-US" altLang="ko-KR" b="0" i="0" dirty="0">
              <a:solidFill>
                <a:srgbClr val="2021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2021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2021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b="0" i="0" dirty="0">
              <a:solidFill>
                <a:srgbClr val="2021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8398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What is RSA Algorithms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D9ECD9B9-EAA2-C379-EC18-E87A9784557D}"/>
              </a:ext>
            </a:extLst>
          </p:cNvPr>
          <p:cNvSpPr txBox="1"/>
          <p:nvPr/>
        </p:nvSpPr>
        <p:spPr>
          <a:xfrm>
            <a:off x="1566155" y="1674977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/>
              <a:t>RSA </a:t>
            </a:r>
            <a:r>
              <a:rPr lang="ko-KR" altLang="en-US" b="1" dirty="0"/>
              <a:t>암호화의 과정을 알아보자</a:t>
            </a:r>
            <a:endParaRPr lang="en-US" altLang="ko-K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47BECCB-511D-7365-B078-7FD539F12DE3}"/>
                  </a:ext>
                </a:extLst>
              </p:cNvPr>
              <p:cNvSpPr txBox="1"/>
              <p:nvPr/>
            </p:nvSpPr>
            <p:spPr>
              <a:xfrm>
                <a:off x="2008343" y="2086834"/>
                <a:ext cx="7708534" cy="2962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ko-KR" altLang="en-US" b="1" dirty="0">
                    <a:solidFill>
                      <a:srgbClr val="202122"/>
                    </a:solidFill>
                    <a:highlight>
                      <a:srgbClr val="FFFFFF"/>
                    </a:highlight>
                    <a:latin typeface="Arial" panose="020B0604020202020204" pitchFamily="34" charset="0"/>
                  </a:rPr>
                  <a:t>두개의 큰 소수</a:t>
                </a:r>
                <a:r>
                  <a:rPr lang="en-US" altLang="ko-KR" b="1" dirty="0">
                    <a:solidFill>
                      <a:srgbClr val="202122"/>
                    </a:solidFill>
                    <a:highlight>
                      <a:srgbClr val="FFFFFF"/>
                    </a:highlight>
                    <a:latin typeface="Arial" panose="020B0604020202020204" pitchFamily="34" charset="0"/>
                  </a:rPr>
                  <a:t>(Prime Number)</a:t>
                </a:r>
                <a:r>
                  <a:rPr lang="ko-KR" altLang="en-US" b="1" dirty="0">
                    <a:solidFill>
                      <a:srgbClr val="202122"/>
                    </a:solidFill>
                    <a:highlight>
                      <a:srgbClr val="FFFFFF"/>
                    </a:highlight>
                    <a:latin typeface="Arial" panose="020B0604020202020204" pitchFamily="34" charset="0"/>
                  </a:rPr>
                  <a:t> </a:t>
                </a:r>
                <a:r>
                  <a:rPr lang="en-US" altLang="ko-KR" b="1" dirty="0">
                    <a:solidFill>
                      <a:srgbClr val="202122"/>
                    </a:solidFill>
                    <a:highlight>
                      <a:srgbClr val="FFFFFF"/>
                    </a:highlight>
                    <a:latin typeface="Arial" panose="020B0604020202020204" pitchFamily="34" charset="0"/>
                  </a:rPr>
                  <a:t>p</a:t>
                </a:r>
                <a:r>
                  <a:rPr lang="ko-KR" altLang="en-US" b="1" dirty="0">
                    <a:solidFill>
                      <a:srgbClr val="202122"/>
                    </a:solidFill>
                    <a:highlight>
                      <a:srgbClr val="FFFFFF"/>
                    </a:highlight>
                    <a:latin typeface="Arial" panose="020B0604020202020204" pitchFamily="34" charset="0"/>
                  </a:rPr>
                  <a:t>와 </a:t>
                </a:r>
                <a:r>
                  <a:rPr lang="en-US" altLang="ko-KR" b="1" dirty="0">
                    <a:solidFill>
                      <a:srgbClr val="202122"/>
                    </a:solidFill>
                    <a:highlight>
                      <a:srgbClr val="FFFFFF"/>
                    </a:highlight>
                    <a:latin typeface="Arial" panose="020B0604020202020204" pitchFamily="34" charset="0"/>
                  </a:rPr>
                  <a:t>q</a:t>
                </a:r>
                <a:r>
                  <a:rPr lang="ko-KR" altLang="en-US" b="1" dirty="0">
                    <a:solidFill>
                      <a:srgbClr val="202122"/>
                    </a:solidFill>
                    <a:highlight>
                      <a:srgbClr val="FFFFFF"/>
                    </a:highlight>
                    <a:latin typeface="Arial" panose="020B0604020202020204" pitchFamily="34" charset="0"/>
                  </a:rPr>
                  <a:t>를 선택한다</a:t>
                </a:r>
                <a:r>
                  <a:rPr lang="en-US" altLang="ko-KR" b="1" dirty="0">
                    <a:solidFill>
                      <a:srgbClr val="202122"/>
                    </a:solidFill>
                    <a:highlight>
                      <a:srgbClr val="FFFFFF"/>
                    </a:highlight>
                    <a:latin typeface="Arial" panose="020B0604020202020204" pitchFamily="34" charset="0"/>
                  </a:rPr>
                  <a:t>.</a:t>
                </a: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altLang="ko-KR" b="1" dirty="0">
                    <a:solidFill>
                      <a:srgbClr val="202122"/>
                    </a:solidFill>
                    <a:highlight>
                      <a:srgbClr val="FFFFFF"/>
                    </a:highlight>
                    <a:latin typeface="Arial" panose="020B0604020202020204" pitchFamily="34" charset="0"/>
                  </a:rPr>
                  <a:t>n = p * q</a:t>
                </a:r>
                <a:r>
                  <a:rPr lang="ko-KR" altLang="en-US" b="1" dirty="0">
                    <a:solidFill>
                      <a:srgbClr val="202122"/>
                    </a:solidFill>
                    <a:highlight>
                      <a:srgbClr val="FFFFFF"/>
                    </a:highlight>
                    <a:latin typeface="Arial" panose="020B0604020202020204" pitchFamily="34" charset="0"/>
                  </a:rPr>
                  <a:t> 를 계산한다</a:t>
                </a:r>
                <a:r>
                  <a:rPr lang="en-US" altLang="ko-KR" b="1" dirty="0">
                    <a:solidFill>
                      <a:srgbClr val="202122"/>
                    </a:solidFill>
                    <a:highlight>
                      <a:srgbClr val="FFFFFF"/>
                    </a:highlight>
                    <a:latin typeface="Arial" panose="020B0604020202020204" pitchFamily="34" charset="0"/>
                  </a:rPr>
                  <a:t>.</a:t>
                </a: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altLang="ko-KR" b="1" i="0" dirty="0">
                    <a:solidFill>
                      <a:srgbClr val="000000"/>
                    </a:solidFill>
                    <a:effectLst/>
                    <a:latin typeface="inherit"/>
                  </a:rPr>
                  <a:t>φ(n) = (p - 1)(q - 1)</a:t>
                </a:r>
                <a:r>
                  <a:rPr lang="ko-KR" altLang="en-US" b="1" i="0" dirty="0">
                    <a:solidFill>
                      <a:srgbClr val="000000"/>
                    </a:solidFill>
                    <a:effectLst/>
                    <a:latin typeface="inherit"/>
                  </a:rPr>
                  <a:t>을 계산한다</a:t>
                </a:r>
                <a:r>
                  <a:rPr lang="en-US" altLang="ko-KR" b="1" i="0" dirty="0">
                    <a:solidFill>
                      <a:srgbClr val="000000"/>
                    </a:solidFill>
                    <a:effectLst/>
                    <a:latin typeface="inherit"/>
                  </a:rPr>
                  <a:t>.</a:t>
                </a: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altLang="ko-KR" b="1" dirty="0">
                    <a:solidFill>
                      <a:srgbClr val="202122"/>
                    </a:solidFill>
                    <a:highlight>
                      <a:srgbClr val="FFFFFF"/>
                    </a:highlight>
                    <a:latin typeface="Arial" panose="020B0604020202020204" pitchFamily="34" charset="0"/>
                  </a:rPr>
                  <a:t> </a:t>
                </a:r>
                <a:r>
                  <a:rPr lang="el-GR" altLang="ko-KR" b="1" i="0" dirty="0">
                    <a:solidFill>
                      <a:srgbClr val="000000"/>
                    </a:solidFill>
                    <a:effectLst/>
                    <a:latin typeface="inherit"/>
                  </a:rPr>
                  <a:t>φ(</a:t>
                </a:r>
                <a:r>
                  <a:rPr lang="en-US" altLang="ko-KR" b="1" i="0" dirty="0">
                    <a:solidFill>
                      <a:srgbClr val="000000"/>
                    </a:solidFill>
                    <a:effectLst/>
                    <a:latin typeface="inherit"/>
                  </a:rPr>
                  <a:t>n)</a:t>
                </a:r>
                <a:r>
                  <a:rPr lang="en-US" altLang="ko-KR" b="1" dirty="0">
                    <a:solidFill>
                      <a:srgbClr val="202122"/>
                    </a:solidFill>
                    <a:highlight>
                      <a:srgbClr val="FFFFFF"/>
                    </a:highlight>
                    <a:latin typeface="Arial" panose="020B0604020202020204" pitchFamily="34" charset="0"/>
                  </a:rPr>
                  <a:t> </a:t>
                </a:r>
                <a:r>
                  <a:rPr lang="ko-KR" altLang="en-US" b="1" dirty="0">
                    <a:solidFill>
                      <a:srgbClr val="202122"/>
                    </a:solidFill>
                    <a:highlight>
                      <a:srgbClr val="FFFFFF"/>
                    </a:highlight>
                    <a:latin typeface="Arial" panose="020B0604020202020204" pitchFamily="34" charset="0"/>
                  </a:rPr>
                  <a:t>보다 작으면서 </a:t>
                </a:r>
                <a:r>
                  <a:rPr lang="el-GR" altLang="ko-KR" b="1" i="0" dirty="0">
                    <a:solidFill>
                      <a:srgbClr val="000000"/>
                    </a:solidFill>
                    <a:effectLst/>
                    <a:latin typeface="inherit"/>
                  </a:rPr>
                  <a:t>φ(</a:t>
                </a:r>
                <a:r>
                  <a:rPr lang="en-US" altLang="ko-KR" b="1" i="0" dirty="0">
                    <a:solidFill>
                      <a:srgbClr val="000000"/>
                    </a:solidFill>
                    <a:effectLst/>
                    <a:latin typeface="inherit"/>
                  </a:rPr>
                  <a:t>n)</a:t>
                </a:r>
                <a:r>
                  <a:rPr lang="en-US" altLang="ko-KR" b="1" dirty="0">
                    <a:solidFill>
                      <a:srgbClr val="202122"/>
                    </a:solidFill>
                    <a:highlight>
                      <a:srgbClr val="FFFFFF"/>
                    </a:highlight>
                    <a:latin typeface="Arial" panose="020B0604020202020204" pitchFamily="34" charset="0"/>
                  </a:rPr>
                  <a:t> </a:t>
                </a:r>
                <a:r>
                  <a:rPr lang="ko-KR" altLang="en-US" b="1" dirty="0">
                    <a:solidFill>
                      <a:srgbClr val="202122"/>
                    </a:solidFill>
                    <a:highlight>
                      <a:srgbClr val="FFFFFF"/>
                    </a:highlight>
                    <a:latin typeface="Arial" panose="020B0604020202020204" pitchFamily="34" charset="0"/>
                  </a:rPr>
                  <a:t>과 서로소인 </a:t>
                </a:r>
                <a:r>
                  <a:rPr lang="en-US" altLang="ko-KR" b="1" dirty="0">
                    <a:solidFill>
                      <a:srgbClr val="202122"/>
                    </a:solidFill>
                    <a:highlight>
                      <a:srgbClr val="FFFFFF"/>
                    </a:highlight>
                    <a:latin typeface="Arial" panose="020B0604020202020204" pitchFamily="34" charset="0"/>
                  </a:rPr>
                  <a:t>e</a:t>
                </a:r>
                <a:r>
                  <a:rPr lang="ko-KR" altLang="en-US" b="1" dirty="0">
                    <a:solidFill>
                      <a:srgbClr val="202122"/>
                    </a:solidFill>
                    <a:highlight>
                      <a:srgbClr val="FFFFFF"/>
                    </a:highlight>
                    <a:latin typeface="Arial" panose="020B0604020202020204" pitchFamily="34" charset="0"/>
                  </a:rPr>
                  <a:t>를 고른다</a:t>
                </a:r>
                <a:r>
                  <a:rPr lang="en-US" altLang="ko-KR" b="1" dirty="0">
                    <a:solidFill>
                      <a:srgbClr val="202122"/>
                    </a:solidFill>
                    <a:highlight>
                      <a:srgbClr val="FFFFFF"/>
                    </a:highlight>
                    <a:latin typeface="Arial" panose="020B0604020202020204" pitchFamily="34" charset="0"/>
                  </a:rPr>
                  <a:t>.</a:t>
                </a: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altLang="ko-KR" b="1" i="0" dirty="0">
                    <a:solidFill>
                      <a:srgbClr val="202122"/>
                    </a:solidFill>
                    <a:effectLst/>
                    <a:highlight>
                      <a:srgbClr val="FFFFFF"/>
                    </a:highlight>
                    <a:latin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1" i="0" dirty="0" smtClean="0">
                        <a:solidFill>
                          <a:srgbClr val="202122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ⅇ×ⅆ</m:t>
                    </m:r>
                    <m:func>
                      <m:funcPr>
                        <m:ctrlPr>
                          <a:rPr lang="en-US" altLang="ko-KR" b="1" i="1" dirty="0" smtClean="0">
                            <a:solidFill>
                              <a:srgbClr val="202122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b="1" i="0" dirty="0" smtClean="0">
                            <a:solidFill>
                              <a:srgbClr val="202122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0" dirty="0" smtClean="0">
                            <a:solidFill>
                              <a:srgbClr val="202122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𝐦𝐨𝐝</m:t>
                        </m:r>
                      </m:fName>
                      <m:e>
                        <m:r>
                          <m:rPr>
                            <m:nor/>
                          </m:rPr>
                          <a:rPr lang="el-GR" altLang="ko-KR" b="1" dirty="0">
                            <a:solidFill>
                              <a:srgbClr val="000000"/>
                            </a:solidFill>
                            <a:latin typeface="inherit"/>
                          </a:rPr>
                          <m:t>φ</m:t>
                        </m:r>
                        <m:r>
                          <m:rPr>
                            <m:nor/>
                          </m:rPr>
                          <a:rPr lang="el-GR" altLang="ko-KR" b="1" dirty="0">
                            <a:solidFill>
                              <a:srgbClr val="000000"/>
                            </a:solidFill>
                            <a:latin typeface="inherit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b="1" dirty="0">
                            <a:solidFill>
                              <a:srgbClr val="000000"/>
                            </a:solidFill>
                            <a:latin typeface="inherit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altLang="ko-KR" b="1" dirty="0">
                            <a:solidFill>
                              <a:srgbClr val="000000"/>
                            </a:solidFill>
                            <a:latin typeface="inherit"/>
                          </a:rPr>
                          <m:t>)</m:t>
                        </m:r>
                      </m:e>
                    </m:func>
                    <m:r>
                      <a:rPr lang="en-US" altLang="ko-KR" b="1" i="0" dirty="0" smtClean="0">
                        <a:solidFill>
                          <a:srgbClr val="202122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0" dirty="0" smtClean="0">
                        <a:solidFill>
                          <a:srgbClr val="202122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𝟏</m:t>
                    </m:r>
                    <m:d>
                      <m:dPr>
                        <m:ctrlPr>
                          <a:rPr lang="en-US" altLang="ko-KR" b="1" i="1" dirty="0">
                            <a:solidFill>
                              <a:srgbClr val="202122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0" dirty="0" smtClean="0">
                            <a:solidFill>
                              <a:srgbClr val="202122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b="1" i="0" dirty="0" smtClean="0">
                            <a:solidFill>
                              <a:srgbClr val="202122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b="1" i="0" dirty="0" smtClean="0">
                            <a:solidFill>
                              <a:srgbClr val="202122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𝐝</m:t>
                        </m:r>
                        <m:r>
                          <a:rPr lang="en-US" altLang="ko-KR" b="1" i="0" dirty="0" smtClean="0">
                            <a:solidFill>
                              <a:srgbClr val="202122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m:rPr>
                            <m:nor/>
                          </m:rPr>
                          <a:rPr lang="en-US" altLang="ko-KR" b="1" dirty="0">
                            <a:solidFill>
                              <a:srgbClr val="000000"/>
                            </a:solidFill>
                            <a:latin typeface="inherit"/>
                          </a:rPr>
                          <m:t>φ</m:t>
                        </m:r>
                        <m:r>
                          <m:rPr>
                            <m:nor/>
                          </m:rPr>
                          <a:rPr lang="en-US" altLang="ko-KR" b="1" dirty="0">
                            <a:solidFill>
                              <a:srgbClr val="000000"/>
                            </a:solidFill>
                            <a:latin typeface="inherit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b="1" dirty="0">
                            <a:solidFill>
                              <a:srgbClr val="000000"/>
                            </a:solidFill>
                            <a:latin typeface="inherit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altLang="ko-KR" b="1" dirty="0">
                            <a:solidFill>
                              <a:srgbClr val="000000"/>
                            </a:solidFill>
                            <a:latin typeface="inherit"/>
                          </a:rPr>
                          <m:t>)</m:t>
                        </m:r>
                      </m:e>
                    </m:d>
                    <m:r>
                      <a:rPr lang="en-US" altLang="ko-KR" b="1" i="0" dirty="0" smtClean="0">
                        <a:solidFill>
                          <a:srgbClr val="202122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="1" i="0" dirty="0">
                    <a:solidFill>
                      <a:srgbClr val="202122"/>
                    </a:solidFill>
                    <a:effectLst/>
                    <a:highlight>
                      <a:srgbClr val="FFFFFF"/>
                    </a:highlight>
                    <a:latin typeface="Arial" panose="020B0604020202020204" pitchFamily="34" charset="0"/>
                  </a:rPr>
                  <a:t> </a:t>
                </a:r>
                <a:r>
                  <a:rPr lang="ko-KR" altLang="en-US" b="1" i="0" dirty="0">
                    <a:solidFill>
                      <a:srgbClr val="202122"/>
                    </a:solidFill>
                    <a:effectLst/>
                    <a:highlight>
                      <a:srgbClr val="FFFFFF"/>
                    </a:highlight>
                    <a:latin typeface="Arial" panose="020B0604020202020204" pitchFamily="34" charset="0"/>
                  </a:rPr>
                  <a:t>를 만족하는 </a:t>
                </a:r>
                <a:r>
                  <a:rPr lang="en-US" altLang="ko-KR" b="1" i="0" dirty="0">
                    <a:solidFill>
                      <a:srgbClr val="202122"/>
                    </a:solidFill>
                    <a:effectLst/>
                    <a:highlight>
                      <a:srgbClr val="FFFFFF"/>
                    </a:highlight>
                    <a:latin typeface="Arial" panose="020B0604020202020204" pitchFamily="34" charset="0"/>
                  </a:rPr>
                  <a:t>d</a:t>
                </a:r>
                <a:r>
                  <a:rPr lang="ko-KR" altLang="en-US" b="1" i="0" dirty="0">
                    <a:solidFill>
                      <a:srgbClr val="202122"/>
                    </a:solidFill>
                    <a:effectLst/>
                    <a:highlight>
                      <a:srgbClr val="FFFFFF"/>
                    </a:highlight>
                    <a:latin typeface="Arial" panose="020B0604020202020204" pitchFamily="34" charset="0"/>
                  </a:rPr>
                  <a:t>를 찾는다</a:t>
                </a:r>
                <a:r>
                  <a:rPr lang="en-US" altLang="ko-KR" b="1" i="0" dirty="0">
                    <a:solidFill>
                      <a:srgbClr val="202122"/>
                    </a:solidFill>
                    <a:effectLst/>
                    <a:highlight>
                      <a:srgbClr val="FFFFFF"/>
                    </a:highlight>
                    <a:latin typeface="Arial" panose="020B0604020202020204" pitchFamily="34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b="1" dirty="0">
                    <a:solidFill>
                      <a:srgbClr val="202122"/>
                    </a:solidFill>
                    <a:highlight>
                      <a:srgbClr val="FFFFFF"/>
                    </a:highlight>
                    <a:latin typeface="Arial" panose="020B0604020202020204" pitchFamily="34" charset="0"/>
                  </a:rPr>
                  <a:t>6.  N</a:t>
                </a:r>
                <a:r>
                  <a:rPr lang="ko-KR" altLang="en-US" b="1" dirty="0">
                    <a:solidFill>
                      <a:srgbClr val="202122"/>
                    </a:solidFill>
                    <a:highlight>
                      <a:srgbClr val="FFFFFF"/>
                    </a:highlight>
                    <a:latin typeface="Arial" panose="020B0604020202020204" pitchFamily="34" charset="0"/>
                  </a:rPr>
                  <a:t>과 </a:t>
                </a:r>
                <a:r>
                  <a:rPr lang="en-US" altLang="ko-KR" b="1" dirty="0">
                    <a:solidFill>
                      <a:srgbClr val="202122"/>
                    </a:solidFill>
                    <a:highlight>
                      <a:srgbClr val="FFFFFF"/>
                    </a:highlight>
                    <a:latin typeface="Arial" panose="020B0604020202020204" pitchFamily="34" charset="0"/>
                  </a:rPr>
                  <a:t>e</a:t>
                </a:r>
                <a:r>
                  <a:rPr lang="ko-KR" altLang="en-US" b="1" dirty="0">
                    <a:solidFill>
                      <a:srgbClr val="202122"/>
                    </a:solidFill>
                    <a:highlight>
                      <a:srgbClr val="FFFFFF"/>
                    </a:highlight>
                    <a:latin typeface="Arial" panose="020B0604020202020204" pitchFamily="34" charset="0"/>
                  </a:rPr>
                  <a:t>를 공개한다</a:t>
                </a:r>
                <a:r>
                  <a:rPr lang="en-US" altLang="ko-KR" b="1" dirty="0">
                    <a:solidFill>
                      <a:srgbClr val="202122"/>
                    </a:solidFill>
                    <a:highlight>
                      <a:srgbClr val="FFFFFF"/>
                    </a:highlight>
                    <a:latin typeface="Arial" panose="020B0604020202020204" pitchFamily="34" charset="0"/>
                  </a:rPr>
                  <a:t>.</a:t>
                </a:r>
                <a:endParaRPr lang="en-US" altLang="ko-KR" b="1" i="0" dirty="0">
                  <a:solidFill>
                    <a:srgbClr val="202122"/>
                  </a:solidFill>
                  <a:effectLst/>
                  <a:highlight>
                    <a:srgbClr val="FFFFFF"/>
                  </a:highlight>
                  <a:latin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b="0" i="0" dirty="0">
                  <a:solidFill>
                    <a:srgbClr val="202122"/>
                  </a:solidFill>
                  <a:effectLst/>
                  <a:highlight>
                    <a:srgbClr val="FFFFFF"/>
                  </a:highlight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47BECCB-511D-7365-B078-7FD539F12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343" y="2086834"/>
                <a:ext cx="7708534" cy="2962606"/>
              </a:xfrm>
              <a:prstGeom prst="rect">
                <a:avLst/>
              </a:prstGeom>
              <a:blipFill>
                <a:blip r:embed="rId3"/>
                <a:stretch>
                  <a:fillRect l="-6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A76D6E02-2D38-8169-8FCB-2F9F5FE36D92}"/>
              </a:ext>
            </a:extLst>
          </p:cNvPr>
          <p:cNvSpPr/>
          <p:nvPr/>
        </p:nvSpPr>
        <p:spPr>
          <a:xfrm>
            <a:off x="7977618" y="4307593"/>
            <a:ext cx="573104" cy="23135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8C21C5-EEDA-A468-083A-3E2DBDDF629E}"/>
              </a:ext>
            </a:extLst>
          </p:cNvPr>
          <p:cNvSpPr txBox="1"/>
          <p:nvPr/>
        </p:nvSpPr>
        <p:spPr>
          <a:xfrm>
            <a:off x="8630199" y="4100104"/>
            <a:ext cx="1818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확장 유클리드 알고리즘</a:t>
            </a:r>
          </a:p>
        </p:txBody>
      </p:sp>
    </p:spTree>
    <p:extLst>
      <p:ext uri="{BB962C8B-B14F-4D97-AF65-F5344CB8AC3E}">
        <p14:creationId xmlns:p14="http://schemas.microsoft.com/office/powerpoint/2010/main" val="1422458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The knap sack problem 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D9ECD9B9-EAA2-C379-EC18-E87A9784557D}"/>
              </a:ext>
            </a:extLst>
          </p:cNvPr>
          <p:cNvSpPr txBox="1"/>
          <p:nvPr/>
        </p:nvSpPr>
        <p:spPr>
          <a:xfrm>
            <a:off x="1566155" y="1674977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배낭 문제란 무엇일까</a:t>
            </a:r>
            <a:r>
              <a:rPr lang="en-US" altLang="ko-KR" b="1" dirty="0"/>
              <a:t>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7BECCB-511D-7365-B078-7FD539F12DE3}"/>
              </a:ext>
            </a:extLst>
          </p:cNvPr>
          <p:cNvSpPr txBox="1"/>
          <p:nvPr/>
        </p:nvSpPr>
        <p:spPr>
          <a:xfrm>
            <a:off x="2008343" y="2086834"/>
            <a:ext cx="8017164" cy="871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 </a:t>
            </a:r>
            <a:r>
              <a:rPr lang="ko-KR" alt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</a:t>
            </a:r>
            <a:r>
              <a:rPr lang="ko-KR" altLang="en-US" dirty="0">
                <a:solidFill>
                  <a:srgbClr val="2021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도둑이 금고에 침입해서 물건을 훔친다고 생각해보자 도둑의 배낭에</a:t>
            </a:r>
            <a:endParaRPr lang="en-US" altLang="ko-KR" dirty="0">
              <a:solidFill>
                <a:srgbClr val="202122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2021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</a:t>
            </a:r>
            <a:r>
              <a:rPr lang="ko-KR" altLang="en-US" dirty="0">
                <a:solidFill>
                  <a:srgbClr val="2021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무게 제한이 있다면 가장 많은 수익을 낼 수 있는 방법은 무엇일까</a:t>
            </a:r>
            <a:r>
              <a:rPr lang="en-US" altLang="ko-KR" dirty="0">
                <a:solidFill>
                  <a:srgbClr val="2021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?</a:t>
            </a:r>
            <a:endParaRPr lang="en-US" altLang="ko-KR" b="0" i="0" dirty="0">
              <a:solidFill>
                <a:srgbClr val="2021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B1B6B8E0-CFE4-6512-6C12-EBC62F2505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321" y="3283040"/>
            <a:ext cx="3148344" cy="275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2940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What is RSA Algorithms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D9ECD9B9-EAA2-C379-EC18-E87A9784557D}"/>
              </a:ext>
            </a:extLst>
          </p:cNvPr>
          <p:cNvSpPr txBox="1"/>
          <p:nvPr/>
        </p:nvSpPr>
        <p:spPr>
          <a:xfrm>
            <a:off x="1566155" y="1674977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/>
              <a:t>RSA </a:t>
            </a:r>
            <a:r>
              <a:rPr lang="ko-KR" altLang="en-US" b="1" dirty="0"/>
              <a:t>암호화의 과정을 알아보자</a:t>
            </a:r>
            <a:endParaRPr lang="en-US" altLang="ko-KR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7BECCB-511D-7365-B078-7FD539F12DE3}"/>
              </a:ext>
            </a:extLst>
          </p:cNvPr>
          <p:cNvSpPr txBox="1"/>
          <p:nvPr/>
        </p:nvSpPr>
        <p:spPr>
          <a:xfrm>
            <a:off x="2008343" y="2086834"/>
            <a:ext cx="7708534" cy="456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>
                <a:solidFill>
                  <a:srgbClr val="2021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두개의 큰 소수</a:t>
            </a:r>
            <a:r>
              <a:rPr lang="en-US" altLang="ko-KR" b="1" dirty="0">
                <a:solidFill>
                  <a:srgbClr val="2021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(Prime Number)</a:t>
            </a:r>
            <a:r>
              <a:rPr lang="ko-KR" altLang="en-US" b="1" dirty="0">
                <a:solidFill>
                  <a:srgbClr val="2021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altLang="ko-KR" b="1" dirty="0">
                <a:solidFill>
                  <a:srgbClr val="2021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p</a:t>
            </a:r>
            <a:r>
              <a:rPr lang="ko-KR" altLang="en-US" b="1" dirty="0">
                <a:solidFill>
                  <a:srgbClr val="2021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와 </a:t>
            </a:r>
            <a:r>
              <a:rPr lang="en-US" altLang="ko-KR" b="1" dirty="0">
                <a:solidFill>
                  <a:srgbClr val="2021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q </a:t>
            </a:r>
            <a:r>
              <a:rPr lang="ko-KR" altLang="en-US" b="1" dirty="0">
                <a:solidFill>
                  <a:srgbClr val="2021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선택</a:t>
            </a:r>
            <a:endParaRPr lang="en-US" altLang="ko-KR" b="1" dirty="0">
              <a:solidFill>
                <a:srgbClr val="202122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7FB392-72E5-25D2-45A8-531D003E2BEC}"/>
              </a:ext>
            </a:extLst>
          </p:cNvPr>
          <p:cNvSpPr txBox="1"/>
          <p:nvPr/>
        </p:nvSpPr>
        <p:spPr>
          <a:xfrm>
            <a:off x="3260993" y="3150824"/>
            <a:ext cx="1949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p</a:t>
            </a:r>
            <a:r>
              <a:rPr lang="ko-KR" altLang="en-US" sz="2800" dirty="0"/>
              <a:t> </a:t>
            </a:r>
            <a:r>
              <a:rPr lang="en-US" altLang="ko-KR" sz="2800" dirty="0"/>
              <a:t>= 11</a:t>
            </a:r>
            <a:endParaRPr lang="ko-KR" altLang="en-US" sz="2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B80843-76C5-B88C-085E-466E4E069228}"/>
              </a:ext>
            </a:extLst>
          </p:cNvPr>
          <p:cNvSpPr txBox="1"/>
          <p:nvPr/>
        </p:nvSpPr>
        <p:spPr>
          <a:xfrm>
            <a:off x="6096000" y="3150824"/>
            <a:ext cx="2305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q</a:t>
            </a:r>
            <a:r>
              <a:rPr lang="ko-KR" altLang="en-US" sz="2800" dirty="0"/>
              <a:t> </a:t>
            </a:r>
            <a:r>
              <a:rPr lang="en-US" altLang="ko-KR" sz="2800" dirty="0"/>
              <a:t>= 3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561964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What is RSA Algorithms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D9ECD9B9-EAA2-C379-EC18-E87A9784557D}"/>
              </a:ext>
            </a:extLst>
          </p:cNvPr>
          <p:cNvSpPr txBox="1"/>
          <p:nvPr/>
        </p:nvSpPr>
        <p:spPr>
          <a:xfrm>
            <a:off x="1566155" y="1674977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/>
              <a:t>RSA </a:t>
            </a:r>
            <a:r>
              <a:rPr lang="ko-KR" altLang="en-US" b="1" dirty="0"/>
              <a:t>암호화의 과정을 알아보자</a:t>
            </a:r>
            <a:endParaRPr lang="en-US" altLang="ko-KR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7BECCB-511D-7365-B078-7FD539F12DE3}"/>
              </a:ext>
            </a:extLst>
          </p:cNvPr>
          <p:cNvSpPr txBox="1"/>
          <p:nvPr/>
        </p:nvSpPr>
        <p:spPr>
          <a:xfrm>
            <a:off x="2008343" y="2086834"/>
            <a:ext cx="7708534" cy="456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2021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2. n = p * q</a:t>
            </a:r>
            <a:r>
              <a:rPr lang="ko-KR" altLang="en-US" b="1" dirty="0">
                <a:solidFill>
                  <a:srgbClr val="2021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를 계산한다</a:t>
            </a:r>
            <a:r>
              <a:rPr lang="en-US" altLang="ko-KR" b="1" dirty="0">
                <a:solidFill>
                  <a:srgbClr val="2021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7FB392-72E5-25D2-45A8-531D003E2BEC}"/>
                  </a:ext>
                </a:extLst>
              </p:cNvPr>
              <p:cNvSpPr txBox="1"/>
              <p:nvPr/>
            </p:nvSpPr>
            <p:spPr>
              <a:xfrm>
                <a:off x="2127892" y="3611286"/>
                <a:ext cx="35694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2800" i="0" dirty="0" smtClean="0">
                          <a:latin typeface="Cambria Math" panose="02040503050406030204" pitchFamily="18" charset="0"/>
                        </a:rPr>
                        <m:t>=11×3=33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7FB392-72E5-25D2-45A8-531D003E2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892" y="3611286"/>
                <a:ext cx="356946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5CB80843-76C5-B88C-085E-466E4E069228}"/>
              </a:ext>
            </a:extLst>
          </p:cNvPr>
          <p:cNvSpPr txBox="1"/>
          <p:nvPr/>
        </p:nvSpPr>
        <p:spPr>
          <a:xfrm>
            <a:off x="3903643" y="2828845"/>
            <a:ext cx="2305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q</a:t>
            </a:r>
            <a:r>
              <a:rPr lang="ko-KR" altLang="en-US" sz="2800" dirty="0"/>
              <a:t> </a:t>
            </a:r>
            <a:r>
              <a:rPr lang="en-US" altLang="ko-KR" sz="2800" dirty="0"/>
              <a:t>= 3</a:t>
            </a:r>
            <a:endParaRPr lang="ko-KR" altLang="en-US" sz="2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DF1F43-83D9-2102-33EB-4F705200B91E}"/>
              </a:ext>
            </a:extLst>
          </p:cNvPr>
          <p:cNvSpPr txBox="1"/>
          <p:nvPr/>
        </p:nvSpPr>
        <p:spPr>
          <a:xfrm>
            <a:off x="2127892" y="2828845"/>
            <a:ext cx="1949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p</a:t>
            </a:r>
            <a:r>
              <a:rPr lang="ko-KR" altLang="en-US" sz="2800" dirty="0"/>
              <a:t> </a:t>
            </a:r>
            <a:r>
              <a:rPr lang="en-US" altLang="ko-KR" sz="2800" dirty="0"/>
              <a:t>= 11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218196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What is RSA Algorithms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D9ECD9B9-EAA2-C379-EC18-E87A9784557D}"/>
              </a:ext>
            </a:extLst>
          </p:cNvPr>
          <p:cNvSpPr txBox="1"/>
          <p:nvPr/>
        </p:nvSpPr>
        <p:spPr>
          <a:xfrm>
            <a:off x="1566155" y="1674977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/>
              <a:t>RSA </a:t>
            </a:r>
            <a:r>
              <a:rPr lang="ko-KR" altLang="en-US" b="1" dirty="0"/>
              <a:t>암호화의 과정을 알아보자</a:t>
            </a:r>
            <a:endParaRPr lang="en-US" altLang="ko-KR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7BECCB-511D-7365-B078-7FD539F12DE3}"/>
              </a:ext>
            </a:extLst>
          </p:cNvPr>
          <p:cNvSpPr txBox="1"/>
          <p:nvPr/>
        </p:nvSpPr>
        <p:spPr>
          <a:xfrm>
            <a:off x="2008343" y="2086834"/>
            <a:ext cx="7708534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2021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3.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inherit"/>
              </a:rPr>
              <a:t>φ(n) = (p - 1)(q - 1)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inherit"/>
              </a:rPr>
              <a:t>을 계산한다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inherit"/>
              </a:rPr>
              <a:t>.</a:t>
            </a:r>
            <a:endParaRPr lang="en-US" altLang="ko-KR" b="1" dirty="0">
              <a:solidFill>
                <a:srgbClr val="202122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B80843-76C5-B88C-085E-466E4E069228}"/>
              </a:ext>
            </a:extLst>
          </p:cNvPr>
          <p:cNvSpPr txBox="1"/>
          <p:nvPr/>
        </p:nvSpPr>
        <p:spPr>
          <a:xfrm>
            <a:off x="3903643" y="2828845"/>
            <a:ext cx="2305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q</a:t>
            </a:r>
            <a:r>
              <a:rPr lang="ko-KR" altLang="en-US" sz="2800" dirty="0"/>
              <a:t> </a:t>
            </a:r>
            <a:r>
              <a:rPr lang="en-US" altLang="ko-KR" sz="2800" dirty="0"/>
              <a:t>= 3</a:t>
            </a:r>
            <a:endParaRPr lang="ko-KR" altLang="en-US" sz="2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DF1F43-83D9-2102-33EB-4F705200B91E}"/>
              </a:ext>
            </a:extLst>
          </p:cNvPr>
          <p:cNvSpPr txBox="1"/>
          <p:nvPr/>
        </p:nvSpPr>
        <p:spPr>
          <a:xfrm>
            <a:off x="2127892" y="2828845"/>
            <a:ext cx="1949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p</a:t>
            </a:r>
            <a:r>
              <a:rPr lang="ko-KR" altLang="en-US" sz="2800" dirty="0"/>
              <a:t> </a:t>
            </a:r>
            <a:r>
              <a:rPr lang="en-US" altLang="ko-KR" sz="2800" dirty="0"/>
              <a:t>= 11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B322A19-E0E3-5392-997C-D2B7AD267190}"/>
                  </a:ext>
                </a:extLst>
              </p:cNvPr>
              <p:cNvSpPr txBox="1"/>
              <p:nvPr/>
            </p:nvSpPr>
            <p:spPr>
              <a:xfrm>
                <a:off x="2509306" y="3924090"/>
                <a:ext cx="700223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280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ko-KR" altLang="en-US" sz="2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ko-KR" altLang="en-US" sz="2800" i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800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ko-KR" sz="2800" b="0" i="0" smtClean="0">
                            <a:latin typeface="Cambria Math" panose="02040503050406030204" pitchFamily="18" charset="0"/>
                          </a:rPr>
                          <m:t> −1</m:t>
                        </m:r>
                      </m:e>
                    </m:d>
                    <m:r>
                      <a:rPr lang="ko-KR" altLang="en-US" sz="2800" i="0" dirty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ko-KR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800" b="0" i="0" dirty="0" smtClean="0"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en-US" altLang="ko-KR" sz="2800" b="0" i="0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ko-KR" sz="2800" b="0" i="0" dirty="0" smtClean="0">
                        <a:latin typeface="Cambria Math" panose="02040503050406030204" pitchFamily="18" charset="0"/>
                      </a:rPr>
                      <m:t>=(11 −1)</m:t>
                    </m:r>
                    <m:r>
                      <a:rPr lang="ko-KR" altLang="en-US" sz="2800" dirty="0"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ko-KR" altLang="en-US" sz="2800" dirty="0"/>
                  <a:t> </a:t>
                </a:r>
                <a:r>
                  <a:rPr lang="en-US" altLang="ko-KR" sz="2800" dirty="0"/>
                  <a:t>(3 - 1)</a:t>
                </a:r>
                <a:endParaRPr lang="ko-KR" altLang="en-US" sz="28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B322A19-E0E3-5392-997C-D2B7AD267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306" y="3924090"/>
                <a:ext cx="7002238" cy="430887"/>
              </a:xfrm>
              <a:prstGeom prst="rect">
                <a:avLst/>
              </a:prstGeom>
              <a:blipFill>
                <a:blip r:embed="rId3"/>
                <a:stretch>
                  <a:fillRect t="-25714" r="-2091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F110227-2CDA-608C-63F6-685A701107C7}"/>
                  </a:ext>
                </a:extLst>
              </p:cNvPr>
              <p:cNvSpPr txBox="1"/>
              <p:nvPr/>
            </p:nvSpPr>
            <p:spPr>
              <a:xfrm>
                <a:off x="2509306" y="4617980"/>
                <a:ext cx="303095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280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ko-KR" altLang="en-US" sz="2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sz="2800" b="0" i="0" dirty="0" smtClean="0">
                        <a:latin typeface="Cambria Math" panose="02040503050406030204" pitchFamily="18" charset="0"/>
                      </a:rPr>
                      <m:t>=10</m:t>
                    </m:r>
                    <m:r>
                      <a:rPr lang="ko-KR" altLang="en-US" sz="2800" dirty="0"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ko-KR" altLang="en-US" sz="2800" dirty="0"/>
                  <a:t> </a:t>
                </a:r>
                <a:r>
                  <a:rPr lang="en-US" altLang="ko-KR" sz="2800" dirty="0"/>
                  <a:t>2 = 20</a:t>
                </a:r>
                <a:endParaRPr lang="ko-KR" altLang="en-US" sz="28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F110227-2CDA-608C-63F6-685A70110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306" y="4617980"/>
                <a:ext cx="3030958" cy="430887"/>
              </a:xfrm>
              <a:prstGeom prst="rect">
                <a:avLst/>
              </a:prstGeom>
              <a:blipFill>
                <a:blip r:embed="rId4"/>
                <a:stretch>
                  <a:fillRect t="-25714" r="-6237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D19F60F-9E9C-713E-ED66-5704204F0DE5}"/>
                  </a:ext>
                </a:extLst>
              </p:cNvPr>
              <p:cNvSpPr txBox="1"/>
              <p:nvPr/>
            </p:nvSpPr>
            <p:spPr>
              <a:xfrm>
                <a:off x="5288483" y="2832554"/>
                <a:ext cx="35694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2800" i="0" dirty="0" smtClean="0">
                          <a:latin typeface="Cambria Math" panose="02040503050406030204" pitchFamily="18" charset="0"/>
                        </a:rPr>
                        <m:t>=33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D19F60F-9E9C-713E-ED66-5704204F0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483" y="2832554"/>
                <a:ext cx="356946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46265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What is RSA Algorithms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D9ECD9B9-EAA2-C379-EC18-E87A9784557D}"/>
              </a:ext>
            </a:extLst>
          </p:cNvPr>
          <p:cNvSpPr txBox="1"/>
          <p:nvPr/>
        </p:nvSpPr>
        <p:spPr>
          <a:xfrm>
            <a:off x="1566155" y="1674977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/>
              <a:t>RSA </a:t>
            </a:r>
            <a:r>
              <a:rPr lang="ko-KR" altLang="en-US" b="1" dirty="0"/>
              <a:t>암호화의 과정을 알아보자</a:t>
            </a:r>
            <a:endParaRPr lang="en-US" altLang="ko-KR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7BECCB-511D-7365-B078-7FD539F12DE3}"/>
              </a:ext>
            </a:extLst>
          </p:cNvPr>
          <p:cNvSpPr txBox="1"/>
          <p:nvPr/>
        </p:nvSpPr>
        <p:spPr>
          <a:xfrm>
            <a:off x="2008343" y="2086834"/>
            <a:ext cx="7708534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2021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3. </a:t>
            </a:r>
            <a:r>
              <a:rPr lang="el-GR" altLang="ko-KR" b="1" i="0" dirty="0">
                <a:solidFill>
                  <a:srgbClr val="000000"/>
                </a:solidFill>
                <a:effectLst/>
                <a:latin typeface="inherit"/>
              </a:rPr>
              <a:t>φ(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inherit"/>
              </a:rPr>
              <a:t>n)</a:t>
            </a:r>
            <a:r>
              <a:rPr lang="en-US" altLang="ko-KR" b="1" dirty="0">
                <a:solidFill>
                  <a:srgbClr val="2021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ko-KR" altLang="en-US" b="1" dirty="0">
                <a:solidFill>
                  <a:srgbClr val="2021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보다 작으면서 </a:t>
            </a:r>
            <a:r>
              <a:rPr lang="el-GR" altLang="ko-KR" b="1" i="0" dirty="0">
                <a:solidFill>
                  <a:srgbClr val="000000"/>
                </a:solidFill>
                <a:effectLst/>
                <a:latin typeface="inherit"/>
              </a:rPr>
              <a:t>φ(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inherit"/>
              </a:rPr>
              <a:t>n)</a:t>
            </a:r>
            <a:r>
              <a:rPr lang="en-US" altLang="ko-KR" b="1" dirty="0">
                <a:solidFill>
                  <a:srgbClr val="2021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ko-KR" altLang="en-US" b="1" dirty="0">
                <a:solidFill>
                  <a:srgbClr val="2021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과 서로소인 </a:t>
            </a:r>
            <a:r>
              <a:rPr lang="en-US" altLang="ko-KR" b="1" dirty="0">
                <a:solidFill>
                  <a:srgbClr val="2021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e</a:t>
            </a:r>
            <a:r>
              <a:rPr lang="ko-KR" altLang="en-US" b="1" dirty="0">
                <a:solidFill>
                  <a:srgbClr val="2021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를 고른다</a:t>
            </a:r>
            <a:r>
              <a:rPr lang="en-US" altLang="ko-KR" b="1" dirty="0">
                <a:solidFill>
                  <a:srgbClr val="2021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.</a:t>
            </a:r>
            <a:endParaRPr lang="en-US" altLang="ko-KR" dirty="0">
              <a:solidFill>
                <a:srgbClr val="202122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B80843-76C5-B88C-085E-466E4E069228}"/>
              </a:ext>
            </a:extLst>
          </p:cNvPr>
          <p:cNvSpPr txBox="1"/>
          <p:nvPr/>
        </p:nvSpPr>
        <p:spPr>
          <a:xfrm>
            <a:off x="3903643" y="2828845"/>
            <a:ext cx="2305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q</a:t>
            </a:r>
            <a:r>
              <a:rPr lang="ko-KR" altLang="en-US" sz="2800" dirty="0"/>
              <a:t> </a:t>
            </a:r>
            <a:r>
              <a:rPr lang="en-US" altLang="ko-KR" sz="2800" dirty="0"/>
              <a:t>= 3</a:t>
            </a:r>
            <a:endParaRPr lang="ko-KR" altLang="en-US" sz="2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DF1F43-83D9-2102-33EB-4F705200B91E}"/>
              </a:ext>
            </a:extLst>
          </p:cNvPr>
          <p:cNvSpPr txBox="1"/>
          <p:nvPr/>
        </p:nvSpPr>
        <p:spPr>
          <a:xfrm>
            <a:off x="2127892" y="2828845"/>
            <a:ext cx="1949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p</a:t>
            </a:r>
            <a:r>
              <a:rPr lang="ko-KR" altLang="en-US" sz="2800" dirty="0"/>
              <a:t> </a:t>
            </a:r>
            <a:r>
              <a:rPr lang="en-US" altLang="ko-KR" sz="2800" dirty="0"/>
              <a:t>= 11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F110227-2CDA-608C-63F6-685A701107C7}"/>
                  </a:ext>
                </a:extLst>
              </p:cNvPr>
              <p:cNvSpPr txBox="1"/>
              <p:nvPr/>
            </p:nvSpPr>
            <p:spPr>
              <a:xfrm>
                <a:off x="9007187" y="2843032"/>
                <a:ext cx="161351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280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ko-KR" altLang="en-US" sz="2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800" dirty="0"/>
                  <a:t>= 20</a:t>
                </a:r>
                <a:endParaRPr lang="ko-KR" altLang="en-US" sz="28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F110227-2CDA-608C-63F6-685A70110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7187" y="2843032"/>
                <a:ext cx="1613519" cy="430887"/>
              </a:xfrm>
              <a:prstGeom prst="rect">
                <a:avLst/>
              </a:prstGeom>
              <a:blipFill>
                <a:blip r:embed="rId3"/>
                <a:stretch>
                  <a:fillRect t="-25352" r="-12500" b="-492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46A8395-610F-3827-7E34-CC01F677A499}"/>
                  </a:ext>
                </a:extLst>
              </p:cNvPr>
              <p:cNvSpPr txBox="1"/>
              <p:nvPr/>
            </p:nvSpPr>
            <p:spPr>
              <a:xfrm>
                <a:off x="2501159" y="3988621"/>
                <a:ext cx="408881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800" smtClean="0">
                          <a:latin typeface="Cambria Math" panose="02040503050406030204" pitchFamily="18" charset="0"/>
                        </a:rPr>
                        <m:t>ⅇ</m:t>
                      </m:r>
                      <m:r>
                        <a:rPr lang="ko-KR" altLang="en-US" sz="2800" i="0">
                          <a:latin typeface="Cambria Math" panose="02040503050406030204" pitchFamily="18" charset="0"/>
                        </a:rPr>
                        <m:t>=1,</m:t>
                      </m:r>
                      <m:r>
                        <a:rPr lang="en-US" altLang="ko-KR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2800" i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ko-KR" sz="2800" b="0" i="0" smtClean="0">
                          <a:latin typeface="Cambria Math" panose="02040503050406030204" pitchFamily="18" charset="0"/>
                        </a:rPr>
                        <m:t>, 7, 9, 11, 13, 17, 19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46A8395-610F-3827-7E34-CC01F677A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159" y="3988621"/>
                <a:ext cx="4088812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09F1E061-8DF9-BA67-946E-010AAD5C3005}"/>
              </a:ext>
            </a:extLst>
          </p:cNvPr>
          <p:cNvSpPr txBox="1"/>
          <p:nvPr/>
        </p:nvSpPr>
        <p:spPr>
          <a:xfrm>
            <a:off x="6488915" y="1481240"/>
            <a:ext cx="3800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서로소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=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 이외의 공약수가 없음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ADD64F-F1A4-9B34-4E4B-489F5237A814}"/>
                  </a:ext>
                </a:extLst>
              </p:cNvPr>
              <p:cNvSpPr txBox="1"/>
              <p:nvPr/>
            </p:nvSpPr>
            <p:spPr>
              <a:xfrm>
                <a:off x="5707424" y="2826471"/>
                <a:ext cx="35694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2800" i="0" dirty="0" smtClean="0">
                          <a:latin typeface="Cambria Math" panose="02040503050406030204" pitchFamily="18" charset="0"/>
                        </a:rPr>
                        <m:t>=33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ADD64F-F1A4-9B34-4E4B-489F5237A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7424" y="2826471"/>
                <a:ext cx="356946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36941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What is RSA Algorithms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D9ECD9B9-EAA2-C379-EC18-E87A9784557D}"/>
              </a:ext>
            </a:extLst>
          </p:cNvPr>
          <p:cNvSpPr txBox="1"/>
          <p:nvPr/>
        </p:nvSpPr>
        <p:spPr>
          <a:xfrm>
            <a:off x="1566155" y="1674977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/>
              <a:t>RSA </a:t>
            </a:r>
            <a:r>
              <a:rPr lang="ko-KR" altLang="en-US" b="1" dirty="0"/>
              <a:t>암호화의 과정을 알아보자</a:t>
            </a:r>
            <a:endParaRPr lang="en-US" altLang="ko-K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47BECCB-511D-7365-B078-7FD539F12DE3}"/>
                  </a:ext>
                </a:extLst>
              </p:cNvPr>
              <p:cNvSpPr txBox="1"/>
              <p:nvPr/>
            </p:nvSpPr>
            <p:spPr>
              <a:xfrm>
                <a:off x="2008343" y="2086834"/>
                <a:ext cx="7708534" cy="462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solidFill>
                      <a:srgbClr val="202122"/>
                    </a:solidFill>
                    <a:highlight>
                      <a:srgbClr val="FFFFFF"/>
                    </a:highlight>
                    <a:latin typeface="Arial" panose="020B0604020202020204" pitchFamily="34" charset="0"/>
                  </a:rPr>
                  <a:t>5. </a:t>
                </a:r>
                <a14:m>
                  <m:oMath xmlns:m="http://schemas.openxmlformats.org/officeDocument/2006/math">
                    <m:r>
                      <a:rPr lang="en-US" altLang="ko-KR" b="1" i="0" dirty="0" smtClean="0">
                        <a:solidFill>
                          <a:srgbClr val="202122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ⅇ×ⅆ</m:t>
                    </m:r>
                    <m:func>
                      <m:funcPr>
                        <m:ctrlPr>
                          <a:rPr lang="en-US" altLang="ko-KR" b="1" i="1" dirty="0" smtClean="0">
                            <a:solidFill>
                              <a:srgbClr val="202122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b="1" i="0" dirty="0" smtClean="0">
                            <a:solidFill>
                              <a:srgbClr val="202122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0" dirty="0" smtClean="0">
                            <a:solidFill>
                              <a:srgbClr val="202122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𝐦𝐨𝐝</m:t>
                        </m:r>
                      </m:fName>
                      <m:e>
                        <m:r>
                          <m:rPr>
                            <m:nor/>
                          </m:rPr>
                          <a:rPr lang="el-GR" altLang="ko-KR" b="1" dirty="0">
                            <a:solidFill>
                              <a:srgbClr val="000000"/>
                            </a:solidFill>
                            <a:latin typeface="inherit"/>
                          </a:rPr>
                          <m:t>φ</m:t>
                        </m:r>
                        <m:r>
                          <m:rPr>
                            <m:nor/>
                          </m:rPr>
                          <a:rPr lang="el-GR" altLang="ko-KR" b="1" dirty="0">
                            <a:solidFill>
                              <a:srgbClr val="000000"/>
                            </a:solidFill>
                            <a:latin typeface="inherit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b="1" dirty="0">
                            <a:solidFill>
                              <a:srgbClr val="000000"/>
                            </a:solidFill>
                            <a:latin typeface="inherit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altLang="ko-KR" b="1" dirty="0">
                            <a:solidFill>
                              <a:srgbClr val="000000"/>
                            </a:solidFill>
                            <a:latin typeface="inherit"/>
                          </a:rPr>
                          <m:t>)</m:t>
                        </m:r>
                      </m:e>
                    </m:func>
                    <m:r>
                      <a:rPr lang="en-US" altLang="ko-KR" b="1" i="0" dirty="0" smtClean="0">
                        <a:solidFill>
                          <a:srgbClr val="202122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0" dirty="0" smtClean="0">
                        <a:solidFill>
                          <a:srgbClr val="202122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𝟏</m:t>
                    </m:r>
                    <m:d>
                      <m:dPr>
                        <m:ctrlPr>
                          <a:rPr lang="en-US" altLang="ko-KR" b="1" i="1" dirty="0">
                            <a:solidFill>
                              <a:srgbClr val="202122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0" dirty="0" smtClean="0">
                            <a:solidFill>
                              <a:srgbClr val="202122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b="1" i="0" dirty="0" smtClean="0">
                            <a:solidFill>
                              <a:srgbClr val="202122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b="1" i="0" dirty="0" smtClean="0">
                            <a:solidFill>
                              <a:srgbClr val="202122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𝐝</m:t>
                        </m:r>
                        <m:r>
                          <a:rPr lang="en-US" altLang="ko-KR" b="1" i="0" dirty="0" smtClean="0">
                            <a:solidFill>
                              <a:srgbClr val="202122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m:rPr>
                            <m:nor/>
                          </m:rPr>
                          <a:rPr lang="en-US" altLang="ko-KR" b="1" dirty="0">
                            <a:solidFill>
                              <a:srgbClr val="000000"/>
                            </a:solidFill>
                            <a:latin typeface="inherit"/>
                          </a:rPr>
                          <m:t>φ</m:t>
                        </m:r>
                        <m:r>
                          <m:rPr>
                            <m:nor/>
                          </m:rPr>
                          <a:rPr lang="en-US" altLang="ko-KR" b="1" dirty="0">
                            <a:solidFill>
                              <a:srgbClr val="000000"/>
                            </a:solidFill>
                            <a:latin typeface="inherit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b="1" dirty="0">
                            <a:solidFill>
                              <a:srgbClr val="000000"/>
                            </a:solidFill>
                            <a:latin typeface="inherit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altLang="ko-KR" b="1" dirty="0">
                            <a:solidFill>
                              <a:srgbClr val="000000"/>
                            </a:solidFill>
                            <a:latin typeface="inherit"/>
                          </a:rPr>
                          <m:t>)</m:t>
                        </m:r>
                      </m:e>
                    </m:d>
                    <m:r>
                      <a:rPr lang="en-US" altLang="ko-KR" b="1" i="0" dirty="0" smtClean="0">
                        <a:solidFill>
                          <a:srgbClr val="202122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="1" i="0" dirty="0">
                    <a:solidFill>
                      <a:srgbClr val="202122"/>
                    </a:solidFill>
                    <a:effectLst/>
                    <a:highlight>
                      <a:srgbClr val="FFFFFF"/>
                    </a:highlight>
                    <a:latin typeface="Arial" panose="020B0604020202020204" pitchFamily="34" charset="0"/>
                  </a:rPr>
                  <a:t> </a:t>
                </a:r>
                <a:r>
                  <a:rPr lang="ko-KR" altLang="en-US" b="1" i="0" dirty="0">
                    <a:solidFill>
                      <a:srgbClr val="202122"/>
                    </a:solidFill>
                    <a:effectLst/>
                    <a:highlight>
                      <a:srgbClr val="FFFFFF"/>
                    </a:highlight>
                    <a:latin typeface="Arial" panose="020B0604020202020204" pitchFamily="34" charset="0"/>
                  </a:rPr>
                  <a:t>를 만족하는 </a:t>
                </a:r>
                <a:r>
                  <a:rPr lang="en-US" altLang="ko-KR" b="1" i="0" dirty="0">
                    <a:solidFill>
                      <a:srgbClr val="202122"/>
                    </a:solidFill>
                    <a:effectLst/>
                    <a:highlight>
                      <a:srgbClr val="FFFFFF"/>
                    </a:highlight>
                    <a:latin typeface="Arial" panose="020B0604020202020204" pitchFamily="34" charset="0"/>
                  </a:rPr>
                  <a:t>d</a:t>
                </a:r>
                <a:r>
                  <a:rPr lang="ko-KR" altLang="en-US" b="1" i="0" dirty="0">
                    <a:solidFill>
                      <a:srgbClr val="202122"/>
                    </a:solidFill>
                    <a:effectLst/>
                    <a:highlight>
                      <a:srgbClr val="FFFFFF"/>
                    </a:highlight>
                    <a:latin typeface="Arial" panose="020B0604020202020204" pitchFamily="34" charset="0"/>
                  </a:rPr>
                  <a:t>를 찾는다</a:t>
                </a:r>
                <a:r>
                  <a:rPr lang="en-US" altLang="ko-KR" b="1" i="0" dirty="0">
                    <a:solidFill>
                      <a:srgbClr val="202122"/>
                    </a:solidFill>
                    <a:effectLst/>
                    <a:highlight>
                      <a:srgbClr val="FFFFFF"/>
                    </a:highlight>
                    <a:latin typeface="Arial" panose="020B0604020202020204" pitchFamily="34" charset="0"/>
                  </a:rPr>
                  <a:t>.</a:t>
                </a:r>
                <a:endParaRPr lang="en-US" altLang="ko-KR" dirty="0">
                  <a:solidFill>
                    <a:srgbClr val="202122"/>
                  </a:solidFill>
                  <a:highlight>
                    <a:srgbClr val="FFFFFF"/>
                  </a:highlight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47BECCB-511D-7365-B078-7FD539F12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343" y="2086834"/>
                <a:ext cx="7708534" cy="462627"/>
              </a:xfrm>
              <a:prstGeom prst="rect">
                <a:avLst/>
              </a:prstGeom>
              <a:blipFill>
                <a:blip r:embed="rId3"/>
                <a:stretch>
                  <a:fillRect l="-632" b="-19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5CB80843-76C5-B88C-085E-466E4E069228}"/>
              </a:ext>
            </a:extLst>
          </p:cNvPr>
          <p:cNvSpPr txBox="1"/>
          <p:nvPr/>
        </p:nvSpPr>
        <p:spPr>
          <a:xfrm>
            <a:off x="3521088" y="2828845"/>
            <a:ext cx="2305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q</a:t>
            </a:r>
            <a:r>
              <a:rPr lang="ko-KR" altLang="en-US" sz="2800" dirty="0"/>
              <a:t> </a:t>
            </a:r>
            <a:r>
              <a:rPr lang="en-US" altLang="ko-KR" sz="2800" dirty="0"/>
              <a:t>= 3</a:t>
            </a:r>
            <a:endParaRPr lang="ko-KR" altLang="en-US" sz="2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DF1F43-83D9-2102-33EB-4F705200B91E}"/>
              </a:ext>
            </a:extLst>
          </p:cNvPr>
          <p:cNvSpPr txBox="1"/>
          <p:nvPr/>
        </p:nvSpPr>
        <p:spPr>
          <a:xfrm>
            <a:off x="1745337" y="2828845"/>
            <a:ext cx="1949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p</a:t>
            </a:r>
            <a:r>
              <a:rPr lang="ko-KR" altLang="en-US" sz="2800" dirty="0"/>
              <a:t> </a:t>
            </a:r>
            <a:r>
              <a:rPr lang="en-US" altLang="ko-KR" sz="2800" dirty="0"/>
              <a:t>= 11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F110227-2CDA-608C-63F6-685A701107C7}"/>
                  </a:ext>
                </a:extLst>
              </p:cNvPr>
              <p:cNvSpPr txBox="1"/>
              <p:nvPr/>
            </p:nvSpPr>
            <p:spPr>
              <a:xfrm>
                <a:off x="7362147" y="2865126"/>
                <a:ext cx="161351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280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ko-KR" altLang="en-US" sz="2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800" dirty="0"/>
                  <a:t>= 20</a:t>
                </a:r>
                <a:endParaRPr lang="ko-KR" altLang="en-US" sz="28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F110227-2CDA-608C-63F6-685A70110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147" y="2865126"/>
                <a:ext cx="1613519" cy="430887"/>
              </a:xfrm>
              <a:prstGeom prst="rect">
                <a:avLst/>
              </a:prstGeom>
              <a:blipFill>
                <a:blip r:embed="rId4"/>
                <a:stretch>
                  <a:fillRect t="-25352" r="-12500" b="-492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46A8395-610F-3827-7E34-CC01F677A499}"/>
                  </a:ext>
                </a:extLst>
              </p:cNvPr>
              <p:cNvSpPr txBox="1"/>
              <p:nvPr/>
            </p:nvSpPr>
            <p:spPr>
              <a:xfrm>
                <a:off x="9557918" y="2855613"/>
                <a:ext cx="96738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800" smtClean="0">
                          <a:latin typeface="Cambria Math" panose="02040503050406030204" pitchFamily="18" charset="0"/>
                        </a:rPr>
                        <m:t>ⅇ</m:t>
                      </m:r>
                      <m:r>
                        <a:rPr lang="ko-KR" altLang="en-US" sz="2800" i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46A8395-610F-3827-7E34-CC01F677A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7918" y="2855613"/>
                <a:ext cx="967380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F873DE1-4BE7-311D-7CA3-F60842374EC4}"/>
              </a:ext>
            </a:extLst>
          </p:cNvPr>
          <p:cNvSpPr txBox="1"/>
          <p:nvPr/>
        </p:nvSpPr>
        <p:spPr>
          <a:xfrm>
            <a:off x="5645021" y="1481240"/>
            <a:ext cx="464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원래는 확장된 유클리드 </a:t>
            </a:r>
            <a:r>
              <a:rPr lang="ko-KR" altLang="en-US" dirty="0" err="1">
                <a:solidFill>
                  <a:srgbClr val="FF0000"/>
                </a:solidFill>
              </a:rPr>
              <a:t>호제법</a:t>
            </a:r>
            <a:r>
              <a:rPr lang="ko-KR" altLang="en-US" dirty="0">
                <a:solidFill>
                  <a:srgbClr val="FF0000"/>
                </a:solidFill>
              </a:rPr>
              <a:t> 사용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D45CB3B-F424-7052-0D19-1DCEA795701A}"/>
                  </a:ext>
                </a:extLst>
              </p:cNvPr>
              <p:cNvSpPr txBox="1"/>
              <p:nvPr/>
            </p:nvSpPr>
            <p:spPr>
              <a:xfrm>
                <a:off x="2551922" y="3983887"/>
                <a:ext cx="304929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80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ko-KR" altLang="en-US" sz="2800" i="0">
                          <a:latin typeface="Cambria Math" panose="02040503050406030204" pitchFamily="18" charset="0"/>
                        </a:rPr>
                        <m:t>×ⅆ</m:t>
                      </m:r>
                      <m:func>
                        <m:funcPr>
                          <m:ctrlPr>
                            <a:rPr lang="ko-KR" alt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ko-KR" altLang="en-US" sz="2800" i="0">
                              <a:latin typeface="Cambria Math" panose="02040503050406030204" pitchFamily="18" charset="0"/>
                            </a:rPr>
                            <m:t>mod</m:t>
                          </m:r>
                        </m:fName>
                        <m:e>
                          <m:d>
                            <m:dPr>
                              <m:ctrlPr>
                                <a:rPr lang="ko-KR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2800" i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</m:d>
                        </m:e>
                      </m:func>
                      <m:r>
                        <a:rPr lang="ko-KR" altLang="en-US" sz="2800" i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D45CB3B-F424-7052-0D19-1DCEA7957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922" y="3983887"/>
                <a:ext cx="3049296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6AD35951-7730-B936-C3A5-6E010FAC3660}"/>
              </a:ext>
            </a:extLst>
          </p:cNvPr>
          <p:cNvCxnSpPr/>
          <p:nvPr/>
        </p:nvCxnSpPr>
        <p:spPr>
          <a:xfrm rot="16200000" flipH="1">
            <a:off x="2547955" y="4591358"/>
            <a:ext cx="1118279" cy="7837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43470C88-3DAF-9E71-91D1-C77A3B105B3B}"/>
              </a:ext>
            </a:extLst>
          </p:cNvPr>
          <p:cNvCxnSpPr>
            <a:cxnSpLocks/>
          </p:cNvCxnSpPr>
          <p:nvPr/>
        </p:nvCxnSpPr>
        <p:spPr>
          <a:xfrm rot="5400000">
            <a:off x="3283540" y="4636477"/>
            <a:ext cx="1108396" cy="6847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2AEA0C4-42F5-CB6D-C5E4-A2D0C79457FE}"/>
              </a:ext>
            </a:extLst>
          </p:cNvPr>
          <p:cNvSpPr txBox="1"/>
          <p:nvPr/>
        </p:nvSpPr>
        <p:spPr>
          <a:xfrm>
            <a:off x="3299413" y="5631914"/>
            <a:ext cx="783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21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76E55C5-E0FB-8F3E-3CC1-B5F2C41DDF3B}"/>
              </a:ext>
            </a:extLst>
          </p:cNvPr>
          <p:cNvSpPr txBox="1"/>
          <p:nvPr/>
        </p:nvSpPr>
        <p:spPr>
          <a:xfrm>
            <a:off x="4926563" y="4978857"/>
            <a:ext cx="2621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즉 </a:t>
            </a:r>
            <a:r>
              <a:rPr lang="en-US" altLang="ko-KR" dirty="0"/>
              <a:t>d = 21 / 3 = 7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308349D-E638-9137-F13B-29F298134DAB}"/>
                  </a:ext>
                </a:extLst>
              </p:cNvPr>
              <p:cNvSpPr txBox="1"/>
              <p:nvPr/>
            </p:nvSpPr>
            <p:spPr>
              <a:xfrm>
                <a:off x="4452781" y="2818960"/>
                <a:ext cx="35694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2800" i="0" dirty="0" smtClean="0">
                          <a:latin typeface="Cambria Math" panose="02040503050406030204" pitchFamily="18" charset="0"/>
                        </a:rPr>
                        <m:t>=33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308349D-E638-9137-F13B-29F298134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781" y="2818960"/>
                <a:ext cx="3569465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83487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What is RSA Algorithms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D9ECD9B9-EAA2-C379-EC18-E87A9784557D}"/>
              </a:ext>
            </a:extLst>
          </p:cNvPr>
          <p:cNvSpPr txBox="1"/>
          <p:nvPr/>
        </p:nvSpPr>
        <p:spPr>
          <a:xfrm>
            <a:off x="1566155" y="1674977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/>
              <a:t>RSA </a:t>
            </a:r>
            <a:r>
              <a:rPr lang="ko-KR" altLang="en-US" b="1" dirty="0"/>
              <a:t>암호화의 과정을 알아보자</a:t>
            </a:r>
            <a:endParaRPr lang="en-US" altLang="ko-KR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B80843-76C5-B88C-085E-466E4E069228}"/>
              </a:ext>
            </a:extLst>
          </p:cNvPr>
          <p:cNvSpPr txBox="1"/>
          <p:nvPr/>
        </p:nvSpPr>
        <p:spPr>
          <a:xfrm>
            <a:off x="3521088" y="2828845"/>
            <a:ext cx="2305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q</a:t>
            </a:r>
            <a:r>
              <a:rPr lang="ko-KR" altLang="en-US" sz="2800" dirty="0"/>
              <a:t> </a:t>
            </a:r>
            <a:r>
              <a:rPr lang="en-US" altLang="ko-KR" sz="2800" dirty="0"/>
              <a:t>= 3</a:t>
            </a:r>
            <a:endParaRPr lang="ko-KR" altLang="en-US" sz="2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DF1F43-83D9-2102-33EB-4F705200B91E}"/>
              </a:ext>
            </a:extLst>
          </p:cNvPr>
          <p:cNvSpPr txBox="1"/>
          <p:nvPr/>
        </p:nvSpPr>
        <p:spPr>
          <a:xfrm>
            <a:off x="1745337" y="2828845"/>
            <a:ext cx="1949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p</a:t>
            </a:r>
            <a:r>
              <a:rPr lang="ko-KR" altLang="en-US" sz="2800" dirty="0"/>
              <a:t> </a:t>
            </a:r>
            <a:r>
              <a:rPr lang="en-US" altLang="ko-KR" sz="2800" dirty="0"/>
              <a:t>= 11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F110227-2CDA-608C-63F6-685A701107C7}"/>
                  </a:ext>
                </a:extLst>
              </p:cNvPr>
              <p:cNvSpPr txBox="1"/>
              <p:nvPr/>
            </p:nvSpPr>
            <p:spPr>
              <a:xfrm>
                <a:off x="3867661" y="3921155"/>
                <a:ext cx="161351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280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ko-KR" altLang="en-US" sz="2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800" dirty="0"/>
                  <a:t>= 20</a:t>
                </a:r>
                <a:endParaRPr lang="ko-KR" altLang="en-US" sz="28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F110227-2CDA-608C-63F6-685A70110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7661" y="3921155"/>
                <a:ext cx="1613519" cy="430887"/>
              </a:xfrm>
              <a:prstGeom prst="rect">
                <a:avLst/>
              </a:prstGeom>
              <a:blipFill>
                <a:blip r:embed="rId3"/>
                <a:stretch>
                  <a:fillRect t="-25352" r="-12453" b="-492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46A8395-610F-3827-7E34-CC01F677A499}"/>
                  </a:ext>
                </a:extLst>
              </p:cNvPr>
              <p:cNvSpPr txBox="1"/>
              <p:nvPr/>
            </p:nvSpPr>
            <p:spPr>
              <a:xfrm>
                <a:off x="2168073" y="3921157"/>
                <a:ext cx="96738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800" smtClean="0">
                          <a:latin typeface="Cambria Math" panose="02040503050406030204" pitchFamily="18" charset="0"/>
                        </a:rPr>
                        <m:t>ⅇ</m:t>
                      </m:r>
                      <m:r>
                        <a:rPr lang="ko-KR" altLang="en-US" sz="2800" i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46A8395-610F-3827-7E34-CC01F677A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073" y="3921157"/>
                <a:ext cx="967380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308349D-E638-9137-F13B-29F298134DAB}"/>
                  </a:ext>
                </a:extLst>
              </p:cNvPr>
              <p:cNvSpPr txBox="1"/>
              <p:nvPr/>
            </p:nvSpPr>
            <p:spPr>
              <a:xfrm>
                <a:off x="4981257" y="2828845"/>
                <a:ext cx="35694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2800" i="0" dirty="0" smtClean="0">
                          <a:latin typeface="Cambria Math" panose="02040503050406030204" pitchFamily="18" charset="0"/>
                        </a:rPr>
                        <m:t>=33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308349D-E638-9137-F13B-29F298134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1257" y="2828845"/>
                <a:ext cx="356946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91B65F4-2819-E48C-99DC-FFF1E37D3C7F}"/>
                  </a:ext>
                </a:extLst>
              </p:cNvPr>
              <p:cNvSpPr txBox="1"/>
              <p:nvPr/>
            </p:nvSpPr>
            <p:spPr>
              <a:xfrm>
                <a:off x="6132328" y="3921156"/>
                <a:ext cx="99142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80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ko-KR" altLang="en-US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0" i="0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91B65F4-2819-E48C-99DC-FFF1E37D3C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328" y="3921156"/>
                <a:ext cx="991425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39124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What is RSA Algorithms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D9ECD9B9-EAA2-C379-EC18-E87A9784557D}"/>
              </a:ext>
            </a:extLst>
          </p:cNvPr>
          <p:cNvSpPr txBox="1"/>
          <p:nvPr/>
        </p:nvSpPr>
        <p:spPr>
          <a:xfrm>
            <a:off x="1566155" y="1674977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/>
              <a:t>RSA </a:t>
            </a:r>
            <a:r>
              <a:rPr lang="ko-KR" altLang="en-US" b="1" dirty="0"/>
              <a:t>암호화의 과정을 알아보자</a:t>
            </a:r>
            <a:endParaRPr lang="en-US" altLang="ko-K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46A8395-610F-3827-7E34-CC01F677A499}"/>
                  </a:ext>
                </a:extLst>
              </p:cNvPr>
              <p:cNvSpPr txBox="1"/>
              <p:nvPr/>
            </p:nvSpPr>
            <p:spPr>
              <a:xfrm>
                <a:off x="2373346" y="3037734"/>
                <a:ext cx="96738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800" smtClean="0">
                          <a:latin typeface="Cambria Math" panose="02040503050406030204" pitchFamily="18" charset="0"/>
                        </a:rPr>
                        <m:t>ⅇ</m:t>
                      </m:r>
                      <m:r>
                        <a:rPr lang="ko-KR" altLang="en-US" sz="2800" i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46A8395-610F-3827-7E34-CC01F677A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3346" y="3037734"/>
                <a:ext cx="967380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308349D-E638-9137-F13B-29F298134DAB}"/>
                  </a:ext>
                </a:extLst>
              </p:cNvPr>
              <p:cNvSpPr txBox="1"/>
              <p:nvPr/>
            </p:nvSpPr>
            <p:spPr>
              <a:xfrm>
                <a:off x="3909338" y="2996942"/>
                <a:ext cx="132513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2800" i="0" dirty="0" smtClean="0">
                          <a:latin typeface="Cambria Math" panose="02040503050406030204" pitchFamily="18" charset="0"/>
                        </a:rPr>
                        <m:t>=33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308349D-E638-9137-F13B-29F298134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9338" y="2996942"/>
                <a:ext cx="132513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91B65F4-2819-E48C-99DC-FFF1E37D3C7F}"/>
                  </a:ext>
                </a:extLst>
              </p:cNvPr>
              <p:cNvSpPr txBox="1"/>
              <p:nvPr/>
            </p:nvSpPr>
            <p:spPr>
              <a:xfrm>
                <a:off x="6328271" y="3028403"/>
                <a:ext cx="99142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80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ko-KR" altLang="en-US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0" i="0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91B65F4-2819-E48C-99DC-FFF1E37D3C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8271" y="3028403"/>
                <a:ext cx="991425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>
            <a:extLst>
              <a:ext uri="{FF2B5EF4-FFF2-40B4-BE49-F238E27FC236}">
                <a16:creationId xmlns:a16="http://schemas.microsoft.com/office/drawing/2014/main" id="{E6E888C1-330D-647C-1BDF-742A46B4654E}"/>
              </a:ext>
            </a:extLst>
          </p:cNvPr>
          <p:cNvSpPr/>
          <p:nvPr/>
        </p:nvSpPr>
        <p:spPr>
          <a:xfrm>
            <a:off x="2022837" y="2881885"/>
            <a:ext cx="3204391" cy="742584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9685F8-1668-38F8-1806-D04D96834B01}"/>
              </a:ext>
            </a:extLst>
          </p:cNvPr>
          <p:cNvSpPr txBox="1"/>
          <p:nvPr/>
        </p:nvSpPr>
        <p:spPr>
          <a:xfrm>
            <a:off x="2968517" y="2432196"/>
            <a:ext cx="1145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4472C4"/>
                </a:solidFill>
              </a:rPr>
              <a:t>공개키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E7FB20C-C090-98A4-0497-6DFA4909052A}"/>
              </a:ext>
            </a:extLst>
          </p:cNvPr>
          <p:cNvSpPr/>
          <p:nvPr/>
        </p:nvSpPr>
        <p:spPr>
          <a:xfrm>
            <a:off x="6212828" y="2893179"/>
            <a:ext cx="1222310" cy="74258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9D4102-D9AB-3D47-4304-A38063EE6B6C}"/>
              </a:ext>
            </a:extLst>
          </p:cNvPr>
          <p:cNvSpPr txBox="1"/>
          <p:nvPr/>
        </p:nvSpPr>
        <p:spPr>
          <a:xfrm>
            <a:off x="6328271" y="2458919"/>
            <a:ext cx="1145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개인키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9F2266C-D7D0-564F-D997-A902A1195F5E}"/>
                  </a:ext>
                </a:extLst>
              </p:cNvPr>
              <p:cNvSpPr txBox="1"/>
              <p:nvPr/>
            </p:nvSpPr>
            <p:spPr>
              <a:xfrm>
                <a:off x="2096060" y="4577102"/>
                <a:ext cx="255704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80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ko-KR" altLang="en-US" sz="28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en-US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28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ko-KR" altLang="en-US" sz="2800" i="0">
                              <a:latin typeface="Cambria Math" panose="02040503050406030204" pitchFamily="18" charset="0"/>
                            </a:rPr>
                            <m:t>ⅇ</m:t>
                          </m:r>
                        </m:sup>
                      </m:sSup>
                      <m:func>
                        <m:funcPr>
                          <m:ctrlPr>
                            <a:rPr lang="ko-KR" alt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ko-KR" altLang="en-US" sz="2800" i="0">
                              <a:latin typeface="Cambria Math" panose="02040503050406030204" pitchFamily="18" charset="0"/>
                            </a:rPr>
                            <m:t>mod</m:t>
                          </m:r>
                        </m:fName>
                        <m:e>
                          <m:d>
                            <m:dPr>
                              <m:ctrlPr>
                                <a:rPr lang="ko-KR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9F2266C-D7D0-564F-D997-A902A1195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060" y="4577102"/>
                <a:ext cx="2557047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8A7778A7-9452-66FC-5E52-3DCB5E01B009}"/>
              </a:ext>
            </a:extLst>
          </p:cNvPr>
          <p:cNvSpPr txBox="1"/>
          <p:nvPr/>
        </p:nvSpPr>
        <p:spPr>
          <a:xfrm>
            <a:off x="5227228" y="5388605"/>
            <a:ext cx="2911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 = </a:t>
            </a:r>
            <a:r>
              <a:rPr lang="ko-KR" altLang="en-US" dirty="0"/>
              <a:t>암호문</a:t>
            </a:r>
            <a:endParaRPr lang="en-US" altLang="ko-KR" dirty="0"/>
          </a:p>
          <a:p>
            <a:r>
              <a:rPr lang="en-US" altLang="ko-KR" dirty="0"/>
              <a:t>M = </a:t>
            </a:r>
            <a:r>
              <a:rPr lang="ko-KR" altLang="en-US" dirty="0"/>
              <a:t>보낼 내용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FD45461-BF73-9A02-B047-06C0F0C2F510}"/>
              </a:ext>
            </a:extLst>
          </p:cNvPr>
          <p:cNvSpPr/>
          <p:nvPr/>
        </p:nvSpPr>
        <p:spPr>
          <a:xfrm>
            <a:off x="1891540" y="4428743"/>
            <a:ext cx="3204391" cy="74258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7D9EB8AF-B15F-82EB-A323-79554A106EEB}"/>
              </a:ext>
            </a:extLst>
          </p:cNvPr>
          <p:cNvSpPr/>
          <p:nvPr/>
        </p:nvSpPr>
        <p:spPr>
          <a:xfrm>
            <a:off x="5480772" y="4584126"/>
            <a:ext cx="923731" cy="369332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FC2C46-1DBB-C17D-A0D6-F31DF990BA6E}"/>
              </a:ext>
            </a:extLst>
          </p:cNvPr>
          <p:cNvSpPr txBox="1"/>
          <p:nvPr/>
        </p:nvSpPr>
        <p:spPr>
          <a:xfrm>
            <a:off x="2096060" y="3998367"/>
            <a:ext cx="2845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C000"/>
                </a:solidFill>
              </a:rPr>
              <a:t>다음과 같이 암호화 가능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1DDCB79-A0AB-705C-3459-316B243CD557}"/>
                  </a:ext>
                </a:extLst>
              </p:cNvPr>
              <p:cNvSpPr txBox="1"/>
              <p:nvPr/>
            </p:nvSpPr>
            <p:spPr>
              <a:xfrm>
                <a:off x="7043581" y="4580006"/>
                <a:ext cx="2559932" cy="4500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800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ko-KR" altLang="en-US" sz="28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en-US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sz="28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func>
                        <m:funcPr>
                          <m:ctrlPr>
                            <a:rPr lang="ko-KR" alt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ko-KR" altLang="en-US" sz="2800" i="0">
                              <a:latin typeface="Cambria Math" panose="02040503050406030204" pitchFamily="18" charset="0"/>
                            </a:rPr>
                            <m:t>mod</m:t>
                          </m:r>
                        </m:fName>
                        <m:e>
                          <m:d>
                            <m:dPr>
                              <m:ctrlPr>
                                <a:rPr lang="ko-KR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1DDCB79-A0AB-705C-3459-316B243CD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3581" y="4580006"/>
                <a:ext cx="2559932" cy="4500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직사각형 41">
            <a:extLst>
              <a:ext uri="{FF2B5EF4-FFF2-40B4-BE49-F238E27FC236}">
                <a16:creationId xmlns:a16="http://schemas.microsoft.com/office/drawing/2014/main" id="{ABBF7059-6911-20E5-9D17-A98FCF7F7AA1}"/>
              </a:ext>
            </a:extLst>
          </p:cNvPr>
          <p:cNvSpPr/>
          <p:nvPr/>
        </p:nvSpPr>
        <p:spPr>
          <a:xfrm>
            <a:off x="6839061" y="4431647"/>
            <a:ext cx="3204391" cy="74258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2B6CDDF-96E1-1C46-7B8F-5273987F18EB}"/>
              </a:ext>
            </a:extLst>
          </p:cNvPr>
          <p:cNvSpPr txBox="1"/>
          <p:nvPr/>
        </p:nvSpPr>
        <p:spPr>
          <a:xfrm>
            <a:off x="7043581" y="4001271"/>
            <a:ext cx="2845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C000"/>
                </a:solidFill>
              </a:rPr>
              <a:t>다음과 같이 복호화 가능</a:t>
            </a:r>
          </a:p>
        </p:txBody>
      </p:sp>
    </p:spTree>
    <p:extLst>
      <p:ext uri="{BB962C8B-B14F-4D97-AF65-F5344CB8AC3E}">
        <p14:creationId xmlns:p14="http://schemas.microsoft.com/office/powerpoint/2010/main" val="29171361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What is RSA Algorithms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D9ECD9B9-EAA2-C379-EC18-E87A9784557D}"/>
              </a:ext>
            </a:extLst>
          </p:cNvPr>
          <p:cNvSpPr txBox="1"/>
          <p:nvPr/>
        </p:nvSpPr>
        <p:spPr>
          <a:xfrm>
            <a:off x="1566155" y="1674977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/>
              <a:t>RSA </a:t>
            </a:r>
            <a:r>
              <a:rPr lang="ko-KR" altLang="en-US" b="1" dirty="0"/>
              <a:t>암호화의 과정을 알아보자</a:t>
            </a:r>
            <a:endParaRPr lang="en-US" altLang="ko-KR" b="1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A46E118E-AEDA-CA74-36DE-2F0EA18612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752" y="2890636"/>
            <a:ext cx="1923056" cy="1923056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DEC2206E-B802-5CEF-7B15-5E7AD645C7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060" y="2890636"/>
            <a:ext cx="1923056" cy="192305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86F35A0-1115-E2BA-F79A-D4F249781837}"/>
              </a:ext>
            </a:extLst>
          </p:cNvPr>
          <p:cNvSpPr txBox="1"/>
          <p:nvPr/>
        </p:nvSpPr>
        <p:spPr>
          <a:xfrm>
            <a:off x="2324752" y="2095362"/>
            <a:ext cx="2481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A </a:t>
            </a:r>
            <a:r>
              <a:rPr lang="ko-KR" altLang="en-US" dirty="0">
                <a:solidFill>
                  <a:srgbClr val="FF0000"/>
                </a:solidFill>
              </a:rPr>
              <a:t>공개키 </a:t>
            </a:r>
            <a:r>
              <a:rPr lang="en-US" altLang="ko-KR" dirty="0">
                <a:solidFill>
                  <a:srgbClr val="FF0000"/>
                </a:solidFill>
              </a:rPr>
              <a:t>= 3, 33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A </a:t>
            </a:r>
            <a:r>
              <a:rPr lang="ko-KR" altLang="en-US" dirty="0">
                <a:solidFill>
                  <a:srgbClr val="FF0000"/>
                </a:solidFill>
              </a:rPr>
              <a:t>개인키 </a:t>
            </a:r>
            <a:r>
              <a:rPr lang="en-US" altLang="ko-KR" dirty="0">
                <a:solidFill>
                  <a:srgbClr val="FF0000"/>
                </a:solidFill>
              </a:rPr>
              <a:t>= 7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DAD171E5-F681-79EA-885D-BCA3570F35ED}"/>
              </a:ext>
            </a:extLst>
          </p:cNvPr>
          <p:cNvSpPr/>
          <p:nvPr/>
        </p:nvSpPr>
        <p:spPr>
          <a:xfrm>
            <a:off x="4966056" y="3245655"/>
            <a:ext cx="2055755" cy="27201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9B58D6C-2D43-F2D5-CB09-47C3C8EA35B2}"/>
              </a:ext>
            </a:extLst>
          </p:cNvPr>
          <p:cNvSpPr txBox="1"/>
          <p:nvPr/>
        </p:nvSpPr>
        <p:spPr>
          <a:xfrm>
            <a:off x="4905429" y="2782507"/>
            <a:ext cx="2055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공개키 전달</a:t>
            </a:r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C299A3B3-B3FA-D451-79B8-EA1BA838B585}"/>
              </a:ext>
            </a:extLst>
          </p:cNvPr>
          <p:cNvSpPr/>
          <p:nvPr/>
        </p:nvSpPr>
        <p:spPr>
          <a:xfrm rot="10800000">
            <a:off x="4969736" y="3894917"/>
            <a:ext cx="2055755" cy="27201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69FF741-805A-3FBC-C837-6B65DEF609D3}"/>
              </a:ext>
            </a:extLst>
          </p:cNvPr>
          <p:cNvSpPr txBox="1"/>
          <p:nvPr/>
        </p:nvSpPr>
        <p:spPr>
          <a:xfrm>
            <a:off x="7488284" y="2282773"/>
            <a:ext cx="2911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4472C4"/>
                </a:solidFill>
              </a:rPr>
              <a:t>전달할 내용 </a:t>
            </a:r>
            <a:r>
              <a:rPr lang="en-US" altLang="ko-KR" dirty="0">
                <a:solidFill>
                  <a:srgbClr val="4472C4"/>
                </a:solidFill>
              </a:rPr>
              <a:t>M  = 15</a:t>
            </a:r>
            <a:endParaRPr lang="ko-KR" altLang="en-US" dirty="0">
              <a:solidFill>
                <a:srgbClr val="4472C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713BC12-0846-0FA1-1AA1-A9D20C45BFA6}"/>
                  </a:ext>
                </a:extLst>
              </p:cNvPr>
              <p:cNvSpPr txBox="1"/>
              <p:nvPr/>
            </p:nvSpPr>
            <p:spPr>
              <a:xfrm>
                <a:off x="7558412" y="5192472"/>
                <a:ext cx="22186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ko-KR" altLang="en-US" i="0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0" dirty="0">
                              <a:latin typeface="Cambria Math" panose="02040503050406030204" pitchFamily="18" charset="0"/>
                            </a:rPr>
                            <m:t>15</m:t>
                          </m:r>
                        </m:e>
                        <m:sup>
                          <m:r>
                            <a:rPr lang="ko-KR" altLang="en-US" i="0" dirty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func>
                        <m:funcPr>
                          <m:ctrlPr>
                            <a:rPr lang="ko-KR" alt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ko-KR" altLang="en-US" i="0" dirty="0">
                              <a:latin typeface="Cambria Math" panose="02040503050406030204" pitchFamily="18" charset="0"/>
                            </a:rPr>
                            <m:t>mod</m:t>
                          </m:r>
                        </m:fName>
                        <m:e>
                          <m:d>
                            <m:dPr>
                              <m:ctrlPr>
                                <a:rPr lang="ko-KR" altLang="en-US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0" dirty="0"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e>
                          </m:d>
                        </m:e>
                      </m:func>
                      <m:r>
                        <a:rPr lang="ko-KR" altLang="en-US" i="0" dirty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713BC12-0846-0FA1-1AA1-A9D20C45B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8412" y="5192472"/>
                <a:ext cx="2218621" cy="276999"/>
              </a:xfrm>
              <a:prstGeom prst="rect">
                <a:avLst/>
              </a:prstGeom>
              <a:blipFill>
                <a:blip r:embed="rId4"/>
                <a:stretch>
                  <a:fillRect l="-549" r="-1374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038FD369-6D87-0C90-A500-771148DDB5BF}"/>
              </a:ext>
            </a:extLst>
          </p:cNvPr>
          <p:cNvSpPr txBox="1"/>
          <p:nvPr/>
        </p:nvSpPr>
        <p:spPr>
          <a:xfrm>
            <a:off x="4975656" y="4253782"/>
            <a:ext cx="2055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 = 9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61CB1DA-C49F-14CC-07CA-C1663B9D22D8}"/>
                  </a:ext>
                </a:extLst>
              </p:cNvPr>
              <p:cNvSpPr txBox="1"/>
              <p:nvPr/>
            </p:nvSpPr>
            <p:spPr>
              <a:xfrm>
                <a:off x="2176969" y="5133616"/>
                <a:ext cx="22529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dirty="0"/>
                  <a:t>M </a:t>
                </a:r>
                <a14:m>
                  <m:oMath xmlns:m="http://schemas.openxmlformats.org/officeDocument/2006/math">
                    <m:r>
                      <a:rPr lang="ko-KR" altLang="en-US" i="0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ko-KR" alt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0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e>
                      <m:sup>
                        <m:r>
                          <a:rPr lang="en-US" altLang="ko-KR" b="0" i="0" dirty="0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func>
                      <m:funcPr>
                        <m:ctrlPr>
                          <a:rPr lang="ko-KR" alt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ko-KR" altLang="en-US" i="0" dirty="0">
                            <a:latin typeface="Cambria Math" panose="02040503050406030204" pitchFamily="18" charset="0"/>
                          </a:rPr>
                          <m:t>mod</m:t>
                        </m:r>
                      </m:fName>
                      <m:e>
                        <m:d>
                          <m:dPr>
                            <m:ctrlPr>
                              <a:rPr lang="ko-KR" alt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i="0" dirty="0">
                                <a:latin typeface="Cambria Math" panose="02040503050406030204" pitchFamily="18" charset="0"/>
                              </a:rPr>
                              <m:t>33</m:t>
                            </m:r>
                          </m:e>
                        </m:d>
                      </m:e>
                    </m:func>
                    <m:r>
                      <a:rPr lang="ko-KR" altLang="en-US" i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61CB1DA-C49F-14CC-07CA-C1663B9D2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969" y="5133616"/>
                <a:ext cx="2252989" cy="276999"/>
              </a:xfrm>
              <a:prstGeom prst="rect">
                <a:avLst/>
              </a:prstGeom>
              <a:blipFill>
                <a:blip r:embed="rId5"/>
                <a:stretch>
                  <a:fillRect l="-6216" t="-28261" r="-2703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47556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What is RSA Algorithms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D9ECD9B9-EAA2-C379-EC18-E87A9784557D}"/>
              </a:ext>
            </a:extLst>
          </p:cNvPr>
          <p:cNvSpPr txBox="1"/>
          <p:nvPr/>
        </p:nvSpPr>
        <p:spPr>
          <a:xfrm>
            <a:off x="1566155" y="1674977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/>
              <a:t>RSA </a:t>
            </a:r>
            <a:r>
              <a:rPr lang="ko-KR" altLang="en-US" b="1" dirty="0"/>
              <a:t>암호화와 인수분해</a:t>
            </a:r>
            <a:endParaRPr lang="en-US" altLang="ko-KR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70D984-6C0C-DDE6-390C-92FEC693D6CA}"/>
              </a:ext>
            </a:extLst>
          </p:cNvPr>
          <p:cNvSpPr txBox="1"/>
          <p:nvPr/>
        </p:nvSpPr>
        <p:spPr>
          <a:xfrm>
            <a:off x="2008343" y="2086834"/>
            <a:ext cx="7667502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RSA </a:t>
            </a:r>
            <a:r>
              <a:rPr lang="ko-KR" altLang="en-US" dirty="0">
                <a:solidFill>
                  <a:srgbClr val="2021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암호에서 </a:t>
            </a:r>
            <a:r>
              <a:rPr lang="ko-KR" alt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개인키를 해킹하기 위해서는 공개키 </a:t>
            </a:r>
            <a:r>
              <a:rPr lang="en-US" altLang="ko-KR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n</a:t>
            </a:r>
            <a:r>
              <a:rPr lang="ko-KR" alt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을 인수분해 해서</a:t>
            </a:r>
            <a:r>
              <a:rPr lang="en-US" altLang="ko-KR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altLang="ko-KR" dirty="0">
                <a:solidFill>
                  <a:srgbClr val="2021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q</a:t>
            </a:r>
            <a:r>
              <a:rPr lang="ko-KR" altLang="en-US" dirty="0">
                <a:solidFill>
                  <a:srgbClr val="2021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와 </a:t>
            </a:r>
            <a:r>
              <a:rPr lang="en-US" altLang="ko-KR" dirty="0">
                <a:solidFill>
                  <a:srgbClr val="2021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p</a:t>
            </a:r>
            <a:r>
              <a:rPr lang="ko-KR" altLang="en-US" dirty="0">
                <a:solidFill>
                  <a:srgbClr val="2021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를 찾아내야 함</a:t>
            </a:r>
            <a:r>
              <a:rPr lang="en-US" altLang="ko-KR" dirty="0">
                <a:solidFill>
                  <a:srgbClr val="2021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021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만약 </a:t>
            </a:r>
            <a:r>
              <a:rPr lang="en-US" altLang="ko-KR" dirty="0">
                <a:solidFill>
                  <a:srgbClr val="2021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n</a:t>
            </a:r>
            <a:r>
              <a:rPr lang="ko-KR" altLang="en-US" dirty="0">
                <a:solidFill>
                  <a:srgbClr val="2021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이 매우 크다면 인수분해 알고리즘의 한계로 인해서 </a:t>
            </a:r>
            <a:r>
              <a:rPr lang="en-US" altLang="ko-KR" dirty="0">
                <a:solidFill>
                  <a:srgbClr val="2021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q</a:t>
            </a:r>
            <a:r>
              <a:rPr lang="ko-KR" altLang="en-US" dirty="0">
                <a:solidFill>
                  <a:srgbClr val="2021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와 </a:t>
            </a:r>
            <a:r>
              <a:rPr lang="en-US" altLang="ko-KR" dirty="0">
                <a:solidFill>
                  <a:srgbClr val="2021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p</a:t>
            </a:r>
            <a:r>
              <a:rPr lang="ko-KR" altLang="en-US" dirty="0">
                <a:solidFill>
                  <a:srgbClr val="2021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를 찾아내는 데는 현실적인 한계가 있음</a:t>
            </a:r>
            <a:endParaRPr lang="en-US" altLang="ko-KR" dirty="0">
              <a:solidFill>
                <a:srgbClr val="202122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021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반면 개인키를 안다면 </a:t>
            </a:r>
            <a:r>
              <a:rPr lang="ko-KR" altLang="en-US" dirty="0" err="1">
                <a:solidFill>
                  <a:srgbClr val="2021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모듈러</a:t>
            </a:r>
            <a:r>
              <a:rPr lang="ko-KR" altLang="en-US" dirty="0">
                <a:solidFill>
                  <a:srgbClr val="2021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연산을 이용해서 복호화 가능</a:t>
            </a:r>
            <a:endParaRPr lang="en-US" altLang="ko-KR" b="0" i="0" dirty="0">
              <a:solidFill>
                <a:srgbClr val="2021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9980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What is RSA Algorithms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D9ECD9B9-EAA2-C379-EC18-E87A9784557D}"/>
              </a:ext>
            </a:extLst>
          </p:cNvPr>
          <p:cNvSpPr txBox="1"/>
          <p:nvPr/>
        </p:nvSpPr>
        <p:spPr>
          <a:xfrm>
            <a:off x="1566155" y="1674977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/>
              <a:t>RSA </a:t>
            </a:r>
            <a:r>
              <a:rPr lang="ko-KR" altLang="en-US" b="1" dirty="0"/>
              <a:t>암호화와 양자 컴퓨터</a:t>
            </a:r>
            <a:endParaRPr lang="en-US" altLang="ko-KR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70D984-6C0C-DDE6-390C-92FEC693D6CA}"/>
              </a:ext>
            </a:extLst>
          </p:cNvPr>
          <p:cNvSpPr txBox="1"/>
          <p:nvPr/>
        </p:nvSpPr>
        <p:spPr>
          <a:xfrm>
            <a:off x="2008342" y="2086834"/>
            <a:ext cx="8469935" cy="456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하지만 최근 컴퓨터 성능의 향상과 양자 컴퓨터의 </a:t>
            </a:r>
            <a:r>
              <a:rPr lang="ko-KR" altLang="en-US" b="0" i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등장으로 인해 취약점 발생</a:t>
            </a:r>
            <a:endParaRPr lang="en-US" altLang="ko-KR" dirty="0">
              <a:solidFill>
                <a:srgbClr val="202122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D0608ACC-6E7E-3D8D-E3CF-67A192B885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318" y="2762241"/>
            <a:ext cx="3663931" cy="327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33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The knap sack problem 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D9ECD9B9-EAA2-C379-EC18-E87A9784557D}"/>
              </a:ext>
            </a:extLst>
          </p:cNvPr>
          <p:cNvSpPr txBox="1"/>
          <p:nvPr/>
        </p:nvSpPr>
        <p:spPr>
          <a:xfrm>
            <a:off x="1566155" y="1674977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배낭 문제에 대한 탐욕 알고리즘의 적용</a:t>
            </a:r>
            <a:endParaRPr lang="en-US" altLang="ko-KR" b="1" dirty="0"/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5DF0A7B8-12F9-BFE9-06F8-6D71448CA8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995029"/>
              </p:ext>
            </p:extLst>
          </p:nvPr>
        </p:nvGraphicFramePr>
        <p:xfrm>
          <a:off x="5010732" y="4461112"/>
          <a:ext cx="590495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991">
                  <a:extLst>
                    <a:ext uri="{9D8B030D-6E8A-4147-A177-3AD203B41FA5}">
                      <a16:colId xmlns:a16="http://schemas.microsoft.com/office/drawing/2014/main" val="1887209345"/>
                    </a:ext>
                  </a:extLst>
                </a:gridCol>
                <a:gridCol w="1180991">
                  <a:extLst>
                    <a:ext uri="{9D8B030D-6E8A-4147-A177-3AD203B41FA5}">
                      <a16:colId xmlns:a16="http://schemas.microsoft.com/office/drawing/2014/main" val="1501965168"/>
                    </a:ext>
                  </a:extLst>
                </a:gridCol>
                <a:gridCol w="1180991">
                  <a:extLst>
                    <a:ext uri="{9D8B030D-6E8A-4147-A177-3AD203B41FA5}">
                      <a16:colId xmlns:a16="http://schemas.microsoft.com/office/drawing/2014/main" val="4269215464"/>
                    </a:ext>
                  </a:extLst>
                </a:gridCol>
                <a:gridCol w="1180991">
                  <a:extLst>
                    <a:ext uri="{9D8B030D-6E8A-4147-A177-3AD203B41FA5}">
                      <a16:colId xmlns:a16="http://schemas.microsoft.com/office/drawing/2014/main" val="2879847432"/>
                    </a:ext>
                  </a:extLst>
                </a:gridCol>
                <a:gridCol w="1180991">
                  <a:extLst>
                    <a:ext uri="{9D8B030D-6E8A-4147-A177-3AD203B41FA5}">
                      <a16:colId xmlns:a16="http://schemas.microsoft.com/office/drawing/2014/main" val="605815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905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7kg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1kg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4kg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1kg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2kg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320745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45EAC9A9-0A5E-DA7D-2FC5-6EF6F8FCD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271675"/>
              </p:ext>
            </p:extLst>
          </p:nvPr>
        </p:nvGraphicFramePr>
        <p:xfrm>
          <a:off x="4942735" y="2674664"/>
          <a:ext cx="5904955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80991">
                  <a:extLst>
                    <a:ext uri="{9D8B030D-6E8A-4147-A177-3AD203B41FA5}">
                      <a16:colId xmlns:a16="http://schemas.microsoft.com/office/drawing/2014/main" val="1887209345"/>
                    </a:ext>
                  </a:extLst>
                </a:gridCol>
                <a:gridCol w="1180991">
                  <a:extLst>
                    <a:ext uri="{9D8B030D-6E8A-4147-A177-3AD203B41FA5}">
                      <a16:colId xmlns:a16="http://schemas.microsoft.com/office/drawing/2014/main" val="1501965168"/>
                    </a:ext>
                  </a:extLst>
                </a:gridCol>
                <a:gridCol w="1180991">
                  <a:extLst>
                    <a:ext uri="{9D8B030D-6E8A-4147-A177-3AD203B41FA5}">
                      <a16:colId xmlns:a16="http://schemas.microsoft.com/office/drawing/2014/main" val="4269215464"/>
                    </a:ext>
                  </a:extLst>
                </a:gridCol>
                <a:gridCol w="1180991">
                  <a:extLst>
                    <a:ext uri="{9D8B030D-6E8A-4147-A177-3AD203B41FA5}">
                      <a16:colId xmlns:a16="http://schemas.microsoft.com/office/drawing/2014/main" val="2879847432"/>
                    </a:ext>
                  </a:extLst>
                </a:gridCol>
                <a:gridCol w="1180991">
                  <a:extLst>
                    <a:ext uri="{9D8B030D-6E8A-4147-A177-3AD203B41FA5}">
                      <a16:colId xmlns:a16="http://schemas.microsoft.com/office/drawing/2014/main" val="605815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905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320745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F7C6813D-6001-95C2-FE8F-D0EE505434B0}"/>
              </a:ext>
            </a:extLst>
          </p:cNvPr>
          <p:cNvSpPr txBox="1"/>
          <p:nvPr/>
        </p:nvSpPr>
        <p:spPr>
          <a:xfrm>
            <a:off x="7188483" y="2125430"/>
            <a:ext cx="178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무게</a:t>
            </a:r>
            <a:r>
              <a:rPr lang="en-US" altLang="ko-KR" dirty="0"/>
              <a:t> </a:t>
            </a:r>
            <a:r>
              <a:rPr lang="ko-KR" altLang="en-US" dirty="0"/>
              <a:t>당 이익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6F0891B-CAE6-62C1-44FC-F58F2CA7C824}"/>
              </a:ext>
            </a:extLst>
          </p:cNvPr>
          <p:cNvSpPr txBox="1"/>
          <p:nvPr/>
        </p:nvSpPr>
        <p:spPr>
          <a:xfrm>
            <a:off x="7070965" y="3894851"/>
            <a:ext cx="178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최적화된 무게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E454829-9BF7-FB31-6F5B-9E5F0904B6D3}"/>
              </a:ext>
            </a:extLst>
          </p:cNvPr>
          <p:cNvSpPr txBox="1"/>
          <p:nvPr/>
        </p:nvSpPr>
        <p:spPr>
          <a:xfrm>
            <a:off x="6117142" y="5336128"/>
            <a:ext cx="3564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C &gt; B &gt; D , E &gt; A</a:t>
            </a: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각 상황에서 최선을 선택</a:t>
            </a: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8EDF9965-B23E-612B-89C2-36E09F11A5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13" y="2574635"/>
            <a:ext cx="3435803" cy="300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9960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61856" y="640920"/>
            <a:ext cx="11930144" cy="6001069"/>
            <a:chOff x="139441" y="625930"/>
            <a:chExt cx="11930144" cy="6001069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D3AD0702-4BB1-5F43-91BE-D6B7AD0B4B50}"/>
              </a:ext>
            </a:extLst>
          </p:cNvPr>
          <p:cNvSpPr txBox="1"/>
          <p:nvPr/>
        </p:nvSpPr>
        <p:spPr>
          <a:xfrm>
            <a:off x="1839073" y="2764448"/>
            <a:ext cx="85882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5000" b="1" dirty="0">
                <a:solidFill>
                  <a:srgbClr val="232E91"/>
                </a:solidFill>
              </a:rPr>
              <a:t>Thank</a:t>
            </a:r>
            <a:r>
              <a:rPr kumimoji="1" lang="ko-KR" altLang="en-US" sz="5000" b="1" dirty="0">
                <a:solidFill>
                  <a:srgbClr val="232E91"/>
                </a:solidFill>
              </a:rPr>
              <a:t> </a:t>
            </a:r>
            <a:r>
              <a:rPr kumimoji="1" lang="en-US" altLang="ko-KR" sz="5000" b="1" dirty="0">
                <a:solidFill>
                  <a:srgbClr val="232E91"/>
                </a:solidFill>
              </a:rPr>
              <a:t>You!</a:t>
            </a:r>
            <a:endParaRPr kumimoji="1" lang="ko-Kore-KR" altLang="en-US" sz="5000" b="1" dirty="0">
              <a:solidFill>
                <a:srgbClr val="232E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156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The knap sack problem 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D9ECD9B9-EAA2-C379-EC18-E87A9784557D}"/>
              </a:ext>
            </a:extLst>
          </p:cNvPr>
          <p:cNvSpPr txBox="1"/>
          <p:nvPr/>
        </p:nvSpPr>
        <p:spPr>
          <a:xfrm>
            <a:off x="1566155" y="1674977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탐욕 알고리즘의 한계</a:t>
            </a:r>
            <a:endParaRPr lang="en-US" altLang="ko-KR" b="1" dirty="0"/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5DF0A7B8-12F9-BFE9-06F8-6D71448CA8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318910"/>
              </p:ext>
            </p:extLst>
          </p:nvPr>
        </p:nvGraphicFramePr>
        <p:xfrm>
          <a:off x="5010732" y="3481395"/>
          <a:ext cx="590495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991">
                  <a:extLst>
                    <a:ext uri="{9D8B030D-6E8A-4147-A177-3AD203B41FA5}">
                      <a16:colId xmlns:a16="http://schemas.microsoft.com/office/drawing/2014/main" val="1887209345"/>
                    </a:ext>
                  </a:extLst>
                </a:gridCol>
                <a:gridCol w="1180991">
                  <a:extLst>
                    <a:ext uri="{9D8B030D-6E8A-4147-A177-3AD203B41FA5}">
                      <a16:colId xmlns:a16="http://schemas.microsoft.com/office/drawing/2014/main" val="1501965168"/>
                    </a:ext>
                  </a:extLst>
                </a:gridCol>
                <a:gridCol w="1180991">
                  <a:extLst>
                    <a:ext uri="{9D8B030D-6E8A-4147-A177-3AD203B41FA5}">
                      <a16:colId xmlns:a16="http://schemas.microsoft.com/office/drawing/2014/main" val="4269215464"/>
                    </a:ext>
                  </a:extLst>
                </a:gridCol>
                <a:gridCol w="1180991">
                  <a:extLst>
                    <a:ext uri="{9D8B030D-6E8A-4147-A177-3AD203B41FA5}">
                      <a16:colId xmlns:a16="http://schemas.microsoft.com/office/drawing/2014/main" val="2879847432"/>
                    </a:ext>
                  </a:extLst>
                </a:gridCol>
                <a:gridCol w="1180991">
                  <a:extLst>
                    <a:ext uri="{9D8B030D-6E8A-4147-A177-3AD203B41FA5}">
                      <a16:colId xmlns:a16="http://schemas.microsoft.com/office/drawing/2014/main" val="605815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905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0kg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1kg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4kg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1kg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2kg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320745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45EAC9A9-0A5E-DA7D-2FC5-6EF6F8FCD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038780"/>
              </p:ext>
            </p:extLst>
          </p:nvPr>
        </p:nvGraphicFramePr>
        <p:xfrm>
          <a:off x="4942735" y="2077504"/>
          <a:ext cx="5904955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80991">
                  <a:extLst>
                    <a:ext uri="{9D8B030D-6E8A-4147-A177-3AD203B41FA5}">
                      <a16:colId xmlns:a16="http://schemas.microsoft.com/office/drawing/2014/main" val="1887209345"/>
                    </a:ext>
                  </a:extLst>
                </a:gridCol>
                <a:gridCol w="1180991">
                  <a:extLst>
                    <a:ext uri="{9D8B030D-6E8A-4147-A177-3AD203B41FA5}">
                      <a16:colId xmlns:a16="http://schemas.microsoft.com/office/drawing/2014/main" val="1501965168"/>
                    </a:ext>
                  </a:extLst>
                </a:gridCol>
                <a:gridCol w="1180991">
                  <a:extLst>
                    <a:ext uri="{9D8B030D-6E8A-4147-A177-3AD203B41FA5}">
                      <a16:colId xmlns:a16="http://schemas.microsoft.com/office/drawing/2014/main" val="4269215464"/>
                    </a:ext>
                  </a:extLst>
                </a:gridCol>
                <a:gridCol w="1180991">
                  <a:extLst>
                    <a:ext uri="{9D8B030D-6E8A-4147-A177-3AD203B41FA5}">
                      <a16:colId xmlns:a16="http://schemas.microsoft.com/office/drawing/2014/main" val="2879847432"/>
                    </a:ext>
                  </a:extLst>
                </a:gridCol>
                <a:gridCol w="1180991">
                  <a:extLst>
                    <a:ext uri="{9D8B030D-6E8A-4147-A177-3AD203B41FA5}">
                      <a16:colId xmlns:a16="http://schemas.microsoft.com/office/drawing/2014/main" val="605815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905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320745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F7C6813D-6001-95C2-FE8F-D0EE505434B0}"/>
              </a:ext>
            </a:extLst>
          </p:cNvPr>
          <p:cNvSpPr txBox="1"/>
          <p:nvPr/>
        </p:nvSpPr>
        <p:spPr>
          <a:xfrm>
            <a:off x="7002968" y="1521063"/>
            <a:ext cx="178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무게</a:t>
            </a:r>
            <a:r>
              <a:rPr lang="en-US" altLang="ko-KR" dirty="0"/>
              <a:t> </a:t>
            </a:r>
            <a:r>
              <a:rPr lang="ko-KR" altLang="en-US" dirty="0"/>
              <a:t>당 이익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6F0891B-CAE6-62C1-44FC-F58F2CA7C824}"/>
              </a:ext>
            </a:extLst>
          </p:cNvPr>
          <p:cNvSpPr txBox="1"/>
          <p:nvPr/>
        </p:nvSpPr>
        <p:spPr>
          <a:xfrm>
            <a:off x="6158365" y="2978539"/>
            <a:ext cx="3844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탐욕 알고리즘으로 최적화된 무게</a:t>
            </a: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3343352E-1664-148A-6D86-ABADBA554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686610"/>
              </p:ext>
            </p:extLst>
          </p:nvPr>
        </p:nvGraphicFramePr>
        <p:xfrm>
          <a:off x="5013842" y="4893427"/>
          <a:ext cx="5904955" cy="74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80991">
                  <a:extLst>
                    <a:ext uri="{9D8B030D-6E8A-4147-A177-3AD203B41FA5}">
                      <a16:colId xmlns:a16="http://schemas.microsoft.com/office/drawing/2014/main" val="1887209345"/>
                    </a:ext>
                  </a:extLst>
                </a:gridCol>
                <a:gridCol w="1180991">
                  <a:extLst>
                    <a:ext uri="{9D8B030D-6E8A-4147-A177-3AD203B41FA5}">
                      <a16:colId xmlns:a16="http://schemas.microsoft.com/office/drawing/2014/main" val="1501965168"/>
                    </a:ext>
                  </a:extLst>
                </a:gridCol>
                <a:gridCol w="1180991">
                  <a:extLst>
                    <a:ext uri="{9D8B030D-6E8A-4147-A177-3AD203B41FA5}">
                      <a16:colId xmlns:a16="http://schemas.microsoft.com/office/drawing/2014/main" val="4269215464"/>
                    </a:ext>
                  </a:extLst>
                </a:gridCol>
                <a:gridCol w="1180991">
                  <a:extLst>
                    <a:ext uri="{9D8B030D-6E8A-4147-A177-3AD203B41FA5}">
                      <a16:colId xmlns:a16="http://schemas.microsoft.com/office/drawing/2014/main" val="2879847432"/>
                    </a:ext>
                  </a:extLst>
                </a:gridCol>
                <a:gridCol w="1180991">
                  <a:extLst>
                    <a:ext uri="{9D8B030D-6E8A-4147-A177-3AD203B41FA5}">
                      <a16:colId xmlns:a16="http://schemas.microsoft.com/office/drawing/2014/main" val="605815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905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10kg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1kg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4kg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0kg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0kg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320745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0CE0515E-A4D6-701F-7AEC-4884DE7B4B04}"/>
              </a:ext>
            </a:extLst>
          </p:cNvPr>
          <p:cNvSpPr txBox="1"/>
          <p:nvPr/>
        </p:nvSpPr>
        <p:spPr>
          <a:xfrm>
            <a:off x="6040847" y="4428242"/>
            <a:ext cx="3844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실제 최적의 무게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B144D328-A8D5-D2B0-6D7E-8ED866D337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738" y="2534640"/>
            <a:ext cx="3420850" cy="287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876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The knap sack problem 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D9ECD9B9-EAA2-C379-EC18-E87A9784557D}"/>
              </a:ext>
            </a:extLst>
          </p:cNvPr>
          <p:cNvSpPr txBox="1"/>
          <p:nvPr/>
        </p:nvSpPr>
        <p:spPr>
          <a:xfrm>
            <a:off x="1566155" y="1674977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탐욕 알고리즘의 한계</a:t>
            </a:r>
            <a:endParaRPr lang="en-US" altLang="ko-KR" b="1" dirty="0"/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5DF0A7B8-12F9-BFE9-06F8-6D71448CA81D}"/>
              </a:ext>
            </a:extLst>
          </p:cNvPr>
          <p:cNvGraphicFramePr>
            <a:graphicFrameLocks noGrp="1"/>
          </p:cNvGraphicFramePr>
          <p:nvPr/>
        </p:nvGraphicFramePr>
        <p:xfrm>
          <a:off x="5010732" y="3481395"/>
          <a:ext cx="590495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991">
                  <a:extLst>
                    <a:ext uri="{9D8B030D-6E8A-4147-A177-3AD203B41FA5}">
                      <a16:colId xmlns:a16="http://schemas.microsoft.com/office/drawing/2014/main" val="1887209345"/>
                    </a:ext>
                  </a:extLst>
                </a:gridCol>
                <a:gridCol w="1180991">
                  <a:extLst>
                    <a:ext uri="{9D8B030D-6E8A-4147-A177-3AD203B41FA5}">
                      <a16:colId xmlns:a16="http://schemas.microsoft.com/office/drawing/2014/main" val="1501965168"/>
                    </a:ext>
                  </a:extLst>
                </a:gridCol>
                <a:gridCol w="1180991">
                  <a:extLst>
                    <a:ext uri="{9D8B030D-6E8A-4147-A177-3AD203B41FA5}">
                      <a16:colId xmlns:a16="http://schemas.microsoft.com/office/drawing/2014/main" val="4269215464"/>
                    </a:ext>
                  </a:extLst>
                </a:gridCol>
                <a:gridCol w="1180991">
                  <a:extLst>
                    <a:ext uri="{9D8B030D-6E8A-4147-A177-3AD203B41FA5}">
                      <a16:colId xmlns:a16="http://schemas.microsoft.com/office/drawing/2014/main" val="2879847432"/>
                    </a:ext>
                  </a:extLst>
                </a:gridCol>
                <a:gridCol w="1180991">
                  <a:extLst>
                    <a:ext uri="{9D8B030D-6E8A-4147-A177-3AD203B41FA5}">
                      <a16:colId xmlns:a16="http://schemas.microsoft.com/office/drawing/2014/main" val="605815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905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0kg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1kg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4kg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1kg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2kg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320745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45EAC9A9-0A5E-DA7D-2FC5-6EF6F8FCDB46}"/>
              </a:ext>
            </a:extLst>
          </p:cNvPr>
          <p:cNvGraphicFramePr>
            <a:graphicFrameLocks noGrp="1"/>
          </p:cNvGraphicFramePr>
          <p:nvPr/>
        </p:nvGraphicFramePr>
        <p:xfrm>
          <a:off x="4942735" y="2077504"/>
          <a:ext cx="5904955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80991">
                  <a:extLst>
                    <a:ext uri="{9D8B030D-6E8A-4147-A177-3AD203B41FA5}">
                      <a16:colId xmlns:a16="http://schemas.microsoft.com/office/drawing/2014/main" val="1887209345"/>
                    </a:ext>
                  </a:extLst>
                </a:gridCol>
                <a:gridCol w="1180991">
                  <a:extLst>
                    <a:ext uri="{9D8B030D-6E8A-4147-A177-3AD203B41FA5}">
                      <a16:colId xmlns:a16="http://schemas.microsoft.com/office/drawing/2014/main" val="1501965168"/>
                    </a:ext>
                  </a:extLst>
                </a:gridCol>
                <a:gridCol w="1180991">
                  <a:extLst>
                    <a:ext uri="{9D8B030D-6E8A-4147-A177-3AD203B41FA5}">
                      <a16:colId xmlns:a16="http://schemas.microsoft.com/office/drawing/2014/main" val="4269215464"/>
                    </a:ext>
                  </a:extLst>
                </a:gridCol>
                <a:gridCol w="1180991">
                  <a:extLst>
                    <a:ext uri="{9D8B030D-6E8A-4147-A177-3AD203B41FA5}">
                      <a16:colId xmlns:a16="http://schemas.microsoft.com/office/drawing/2014/main" val="2879847432"/>
                    </a:ext>
                  </a:extLst>
                </a:gridCol>
                <a:gridCol w="1180991">
                  <a:extLst>
                    <a:ext uri="{9D8B030D-6E8A-4147-A177-3AD203B41FA5}">
                      <a16:colId xmlns:a16="http://schemas.microsoft.com/office/drawing/2014/main" val="605815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905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320745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F7C6813D-6001-95C2-FE8F-D0EE505434B0}"/>
              </a:ext>
            </a:extLst>
          </p:cNvPr>
          <p:cNvSpPr txBox="1"/>
          <p:nvPr/>
        </p:nvSpPr>
        <p:spPr>
          <a:xfrm>
            <a:off x="7002968" y="1521063"/>
            <a:ext cx="178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무게</a:t>
            </a:r>
            <a:r>
              <a:rPr lang="en-US" altLang="ko-KR" dirty="0"/>
              <a:t> </a:t>
            </a:r>
            <a:r>
              <a:rPr lang="ko-KR" altLang="en-US" dirty="0"/>
              <a:t>당 이익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6F0891B-CAE6-62C1-44FC-F58F2CA7C824}"/>
              </a:ext>
            </a:extLst>
          </p:cNvPr>
          <p:cNvSpPr txBox="1"/>
          <p:nvPr/>
        </p:nvSpPr>
        <p:spPr>
          <a:xfrm>
            <a:off x="6158365" y="2978539"/>
            <a:ext cx="3844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탐욕 알고리즘으로 최적화된 무게</a:t>
            </a: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3343352E-1664-148A-6D86-ABADBA554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711574"/>
              </p:ext>
            </p:extLst>
          </p:nvPr>
        </p:nvGraphicFramePr>
        <p:xfrm>
          <a:off x="5013842" y="4893427"/>
          <a:ext cx="5904955" cy="74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80991">
                  <a:extLst>
                    <a:ext uri="{9D8B030D-6E8A-4147-A177-3AD203B41FA5}">
                      <a16:colId xmlns:a16="http://schemas.microsoft.com/office/drawing/2014/main" val="1887209345"/>
                    </a:ext>
                  </a:extLst>
                </a:gridCol>
                <a:gridCol w="1180991">
                  <a:extLst>
                    <a:ext uri="{9D8B030D-6E8A-4147-A177-3AD203B41FA5}">
                      <a16:colId xmlns:a16="http://schemas.microsoft.com/office/drawing/2014/main" val="1501965168"/>
                    </a:ext>
                  </a:extLst>
                </a:gridCol>
                <a:gridCol w="1180991">
                  <a:extLst>
                    <a:ext uri="{9D8B030D-6E8A-4147-A177-3AD203B41FA5}">
                      <a16:colId xmlns:a16="http://schemas.microsoft.com/office/drawing/2014/main" val="4269215464"/>
                    </a:ext>
                  </a:extLst>
                </a:gridCol>
                <a:gridCol w="1180991">
                  <a:extLst>
                    <a:ext uri="{9D8B030D-6E8A-4147-A177-3AD203B41FA5}">
                      <a16:colId xmlns:a16="http://schemas.microsoft.com/office/drawing/2014/main" val="2879847432"/>
                    </a:ext>
                  </a:extLst>
                </a:gridCol>
                <a:gridCol w="1180991">
                  <a:extLst>
                    <a:ext uri="{9D8B030D-6E8A-4147-A177-3AD203B41FA5}">
                      <a16:colId xmlns:a16="http://schemas.microsoft.com/office/drawing/2014/main" val="605815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905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10kg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1kg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4kg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0kg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0kg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320745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0CE0515E-A4D6-701F-7AEC-4884DE7B4B04}"/>
              </a:ext>
            </a:extLst>
          </p:cNvPr>
          <p:cNvSpPr txBox="1"/>
          <p:nvPr/>
        </p:nvSpPr>
        <p:spPr>
          <a:xfrm>
            <a:off x="6040847" y="4428242"/>
            <a:ext cx="3844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실제 최적의 무게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84F9A7DF-FFA5-157D-9976-B8CFAE10BDF4}"/>
              </a:ext>
            </a:extLst>
          </p:cNvPr>
          <p:cNvSpPr/>
          <p:nvPr/>
        </p:nvSpPr>
        <p:spPr>
          <a:xfrm rot="10800000">
            <a:off x="4021494" y="3657600"/>
            <a:ext cx="533544" cy="4851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28EB8F-306E-0B65-2F09-8FD836B647C7}"/>
              </a:ext>
            </a:extLst>
          </p:cNvPr>
          <p:cNvSpPr txBox="1"/>
          <p:nvPr/>
        </p:nvSpPr>
        <p:spPr>
          <a:xfrm>
            <a:off x="1726989" y="3790956"/>
            <a:ext cx="1911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10+2+1+2 = 15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6F5E21-9B7D-B6FF-54E6-215EB4181B4B}"/>
              </a:ext>
            </a:extLst>
          </p:cNvPr>
          <p:cNvSpPr txBox="1"/>
          <p:nvPr/>
        </p:nvSpPr>
        <p:spPr>
          <a:xfrm>
            <a:off x="1745865" y="5079601"/>
            <a:ext cx="1911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10+2+5 = 17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1DFFA3FD-0D1F-80EE-56F3-F6B13BEA52BF}"/>
              </a:ext>
            </a:extLst>
          </p:cNvPr>
          <p:cNvSpPr/>
          <p:nvPr/>
        </p:nvSpPr>
        <p:spPr>
          <a:xfrm rot="10800000">
            <a:off x="4021493" y="5021671"/>
            <a:ext cx="533544" cy="485192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9878F6-E59F-B4C0-BDCB-BB38B4F2041E}"/>
              </a:ext>
            </a:extLst>
          </p:cNvPr>
          <p:cNvSpPr txBox="1"/>
          <p:nvPr/>
        </p:nvSpPr>
        <p:spPr>
          <a:xfrm>
            <a:off x="1344310" y="2516874"/>
            <a:ext cx="3435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상자안의 물건을 분할 할 수 없으면 탐욕 알고리즘으로 최적해를 </a:t>
            </a:r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ko-KR" altLang="en-US" sz="1600" dirty="0">
                <a:solidFill>
                  <a:srgbClr val="FF0000"/>
                </a:solidFill>
              </a:rPr>
              <a:t>구할 수 없음</a:t>
            </a:r>
          </a:p>
        </p:txBody>
      </p:sp>
    </p:spTree>
    <p:extLst>
      <p:ext uri="{BB962C8B-B14F-4D97-AF65-F5344CB8AC3E}">
        <p14:creationId xmlns:p14="http://schemas.microsoft.com/office/powerpoint/2010/main" val="3589370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61856" y="640920"/>
            <a:ext cx="11930144" cy="6001069"/>
            <a:chOff x="139441" y="625930"/>
            <a:chExt cx="11930144" cy="6001069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D3AD0702-4BB1-5F43-91BE-D6B7AD0B4B50}"/>
              </a:ext>
            </a:extLst>
          </p:cNvPr>
          <p:cNvSpPr txBox="1"/>
          <p:nvPr/>
        </p:nvSpPr>
        <p:spPr>
          <a:xfrm>
            <a:off x="1839073" y="2764448"/>
            <a:ext cx="85882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5000" b="1" dirty="0">
                <a:solidFill>
                  <a:srgbClr val="232E91"/>
                </a:solidFill>
              </a:rPr>
              <a:t>Data Structure</a:t>
            </a:r>
            <a:endParaRPr kumimoji="1" lang="ko-Kore-KR" altLang="en-US" sz="5000" b="1" dirty="0">
              <a:solidFill>
                <a:srgbClr val="232E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446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Stack 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D9ECD9B9-EAA2-C379-EC18-E87A9784557D}"/>
              </a:ext>
            </a:extLst>
          </p:cNvPr>
          <p:cNvSpPr txBox="1"/>
          <p:nvPr/>
        </p:nvSpPr>
        <p:spPr>
          <a:xfrm>
            <a:off x="1566155" y="1674977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스택이란 무엇일까</a:t>
            </a:r>
            <a:r>
              <a:rPr lang="en-US" altLang="ko-KR" b="1" dirty="0"/>
              <a:t>?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AA79F537-B4BF-24A0-7660-789A03AC6F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46" y="2282773"/>
            <a:ext cx="3642676" cy="3375953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D2DEE8B-D9FA-C390-EAA3-289BCC59D29A}"/>
              </a:ext>
            </a:extLst>
          </p:cNvPr>
          <p:cNvSpPr txBox="1"/>
          <p:nvPr/>
        </p:nvSpPr>
        <p:spPr>
          <a:xfrm>
            <a:off x="5178315" y="2638253"/>
            <a:ext cx="5355394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데이터를 쌓아놓은 형태의 자료구조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위에 있는 데이터에만 접근 가능함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마지막으로 삽입된 데이터가 가장 먼저 나옴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일반적으로 데이터를 삽입하는 연산을 </a:t>
            </a:r>
            <a:r>
              <a:rPr lang="en-US" altLang="ko-KR" dirty="0">
                <a:solidFill>
                  <a:srgbClr val="0070C0"/>
                </a:solidFill>
              </a:rPr>
              <a:t>push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</a:t>
            </a:r>
            <a:r>
              <a:rPr lang="ko-KR" altLang="en-US" dirty="0"/>
              <a:t>제거하는 연산을 </a:t>
            </a:r>
            <a:r>
              <a:rPr lang="en-US" altLang="ko-KR" dirty="0">
                <a:solidFill>
                  <a:srgbClr val="FF0000"/>
                </a:solidFill>
              </a:rPr>
              <a:t>pop</a:t>
            </a:r>
            <a:r>
              <a:rPr lang="ko-KR" altLang="en-US" dirty="0"/>
              <a:t>이라고 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5912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Stack 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D9ECD9B9-EAA2-C379-EC18-E87A9784557D}"/>
              </a:ext>
            </a:extLst>
          </p:cNvPr>
          <p:cNvSpPr txBox="1"/>
          <p:nvPr/>
        </p:nvSpPr>
        <p:spPr>
          <a:xfrm>
            <a:off x="1598555" y="1590859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왜 스택을 사용할까</a:t>
            </a:r>
            <a:r>
              <a:rPr lang="en-US" altLang="ko-KR" b="1" dirty="0"/>
              <a:t>?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AE55364A-F069-2525-D3A4-3EF73D39B6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495" y="2515985"/>
            <a:ext cx="2057253" cy="2777292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8C3E23B-723A-7C15-AD0B-A4F199376E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903" y="2725160"/>
            <a:ext cx="5227803" cy="205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434538"/>
      </p:ext>
    </p:extLst>
  </p:cSld>
  <p:clrMapOvr>
    <a:masterClrMapping/>
  </p:clrMapOvr>
</p:sld>
</file>

<file path=ppt/theme/theme1.xml><?xml version="1.0" encoding="utf-8"?>
<a:theme xmlns:a="http://schemas.openxmlformats.org/drawingml/2006/main" name="2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4112</TotalTime>
  <Words>1393</Words>
  <Application>Microsoft Office PowerPoint</Application>
  <PresentationFormat>와이드스크린</PresentationFormat>
  <Paragraphs>407</Paragraphs>
  <Slides>40</Slides>
  <Notes>36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7" baseType="lpstr">
      <vt:lpstr>inherit</vt:lpstr>
      <vt:lpstr>맑은 고딕</vt:lpstr>
      <vt:lpstr>Arial</vt:lpstr>
      <vt:lpstr>Calibri</vt:lpstr>
      <vt:lpstr>Cambria Math</vt:lpstr>
      <vt:lpstr>Wingdings</vt:lpstr>
      <vt:lpstr>26_Office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admin</cp:lastModifiedBy>
  <cp:revision>41</cp:revision>
  <dcterms:created xsi:type="dcterms:W3CDTF">2021-03-13T02:00:21Z</dcterms:created>
  <dcterms:modified xsi:type="dcterms:W3CDTF">2024-09-11T02:19:29Z</dcterms:modified>
</cp:coreProperties>
</file>