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60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6" r:id="rId16"/>
    <p:sldId id="357" r:id="rId17"/>
    <p:sldId id="358" r:id="rId18"/>
    <p:sldId id="359" r:id="rId19"/>
    <p:sldId id="360" r:id="rId20"/>
    <p:sldId id="361" r:id="rId21"/>
    <p:sldId id="353" r:id="rId22"/>
    <p:sldId id="354" r:id="rId23"/>
    <p:sldId id="362" r:id="rId24"/>
    <p:sldId id="363" r:id="rId25"/>
    <p:sldId id="368" r:id="rId26"/>
    <p:sldId id="364" r:id="rId27"/>
    <p:sldId id="365" r:id="rId28"/>
    <p:sldId id="369" r:id="rId29"/>
    <p:sldId id="370" r:id="rId30"/>
    <p:sldId id="366" r:id="rId31"/>
    <p:sldId id="372" r:id="rId32"/>
    <p:sldId id="373" r:id="rId33"/>
    <p:sldId id="371" r:id="rId34"/>
    <p:sldId id="29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CD2"/>
    <a:srgbClr val="FF8086"/>
    <a:srgbClr val="232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6117" autoAdjust="0"/>
  </p:normalViewPr>
  <p:slideViewPr>
    <p:cSldViewPr snapToGrid="0">
      <p:cViewPr varScale="1">
        <p:scale>
          <a:sx n="87" d="100"/>
          <a:sy n="87" d="100"/>
        </p:scale>
        <p:origin x="10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E5B78-6411-FE43-8F9A-ABBA3034D794}" type="datetimeFigureOut">
              <a:rPr kumimoji="1" lang="ko-Kore-KR" altLang="en-US" smtClean="0"/>
              <a:t>10/22/2024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7A792-5231-0944-8262-111228DAD1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160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949FD-42CF-AB5A-3907-D58667F78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2F0B88-5FDE-E5C0-FBC7-23E7C36878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D07F90-9452-2505-6CA5-43588AB64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566969-ED78-8D36-C0FE-6EFE6D545F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1845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ACD4F-2106-7E70-B24A-205E7E902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3677F0-A7CF-7E15-92CD-35E52BC800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5AC3D2-79FF-D0CC-AD0E-EDAF8C01D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44B0D5-C94F-B81D-4BE5-DFCC6AEC61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8445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4D325-2059-A65B-0A96-54EF08C76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B2860C3-E424-3046-6CCC-C20B248512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796F8A-40BA-9361-43EF-4D7AC8C6B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69244A-2B41-5665-8FE6-B920D2368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4931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70C77-D080-C4D7-2AF8-69FCC4D98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B2D492-E8B9-0AB2-96F2-887E8E9FB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625A76-E990-827B-761C-1CBF35B57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5639A-6ECE-4BCF-350F-9148D746F0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8262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71D92-F6CE-5D5D-4E89-92E877A93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FDC82D-51A5-7BFC-A394-E54F38FF27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0002A1-95D4-47E7-6620-0E49D20BA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D0A3CD-3AFD-D74B-0E8F-C36E6286D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4956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BB00D-DB90-609F-BD21-2B7CCA9E8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A16657-FC26-FE36-C05E-6A74E9CC0D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6B43B2-E04D-9805-CF0B-F9715397B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B1B01-4C89-7F69-A508-854098CA7A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4164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2329C-AF69-5665-3FE8-0F900B88A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6A0857-A42D-E5F0-B896-11D847CD26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230B29-9D19-E2F0-3AED-AD1C31694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798A85-F7B5-17A9-4C3A-A4DEA54AA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3312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E40DA-CD67-A599-E7E6-5F9B84B90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24A3D7-CC90-FF84-1F14-658FB294CC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DC2A5C-CC36-1E25-469A-F3297546A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2D4C33-625C-3908-E99E-0799EE60F7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9204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ECC51-F176-EED4-06DB-3FC9CD0AB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5D34C1-954B-1366-E5AC-B58F763CA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D526EF-886F-D599-FED2-4B52A580D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4367C-1731-7E20-EEFF-C25C5EF313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9880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498B0-2F04-996A-B8D7-7C895DC70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09F81E-2A6E-175A-68C1-38E6AE01D2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AB36F4-4E08-C820-CCD4-D56641E3D6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0BFD2E-4A70-8447-E2C6-B357216FD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7718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387E9-C48E-83BB-A87A-DD095225F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59FA17-EA70-BA61-F585-8AD965557A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6AB6FD-EA45-98DD-1929-AB8EA83E3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3CC8E-5ED9-781F-B51F-93BD42BF08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752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495FC-A114-29D4-CDB3-A9B92CEA3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4C6364-9359-3825-C40E-CE624707FF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13FA06A-77BB-6D46-EAE9-06932D241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1086A1-D162-2AB9-7EDC-84B0702FC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036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6BEE4-8174-F7B4-5FF5-97866AD3F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A909DBD-9711-66EE-FC25-95CFC2A16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E600D2-4E1A-1712-16FB-A3E97AB06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066826-EC82-69FA-12DB-259FFFF2F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0182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43250-9A81-A885-5123-BA9576CC2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DA78D7-B819-6394-9161-7A2528AA96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A37C59-F34F-ECA6-13A4-86426AFC7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820F5B-CB2D-9037-998D-98FE456D1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0996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60C72-D526-94C9-6964-71C3995B6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918D0A-042E-292A-D8AF-F9C7385140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7CC824-C76D-9646-613F-21BAC4BDE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BC6FC8-82AF-1180-A4C8-55D4B2FA9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772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C0802-F55B-02E6-F9C4-0A64F9175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167516-F230-1EA9-46D1-1DA2B1AADC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DB0506-0588-8353-7358-E78EA80F21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5D19C8-F486-7CB6-79D6-638021D19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1268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9A310-4F4C-B78C-FF25-11C7CBCC5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106351-8A8D-7458-7C1B-4EC5BE1362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17EAD84-266B-249B-0E88-D16297D5E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C4A0E9-DBB3-66DF-E22D-CE4527B58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3505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1E62C-8753-A5E1-2E1A-E22A94023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93000A-6C8B-3DCE-B2B7-2AC4FB91F9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F9B2B2-464F-C1EE-0465-D5197C62F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EE96B3-987F-5D6D-EA2E-10C542AEDE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61604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ACC88-B5F4-D396-6094-134786715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69EA94-0573-768A-C6E9-E030FC3014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13E9E1-9BA2-E3CA-63BA-54AC5AFD1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35FB0E-0176-F84F-5469-6952AC938D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3380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97589-EAA2-0601-CF87-B8D01509C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C99DFA-AD05-2B07-780A-AE3B859F3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7D2C099-9262-9BAA-FDBF-B92508457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73873A-AF87-249B-6F63-5E3B1205FB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27305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DB189-D9D4-A689-FE3D-97FC29607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55F892-5363-ADF1-40FD-32FF17B86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D37F6F-4914-F673-ED5B-5435C683E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41679-D36F-D379-0DCA-75358AED74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260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A390A-D904-0D78-1891-B06A45091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ACC53F-BF6E-69BC-E013-62228BCF13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4F97C2-8E08-A9FC-8F5D-1BE31D250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2630A-A6B4-4867-FE89-5CD8535CFE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487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897C4-D5F8-1D62-BC8E-153450922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3E6B55-8A66-7AAB-2998-1CC02AD420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86CF04-862C-2D0E-5BA9-8E514EF0E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D85D4-486C-38EF-A725-61359C981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69631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8ED17-C1E3-B40B-5364-1A660C040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02D9DC-3D93-1921-9722-52B40ADC72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1457840-D879-AFDC-A3A8-6B32B43E9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9C0E05-BD3B-622C-0308-12A6D7910D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61950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1D67D-F464-F468-439B-D6A428CC3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B1FD641-D998-2595-B295-1426AA6DE3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16B1125-B45A-A2EF-9582-FD459A3B8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69586-B76A-E7ED-D1E2-22B53232B6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36547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8950E-7C27-C5A3-AF34-853EA63DB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B3EB3C6-352A-F22A-E92E-7D4059C937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A6FC3E-59EA-E2C2-7DE3-B29DACC2B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3806B5-2241-AAE3-7F5D-AB98A7C74F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2923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EC0E0-364F-A1C6-53C7-86CACEC01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B0915-22D9-3C68-4D6D-8DD22D88C6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CD4622-576D-A0F6-427A-664E9F407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6DA976-5F3F-1CF6-BADE-E72B8C6F2C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9959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59A05-AFE5-60FA-81A6-F24256E33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8A9EA1-BCB1-6875-430D-5FEE4758E3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0D5AA71-7EDB-1506-769F-90B86A412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608EA0-C8E8-F1BE-3A2D-9C96DE978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5989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9A82F-3103-60CD-AC23-793B4BEBE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41CFF26-9C38-D35B-A718-A6B8A295B7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BC3128-9BE1-18B7-8C5E-1312B7039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58A1A-B706-46C8-3673-2059BB6AE9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6497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F84B8-D621-8085-7397-D50223BA8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068014-9232-F146-0C38-483B3773F3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0112DE-8A7A-755E-1D81-38CB91B98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A41107-71BE-874B-F50E-39D22A89B8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1742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F456A-D283-9743-4C74-1D5915CCF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B59F7E-90CB-F4E5-C4FE-A49A8FC624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99AAE8-9588-93D8-DA08-D5739C7BB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324085-D7AA-C4DA-8AA8-CE8879587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80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5703D-C8AE-7A7D-F9E1-3C9A93762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F039B96-51F2-AC3D-88AD-EABCBA7E33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59EF8B-DFF0-529D-5141-AC43E3859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A06FD9-3FF8-B061-5993-E9DCEEB45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716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8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2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25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2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0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3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5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43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9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67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8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856" y="640920"/>
            <a:ext cx="11930144" cy="6001069"/>
            <a:chOff x="139441" y="625930"/>
            <a:chExt cx="11930144" cy="6001069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3AD0702-4BB1-5F43-91BE-D6B7AD0B4B50}"/>
              </a:ext>
            </a:extLst>
          </p:cNvPr>
          <p:cNvSpPr txBox="1"/>
          <p:nvPr/>
        </p:nvSpPr>
        <p:spPr>
          <a:xfrm>
            <a:off x="1839073" y="2764448"/>
            <a:ext cx="85882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5000" b="1" dirty="0">
                <a:solidFill>
                  <a:srgbClr val="232E91"/>
                </a:solidFill>
              </a:rPr>
              <a:t>Arduino</a:t>
            </a:r>
            <a:endParaRPr kumimoji="1" lang="ko-Kore-KR" altLang="en-US" sz="5000" b="1" dirty="0">
              <a:solidFill>
                <a:srgbClr val="232E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6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F77EE-406A-23B0-0600-194AB3B23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0FA8982-CB20-74C4-2FB8-438328CF9D9F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315C7DD-07B4-09AB-A287-CA87BA3C6EBE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724EF00-AC03-D5B5-BBC5-63970772F664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9467021F-6EAA-604B-A30C-FA80AE85975B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285CBC48-4480-51AF-9525-D2943813CD73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9DAF37C-D95D-88AC-7A1E-AAC233C017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EBF4DDC3-7FDB-C7BE-9B82-7142EA231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35E2EA7E-E4E5-4A5D-C260-8406DF1496E1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AFB6247B-2866-4CEA-45BA-B294E27F930D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B726A031-623B-D777-2F11-5774FB54C454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39795F6F-FB67-320A-C494-032F8D6BD78A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D2203FBE-3A6F-256A-D574-62B8EF9CBB35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306D1935-F81C-4488-CE8A-B11BD2A8FCB3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36BA9AC2-DC0D-6A0F-3C22-3FD7DEB78ED7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B5430654-252E-E16E-3A57-C031A0CC04CE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Motor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463E8968-5DD4-E3C2-88BA-4660DC5B91F0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B481280-7955-B20F-AFE1-50C60806392F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3588C4DD-4A2C-1621-657B-DD835142D521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D72FA18-C0B7-3018-CD6F-4EB5A5EFFB71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005FB4A7-D110-A228-DB16-77AC3C8A54B4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4AF10A9-77BB-6B3D-C505-59C723CAB25D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663D0B71-ED25-5F7F-1EB3-E4A69BCE4050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B2EB9D1-BB09-44FB-7D59-14B6C5C77B37}"/>
              </a:ext>
            </a:extLst>
          </p:cNvPr>
          <p:cNvSpPr txBox="1"/>
          <p:nvPr/>
        </p:nvSpPr>
        <p:spPr>
          <a:xfrm>
            <a:off x="1344435" y="1656081"/>
            <a:ext cx="771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다양한 블록을 이용해 키보드로 </a:t>
            </a:r>
            <a:r>
              <a:rPr lang="en-US" altLang="ko-KR" b="1" dirty="0"/>
              <a:t>RC</a:t>
            </a:r>
            <a:r>
              <a:rPr lang="ko-KR" altLang="en-US" b="1" dirty="0"/>
              <a:t>카를 제어해보자</a:t>
            </a:r>
            <a:endParaRPr lang="en-US" altLang="ko-KR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1A45DB-20FC-4037-20A4-C484F534146B}"/>
              </a:ext>
            </a:extLst>
          </p:cNvPr>
          <p:cNvSpPr txBox="1"/>
          <p:nvPr/>
        </p:nvSpPr>
        <p:spPr>
          <a:xfrm>
            <a:off x="5278758" y="2904945"/>
            <a:ext cx="5121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블록은 코딩에서 </a:t>
            </a:r>
            <a:r>
              <a:rPr lang="en-US" altLang="ko-KR" dirty="0"/>
              <a:t>if</a:t>
            </a:r>
            <a:r>
              <a:rPr lang="ko-KR" altLang="en-US" dirty="0"/>
              <a:t>문과 같은 역할을 하는 블록으로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조건이 참일 경우</a:t>
            </a:r>
            <a:r>
              <a:rPr lang="ko-KR" altLang="en-US" dirty="0"/>
              <a:t>에만 안에 있는 명령을 실행함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A5FF755-DD15-E84E-C744-BDC6DB887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66" y="2768698"/>
            <a:ext cx="3279692" cy="147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2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E8FFA-F97E-F213-5602-D4F75F362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0C5A261-57AF-8E22-F248-FA06F5CE5633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9E5988F-DA6A-4EDB-5E02-518BB61CAD0B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3318E3D-4C3C-6E7D-CF08-B0C7B6D1B98B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E8422512-4EEE-3289-EA1A-CFE1D9CA8C8E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3260078-7AAF-5380-BD53-AE6E0DA6E2A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48038A2C-D69A-8CDB-C1D3-952B5DBCE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2061E2D9-9FA7-E2CB-A3B5-232258861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741F8A33-D736-F389-3E43-F2B2B011521C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8501742F-21EF-63E1-EBE4-755B026C2893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13BE613F-881E-957D-5EA4-6FFE4AC72821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5B4CFE58-E8DC-F64F-5001-AE7DECDA8A54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C52514A8-7367-39B5-D899-C787BB8488F0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FBCF9C3F-DDAB-138B-FB7B-99F34FA4F961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671CD8A0-0A8A-699A-8AFA-ED4984A08830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966ADF1F-C17F-30A1-FACC-FBD06ED8FD14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Motor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5A7BA0F-204E-2723-E8A4-B1C7ADE09BBD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8428AC3-DDF3-CD91-7EB9-D315BEB70AB2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DAAD758F-49EA-5D27-C776-0FD0C6E6AE5E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64B3985-E0D7-7FAA-D220-4977CE9BC54B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4727DC3-E10E-8D29-1372-C2248F921300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72D08FD9-414C-BBE1-9281-C571E9621319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C7988E06-9484-5B6F-6D52-23DB7130367E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452A731C-E2BB-BC20-97FA-29E49250E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55" y="1437228"/>
            <a:ext cx="1933845" cy="44202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5D59B1-7617-1038-ED06-5D9F11DEC0EF}"/>
              </a:ext>
            </a:extLst>
          </p:cNvPr>
          <p:cNvSpPr txBox="1"/>
          <p:nvPr/>
        </p:nvSpPr>
        <p:spPr>
          <a:xfrm>
            <a:off x="4276221" y="3105834"/>
            <a:ext cx="587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다음과 같은 판단 블록 들과 앞선 블록을 합쳐서 다양한 코드 흐름을 만들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94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0DBFE-D81A-F4DC-545A-15BF1338A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9108723-5202-F882-AD41-171D67B7C32A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117A9B0-E9E7-2484-9760-DBB7F5FED812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088F609-D06B-084F-32DD-FFB7AD246366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05ACAE4-58AC-A665-C063-D158DCCC09A0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FE167E59-4E8D-E018-E974-AE28931917C3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50D7FEF1-9E17-A728-C8CB-7C4600427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E8D3E1A2-F1A6-D4FF-9798-9B95D542F9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B8F700D7-16FB-2C52-D4CC-6DF4942BBCEF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D4816A37-8B64-2A8E-00F9-D1631373D9DF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7BCAB1FD-9D00-7847-3DB1-A5A906E60724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0111F5A5-A0AB-338D-6F82-B84FDCA3B49C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D49753EA-3012-F116-90EA-B18098C25AEC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F2ED4C67-C07F-389A-8659-303D91A266EE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123B739C-DB69-591D-5B2A-A683094A42B2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90B4CE72-5655-7F37-9F52-0705A86C439F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Motor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527BC4FB-1E1E-601C-CCF9-14C925C251AE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61F8224-F9D0-7D2D-E0B4-2DBFA43D3A1C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68C1B974-0555-89AD-4F38-B43DD3D49650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5E568C87-1F8E-CC27-5F83-EC004C7D49A9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7CC0775-6457-3C3D-1799-A790877E7596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BCB3CE5-E488-6362-130F-9570F281352F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23F1B506-FCE0-785C-AB15-037084BFCC6C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0E32D6A-2DCE-2A94-9260-08DB698268BA}"/>
              </a:ext>
            </a:extLst>
          </p:cNvPr>
          <p:cNvSpPr txBox="1"/>
          <p:nvPr/>
        </p:nvSpPr>
        <p:spPr>
          <a:xfrm>
            <a:off x="1344435" y="1656081"/>
            <a:ext cx="771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예시</a:t>
            </a:r>
            <a:r>
              <a:rPr lang="en-US" altLang="ko-KR" b="1" dirty="0"/>
              <a:t>) w</a:t>
            </a:r>
            <a:r>
              <a:rPr lang="ko-KR" altLang="en-US" b="1" dirty="0"/>
              <a:t>를 누를 경우 전진</a:t>
            </a:r>
            <a:endParaRPr lang="en-US" altLang="ko-KR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DBA517C-A73F-9753-2AB1-5F8B5DD7E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27" y="2301667"/>
            <a:ext cx="4256973" cy="347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3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7B04F-9D8D-0B20-B6C0-94FA254EB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92C2B5F-F1E7-3D21-1865-674D27DCC153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CE3993E-6790-9502-FAC8-124C40AB7A1F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301924E-6065-3BB4-9A61-301DD8BF1272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BE2D9B7C-52B6-6279-474B-1A885AD20485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937B338B-D1F5-B497-AD6F-536B322BF3C3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36EEEC38-7474-3B23-D384-15DB0C9707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AA991C42-AAD7-080D-E832-BA14AA51EE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AC9AB05F-C2A3-4978-99EA-B06093F7F66B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E70F612E-2E55-04AF-4A66-4E9E615B91F7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C43C162C-E239-A90C-41A9-9EB4467E4F11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F44C3CF4-88F4-ECAF-B2FD-53178DB8EE0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4A5BDF13-C8CA-243D-FB2D-1362046960D7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CBB33324-FBC5-4645-D1E4-6222F884E837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0FD64118-ABDE-D041-34EB-B7D516120543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F308304F-10ED-C4F7-F33E-78FF165BCD47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실습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EDB451E2-C3D5-7757-4EE6-375A32C0BC0E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4107161-B6C1-CBF3-0BC7-B8C1E3AD2D4A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0EF05E1D-1CB6-2D5D-5E4D-5CDC85153570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3F745470-1246-0BC1-D487-DDE8B4F1189B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70F65AE2-E8CA-620B-8DA5-8D6F4CFDB753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C2984EF-15EF-E508-56D6-98DCCB83700C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F2670DED-AE5B-B9ED-AFE3-55BB076FC079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DAF72C0-9E63-8F97-A30D-3FAA82CC40C7}"/>
              </a:ext>
            </a:extLst>
          </p:cNvPr>
          <p:cNvSpPr txBox="1"/>
          <p:nvPr/>
        </p:nvSpPr>
        <p:spPr>
          <a:xfrm>
            <a:off x="1344435" y="1656081"/>
            <a:ext cx="771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실습</a:t>
            </a:r>
            <a:r>
              <a:rPr lang="en-US" altLang="ko-KR" b="1" dirty="0"/>
              <a:t>1) </a:t>
            </a:r>
            <a:r>
              <a:rPr lang="ko-KR" altLang="en-US" b="1" dirty="0"/>
              <a:t>블록코딩을 이용해 아래의 조건을 만족하는 코드를 구현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3AD7A-B39D-D1B7-C469-CA32FF596C91}"/>
              </a:ext>
            </a:extLst>
          </p:cNvPr>
          <p:cNvSpPr txBox="1"/>
          <p:nvPr/>
        </p:nvSpPr>
        <p:spPr>
          <a:xfrm>
            <a:off x="2001887" y="3040656"/>
            <a:ext cx="6125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조건</a:t>
            </a:r>
            <a:r>
              <a:rPr lang="en-US" altLang="ko-KR" b="1" dirty="0"/>
              <a:t>1.  </a:t>
            </a:r>
            <a:r>
              <a:rPr lang="ko-KR" altLang="en-US" dirty="0"/>
              <a:t>위쪽 화살표 키를 누를 경우 전진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조건</a:t>
            </a:r>
            <a:r>
              <a:rPr lang="en-US" altLang="ko-KR" b="1" dirty="0"/>
              <a:t>2.  </a:t>
            </a:r>
            <a:r>
              <a:rPr lang="ko-KR" altLang="en-US" dirty="0"/>
              <a:t>아래쪽 화살표 키를 누를 경우 후진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조건</a:t>
            </a:r>
            <a:r>
              <a:rPr lang="en-US" altLang="ko-KR" b="1" dirty="0"/>
              <a:t>3.  </a:t>
            </a:r>
            <a:r>
              <a:rPr lang="en-US" altLang="ko-KR" dirty="0"/>
              <a:t>s</a:t>
            </a:r>
            <a:r>
              <a:rPr lang="ko-KR" altLang="en-US" dirty="0"/>
              <a:t>키를 누를 경우 정지 </a:t>
            </a:r>
          </a:p>
        </p:txBody>
      </p:sp>
    </p:spTree>
    <p:extLst>
      <p:ext uri="{BB962C8B-B14F-4D97-AF65-F5344CB8AC3E}">
        <p14:creationId xmlns:p14="http://schemas.microsoft.com/office/powerpoint/2010/main" val="2015501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06C28-9A29-CA7B-3BC3-0BDC47455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19D17EF-5251-A70B-AFD4-4BC9C66C493F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7058D60-821C-5558-C954-D89E3D10A627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6F85EF16-D3EA-D19F-19C9-FE72D4F4EA5A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BC559106-35AD-2FFD-1C75-7717ACC26F9E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C0E1520-5262-AF1C-89DA-23E2617385CE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26C3E98-7266-91B1-E469-F6F89AB9C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CEF48A6E-7E92-4704-C050-58A02278E8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237367EC-8A54-BC3C-239E-8C8F3991628A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9702DC43-2075-48AC-E57E-4B8A9787B2FC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ADEC18EC-585E-48EC-2804-9E34133A859C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C2F6B1B5-C79C-8300-B2E8-C7CD7A16A980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F8CA9E5B-A552-8968-8613-45A267AB724B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0FED53AB-EFC3-D75C-A3D5-6D9946779E41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50425ABF-8A4E-5750-4D67-C6984F7D50FD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E493D54A-4EAE-21DA-A1C8-1CA25AD98D71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EF58B9A4-DDD4-538A-B3E4-340A73251DF4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151678A-4E45-ADD4-C530-A9A62C69EF3B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262B8B5D-6B45-854D-EAB7-3F4C14FD6252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87731E89-F331-2EA9-22C5-CA8CFFCF04C9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CE90A0C-2104-7627-9382-EE58D46B32BD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556944F-7A5E-854A-65BB-47C8102303E5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0E096BF8-B2A3-629D-A64C-13A0E7678E44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0E3A06EC-85D2-B1F1-A844-86533CF2B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182" y="761241"/>
            <a:ext cx="3490902" cy="541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6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30F1D-895B-7390-9D55-960A35596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D61A125-EDEF-9F05-2066-BF00F5CA04AB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19D9097-C17B-4BEE-FA7A-7C67DCACE1D6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DCB8AC9-F917-2D63-74C0-7D5691AC3B74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8E55FBD-11E2-A6C7-4E61-991346442E81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5BDF7F1C-9437-B783-F2FF-54120893F3CF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4561DB6-3EA3-B1D1-D34A-223E6E6FF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E06E51FA-F991-9A90-079D-FDD6D1517B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EE1A7E45-FB68-9A8E-1E88-661AF40BC059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22F2A3D-DBAC-D0DB-5397-2437945C9E28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22B69D33-466D-1924-863A-6728461A7F91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EA062457-3B6C-221B-E109-66C0670DDF03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7716930A-D98B-B43F-F42D-D8CE10311B7F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C61DF323-4961-4907-2C59-5492DE8DA81B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014ECEF6-DED2-4D89-D0DF-D4B6AAB6D5DC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F1DB124D-3CD8-AC28-45FB-DDEF5CA8072A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Motor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0CFB54DA-650E-7E57-BE6C-5A3B210CC5AC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A408CB9-0EA4-AFEF-F334-F751B6E43FE4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4CF31DB5-5C79-147E-B6C2-FD9DFC7F6137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9B4C8A50-E267-C6F8-A7DE-DBC7CBF2B475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2CC51B1-DFAC-1B3B-AF8A-A65CBAA66118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7FB694BA-419F-943B-006E-9B5B871F3F26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57B77816-C888-CDE9-DE56-929092B5DBD7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F4BA2B0-F2FE-80BE-80D9-7E9D7E570A53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아두이노를</a:t>
            </a:r>
            <a:r>
              <a:rPr lang="ko-KR" altLang="en-US" b="1" dirty="0"/>
              <a:t> 이용해 모터를 제어해보자</a:t>
            </a:r>
            <a:endParaRPr lang="en-US" altLang="ko-KR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01510B-84FF-7AA6-1B84-EA2B43CF56B2}"/>
              </a:ext>
            </a:extLst>
          </p:cNvPr>
          <p:cNvSpPr txBox="1"/>
          <p:nvPr/>
        </p:nvSpPr>
        <p:spPr>
          <a:xfrm>
            <a:off x="1590645" y="2045875"/>
            <a:ext cx="841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양쪽 바퀴를 다른 방향으로 움직인다면 제자리에서 회전함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5BD9CF6-203A-6469-1A52-5EAA50440E56}"/>
              </a:ext>
            </a:extLst>
          </p:cNvPr>
          <p:cNvSpPr/>
          <p:nvPr/>
        </p:nvSpPr>
        <p:spPr>
          <a:xfrm>
            <a:off x="1990604" y="2988000"/>
            <a:ext cx="811763" cy="8024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A32356-2AB2-7E41-3385-89AF8AE8EB23}"/>
              </a:ext>
            </a:extLst>
          </p:cNvPr>
          <p:cNvSpPr/>
          <p:nvPr/>
        </p:nvSpPr>
        <p:spPr>
          <a:xfrm>
            <a:off x="4871766" y="2988000"/>
            <a:ext cx="811763" cy="802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8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LOW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D2827F-88CD-D964-642E-A85A4DC92BE3}"/>
              </a:ext>
            </a:extLst>
          </p:cNvPr>
          <p:cNvSpPr/>
          <p:nvPr/>
        </p:nvSpPr>
        <p:spPr>
          <a:xfrm>
            <a:off x="3431185" y="2988000"/>
            <a:ext cx="811763" cy="8024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6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8D7F12-524F-D09F-9181-FE284296D9D8}"/>
              </a:ext>
            </a:extLst>
          </p:cNvPr>
          <p:cNvSpPr/>
          <p:nvPr/>
        </p:nvSpPr>
        <p:spPr>
          <a:xfrm>
            <a:off x="6310279" y="2988000"/>
            <a:ext cx="811763" cy="802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9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HIGH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71916F-32A6-7ECF-ED02-A32C32591189}"/>
              </a:ext>
            </a:extLst>
          </p:cNvPr>
          <p:cNvSpPr/>
          <p:nvPr/>
        </p:nvSpPr>
        <p:spPr>
          <a:xfrm>
            <a:off x="7750279" y="2988000"/>
            <a:ext cx="811763" cy="802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HIGH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067DC5A-0DF4-DAFC-F5D3-9457EECF8926}"/>
              </a:ext>
            </a:extLst>
          </p:cNvPr>
          <p:cNvSpPr/>
          <p:nvPr/>
        </p:nvSpPr>
        <p:spPr>
          <a:xfrm>
            <a:off x="9190279" y="2988000"/>
            <a:ext cx="811763" cy="802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11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LOW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7E3D81-C490-75B2-3F8B-0977F9C7811E}"/>
              </a:ext>
            </a:extLst>
          </p:cNvPr>
          <p:cNvSpPr txBox="1"/>
          <p:nvPr/>
        </p:nvSpPr>
        <p:spPr>
          <a:xfrm>
            <a:off x="6146703" y="4240886"/>
            <a:ext cx="323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다음과 같은 </a:t>
            </a:r>
            <a:r>
              <a:rPr lang="ko-KR" altLang="en-US">
                <a:solidFill>
                  <a:srgbClr val="FF0000"/>
                </a:solidFill>
              </a:rPr>
              <a:t>상태가 우회전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8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09E47-8C75-F3DA-5EDC-6D599EC7B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33612F2-AD47-E45D-0FAC-92EEE8619E4B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8A8D771-94E2-E52C-1066-F0144365CDA2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744E4C1-5A18-9474-E3ED-DC804A2F632D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BD65589-565E-6AE2-0E14-6FA4D7B679FD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4E9A6DD6-907A-2B3F-7867-E5BDAEEDB9B4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251076D8-5AD3-2960-BF3B-588AEBBB5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A6D4D899-7F8A-7664-7E13-E90FAD2ACA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139EEAE2-4163-A31E-539B-42B08D19E6C6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55611C4D-636F-7E99-C622-DCABEF26F115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6CAE9E2F-3AEF-2793-3CEE-DD25A9CA683E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EC44FB6F-C4F8-DC3B-6C08-C97DC40517EC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5799E478-0B4D-8B42-D465-01736A1BE6A8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1F00CDD8-BD7E-AEE6-B680-B55D642B044B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46E9E87D-9545-7E27-257D-AA721EF9BE7F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67CFE508-CD52-7233-C4E5-8251E9EEC300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Motor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56E2DE15-FA8B-EC52-65D3-10E6E236D185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CD239C6-5EC5-3D70-77C8-06B8A695CC2C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685DAFE9-AFE1-178B-34C8-D6AF45A225F7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CE02E90-324D-930F-1341-479C04BD54E0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2145176-16EF-5CCA-3A56-F9E40D7CB2F4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E84FAC4-4380-6763-DD18-45365D4FE45F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8FA23E2F-8138-D5E2-9B9F-D97508EE0871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EB4692F-C13F-B62F-E50B-7FD3A4D5AC50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아두이노를</a:t>
            </a:r>
            <a:r>
              <a:rPr lang="ko-KR" altLang="en-US" b="1" dirty="0"/>
              <a:t> 이용해 모터를 제어해보자</a:t>
            </a:r>
            <a:endParaRPr lang="en-US" altLang="ko-KR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4BB1E0-ED22-A142-2C63-0FC9ED92FF2A}"/>
              </a:ext>
            </a:extLst>
          </p:cNvPr>
          <p:cNvSpPr txBox="1"/>
          <p:nvPr/>
        </p:nvSpPr>
        <p:spPr>
          <a:xfrm>
            <a:off x="1590645" y="2045875"/>
            <a:ext cx="841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양쪽 바퀴를 다른 방향으로 움직인다면 제자리에서 회전함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CE5DF9D-FAC0-8545-6F1F-EC978D2F626E}"/>
              </a:ext>
            </a:extLst>
          </p:cNvPr>
          <p:cNvSpPr/>
          <p:nvPr/>
        </p:nvSpPr>
        <p:spPr>
          <a:xfrm>
            <a:off x="1990604" y="2988000"/>
            <a:ext cx="811763" cy="8024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D61788A-0476-CA83-A74B-963FC4AA1F42}"/>
              </a:ext>
            </a:extLst>
          </p:cNvPr>
          <p:cNvSpPr/>
          <p:nvPr/>
        </p:nvSpPr>
        <p:spPr>
          <a:xfrm>
            <a:off x="4871766" y="2988000"/>
            <a:ext cx="811763" cy="802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8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HIGH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49CEB21-8781-8BF4-86F2-58B4BA469476}"/>
              </a:ext>
            </a:extLst>
          </p:cNvPr>
          <p:cNvSpPr/>
          <p:nvPr/>
        </p:nvSpPr>
        <p:spPr>
          <a:xfrm>
            <a:off x="3431185" y="2988000"/>
            <a:ext cx="811763" cy="8024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6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B32447-A695-F27C-E7D7-A349C6C3B1C0}"/>
              </a:ext>
            </a:extLst>
          </p:cNvPr>
          <p:cNvSpPr/>
          <p:nvPr/>
        </p:nvSpPr>
        <p:spPr>
          <a:xfrm>
            <a:off x="6310279" y="2988000"/>
            <a:ext cx="811763" cy="802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9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LOW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E98A0A3-A590-4BD0-C1F1-515269C57B1F}"/>
              </a:ext>
            </a:extLst>
          </p:cNvPr>
          <p:cNvSpPr/>
          <p:nvPr/>
        </p:nvSpPr>
        <p:spPr>
          <a:xfrm>
            <a:off x="7750279" y="2988000"/>
            <a:ext cx="811763" cy="802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LOW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641D8A-46A3-7C6F-3B73-421982DE68C6}"/>
              </a:ext>
            </a:extLst>
          </p:cNvPr>
          <p:cNvSpPr/>
          <p:nvPr/>
        </p:nvSpPr>
        <p:spPr>
          <a:xfrm>
            <a:off x="9190279" y="2988000"/>
            <a:ext cx="811763" cy="802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11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HIGH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BC599B-13F4-9C7B-5BEF-F3003A16781A}"/>
              </a:ext>
            </a:extLst>
          </p:cNvPr>
          <p:cNvSpPr txBox="1"/>
          <p:nvPr/>
        </p:nvSpPr>
        <p:spPr>
          <a:xfrm>
            <a:off x="6146703" y="4240886"/>
            <a:ext cx="323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다음과 같은 상태가 좌회전</a:t>
            </a:r>
          </a:p>
        </p:txBody>
      </p:sp>
    </p:spTree>
    <p:extLst>
      <p:ext uri="{BB962C8B-B14F-4D97-AF65-F5344CB8AC3E}">
        <p14:creationId xmlns:p14="http://schemas.microsoft.com/office/powerpoint/2010/main" val="900705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908E9-B6C6-8333-975B-2D9C16483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35847AB-DDCF-8AC3-BEC8-869114D097CD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A165B5A-371F-4D4C-FFA5-FF245FAA0C26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08C49F02-1984-9FCE-6D14-5060AA5D00DF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48E37AD6-F4E1-0D47-4FA2-F83E677BB83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0149A091-448C-844F-8B73-9F2C33260EC1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11DD76F6-8E1D-4023-2B54-481E2A214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089B2C1A-43DD-C745-31FA-36C10DDB3D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57F4062B-3F57-F6FA-E1A0-A17370663621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4A3827A8-D616-4791-00DE-CE4C4909EBC0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A2C2D9DD-7028-5AB7-C153-5ED3D818E408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FC0AFB13-6DEA-1583-EC45-C2A94E8F93D8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C48974C7-9F97-EA00-C8F1-2D95C0783EF5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CF905AF6-1924-4D92-AF83-5694F5198716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48E87FFE-2026-5A14-9EAD-0E93755F67E4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E488E431-96EF-0954-58A1-FEAF0E3CA5AB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Motor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B616F8CD-0628-70A8-19D0-D8E8D22954AC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207B144-F17E-5F8C-7BA8-6A421AF1C3C8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BC60D6BB-4503-C484-5BFF-F7AFE7872D31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B8F48C3C-55BE-5AAB-3533-7254B1D912EE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85EE1EFD-3C0F-8AC7-F705-845FEAB08203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AAA28AF-E596-B6BE-464E-7966D82694B7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A2C52809-B688-747F-7837-C87300F9B9E8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2899584-B514-751B-50EA-D8E28C436D6E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아두이노를</a:t>
            </a:r>
            <a:r>
              <a:rPr lang="ko-KR" altLang="en-US" b="1" dirty="0"/>
              <a:t> 이용해 모터를 제어해보자</a:t>
            </a:r>
            <a:endParaRPr lang="en-US" altLang="ko-KR" b="1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9C9ADDA-C4B6-6A15-2E18-C710B5C66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224" y="2304710"/>
            <a:ext cx="3677163" cy="352474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25951C-EAB9-D11C-C2B8-B73293F2376F}"/>
              </a:ext>
            </a:extLst>
          </p:cNvPr>
          <p:cNvSpPr/>
          <p:nvPr/>
        </p:nvSpPr>
        <p:spPr>
          <a:xfrm>
            <a:off x="2118050" y="3032448"/>
            <a:ext cx="2490166" cy="109704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1D831F7D-0923-62E9-481E-F732582FB813}"/>
              </a:ext>
            </a:extLst>
          </p:cNvPr>
          <p:cNvSpPr/>
          <p:nvPr/>
        </p:nvSpPr>
        <p:spPr>
          <a:xfrm rot="16200000">
            <a:off x="5312676" y="3121683"/>
            <a:ext cx="316460" cy="73040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DF75A5-C38A-3998-74AD-1DAB84F488A5}"/>
              </a:ext>
            </a:extLst>
          </p:cNvPr>
          <p:cNvSpPr txBox="1"/>
          <p:nvPr/>
        </p:nvSpPr>
        <p:spPr>
          <a:xfrm>
            <a:off x="6054064" y="3315542"/>
            <a:ext cx="413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모터의 회전 방향을 우회전으로 설정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0DC6A70-BB6A-239F-DF7C-05E2D2B2D4E6}"/>
              </a:ext>
            </a:extLst>
          </p:cNvPr>
          <p:cNvSpPr/>
          <p:nvPr/>
        </p:nvSpPr>
        <p:spPr>
          <a:xfrm>
            <a:off x="2118050" y="4655976"/>
            <a:ext cx="2752530" cy="82109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9CDC1B18-B6DA-4CC9-1984-F66816A3F796}"/>
              </a:ext>
            </a:extLst>
          </p:cNvPr>
          <p:cNvSpPr/>
          <p:nvPr/>
        </p:nvSpPr>
        <p:spPr>
          <a:xfrm rot="16200000">
            <a:off x="5465076" y="4673677"/>
            <a:ext cx="316460" cy="73040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C88149-0FD9-812A-1B05-F6301C2AA3A4}"/>
              </a:ext>
            </a:extLst>
          </p:cNvPr>
          <p:cNvSpPr txBox="1"/>
          <p:nvPr/>
        </p:nvSpPr>
        <p:spPr>
          <a:xfrm>
            <a:off x="6193026" y="4880648"/>
            <a:ext cx="463048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너무 과도하게 회전하면 안되기 때문에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초만 회전하고 정지</a:t>
            </a:r>
          </a:p>
        </p:txBody>
      </p:sp>
    </p:spTree>
    <p:extLst>
      <p:ext uri="{BB962C8B-B14F-4D97-AF65-F5344CB8AC3E}">
        <p14:creationId xmlns:p14="http://schemas.microsoft.com/office/powerpoint/2010/main" val="992897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E0D73-D48A-8663-0C16-C25A029CA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DAAFEBA-1384-4728-8125-FC8B5CFB6F73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D714C8-DFD3-ED21-A341-62106A38A622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CA04CDA8-5D26-1A8C-2AEB-2860125ED47D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B3F4ABB5-FDC4-3304-8EE0-85210582057C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45DAA4A2-5D4E-5FD5-3F0E-20DBAD662549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3F4C273B-D989-AC05-BEA6-9DDAA7793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5E6D05C7-BAD5-FB49-4416-B2B60ED4A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EC13ED68-FC45-51F3-2306-72C6829CF168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A24B8C57-B880-1591-DAD6-103D523991EA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513C292A-0D28-47C4-D733-7CF5771A268D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BE5DA7F0-A867-55F9-78F3-FB059EF899A3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9E28EEAD-9C5A-23BD-AA82-D48442EDC9C6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64413E8C-9903-1B8C-750B-B6267597868D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2CFB15AC-0F2F-617A-1076-88FB9CD27965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53542638-405F-FE13-778F-22DDE1B81861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Motor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02360EAD-2EDD-00BE-AA77-E7CBEF0E2469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ACB6B45-38E2-68E5-DCA5-EC7EA9E6DA4B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3EC5C0FE-C825-C55E-A21B-A25523F71AAC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9C693593-7D14-A2CC-6EBA-CC9E91518204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3933A9A-5548-F384-F694-A006C048652E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73B7BFB-F87B-FD5D-3B9F-C0714BCBA2C3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B78ED637-12C7-D9F8-B4C1-0A449CA1F008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0BB4F94-3AD6-C4CD-44C6-53C063E2B4DD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아두이노를</a:t>
            </a:r>
            <a:r>
              <a:rPr lang="ko-KR" altLang="en-US" b="1" dirty="0"/>
              <a:t> 이용해 모터를 제어해보자</a:t>
            </a:r>
            <a:endParaRPr lang="en-US" altLang="ko-KR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56E9710-D333-70CF-19DC-DB76F4324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80" y="2275154"/>
            <a:ext cx="3458058" cy="360095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713EA0E-DBC9-2B4C-B95A-46865076B82F}"/>
              </a:ext>
            </a:extLst>
          </p:cNvPr>
          <p:cNvSpPr/>
          <p:nvPr/>
        </p:nvSpPr>
        <p:spPr>
          <a:xfrm>
            <a:off x="2118050" y="3032448"/>
            <a:ext cx="2490166" cy="109704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8D47375-B6AA-343A-265B-8F90902D5A0D}"/>
              </a:ext>
            </a:extLst>
          </p:cNvPr>
          <p:cNvSpPr/>
          <p:nvPr/>
        </p:nvSpPr>
        <p:spPr>
          <a:xfrm rot="16200000">
            <a:off x="5312676" y="3121683"/>
            <a:ext cx="316460" cy="73040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627223-5BA0-33A3-BA6A-9272095D7D35}"/>
              </a:ext>
            </a:extLst>
          </p:cNvPr>
          <p:cNvSpPr txBox="1"/>
          <p:nvPr/>
        </p:nvSpPr>
        <p:spPr>
          <a:xfrm>
            <a:off x="6054064" y="3315542"/>
            <a:ext cx="413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모터의 회전 방향을 좌회전으로 설정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C3E8F53-6DE5-1DB6-F260-4815F8F6ECFA}"/>
              </a:ext>
            </a:extLst>
          </p:cNvPr>
          <p:cNvSpPr/>
          <p:nvPr/>
        </p:nvSpPr>
        <p:spPr>
          <a:xfrm>
            <a:off x="2118050" y="4655976"/>
            <a:ext cx="2752530" cy="82109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B541C9DE-5C19-0F67-E0C9-8B74549F33CA}"/>
              </a:ext>
            </a:extLst>
          </p:cNvPr>
          <p:cNvSpPr/>
          <p:nvPr/>
        </p:nvSpPr>
        <p:spPr>
          <a:xfrm rot="16200000">
            <a:off x="5465076" y="4673677"/>
            <a:ext cx="316460" cy="73040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18E566-BC2C-0E17-0012-19F2CE772B8A}"/>
              </a:ext>
            </a:extLst>
          </p:cNvPr>
          <p:cNvSpPr txBox="1"/>
          <p:nvPr/>
        </p:nvSpPr>
        <p:spPr>
          <a:xfrm>
            <a:off x="6193026" y="4880648"/>
            <a:ext cx="463048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너무 과도하게 회전하면 안되기 때문에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초만 회전하고 정지</a:t>
            </a:r>
          </a:p>
        </p:txBody>
      </p:sp>
    </p:spTree>
    <p:extLst>
      <p:ext uri="{BB962C8B-B14F-4D97-AF65-F5344CB8AC3E}">
        <p14:creationId xmlns:p14="http://schemas.microsoft.com/office/powerpoint/2010/main" val="4150397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29AA0-DB90-D50B-ACA8-49A0DB512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EC04133-BDCE-A9B9-7A2B-B584A64E58DC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D4C2426-A063-CAA6-751F-8F7B68B673F6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52C421B-F1A7-A42F-A5B8-244F6BC41B6E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D2AB1418-69FA-FA51-ABB6-7D15A0C9B34A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86107AA0-D3A3-BDFE-0992-72F22E55053E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524AFADF-D9D5-A1F9-7F0B-A24796E21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816FCC84-39FA-5A56-F056-9FA273684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7A509CDE-CF71-C299-1A4E-577BAE1E89B1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67DBAAD3-9EBE-7CFD-FAB9-83DF9E771972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02DEE2E3-8836-3BB6-BA9C-CF4D3CEC94C2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39C66DCD-F9D2-52B7-A5E9-56606611130E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335F40C5-C2CC-8528-5103-78479AC2A8C0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1FDD2414-FC89-DD91-2D46-B014555621F4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D8891BED-5D13-DB35-AC2C-B8296B66A141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C90B17FE-2B3E-ED48-0395-C1F8F1683C6D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Upgrade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5767D59E-65B1-2423-5C9F-5F67DF4FFEBC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8A7B155-E446-B8DD-465A-35D080412CDC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02115051-DCCD-A0B4-3945-1B09D6271404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5C49208-928C-C6B5-C8EB-2F7BC0416CAC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6469206C-E478-29C6-8F5B-538BB9D768A3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8A0AC5A1-6FAA-86F4-0FDE-3334C93F2F9D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FA503E61-F05D-87F5-9AA8-54523EB55D17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AB7B753-2663-0F55-701C-D2C2D53D43F6}"/>
              </a:ext>
            </a:extLst>
          </p:cNvPr>
          <p:cNvSpPr txBox="1"/>
          <p:nvPr/>
        </p:nvSpPr>
        <p:spPr>
          <a:xfrm>
            <a:off x="1344435" y="1656081"/>
            <a:ext cx="771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실습</a:t>
            </a:r>
            <a:r>
              <a:rPr lang="en-US" altLang="ko-KR" b="1" dirty="0"/>
              <a:t>1.5) </a:t>
            </a:r>
            <a:r>
              <a:rPr lang="ko-KR" altLang="en-US" b="1" dirty="0"/>
              <a:t>블록코딩을 이용해 아래의 조건을 만족하는 코드를 구현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1C2DF-820A-3EA8-38DB-15DFA9BE59F2}"/>
              </a:ext>
            </a:extLst>
          </p:cNvPr>
          <p:cNvSpPr txBox="1"/>
          <p:nvPr/>
        </p:nvSpPr>
        <p:spPr>
          <a:xfrm>
            <a:off x="1852597" y="2684167"/>
            <a:ext cx="61253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조건</a:t>
            </a:r>
            <a:r>
              <a:rPr lang="en-US" altLang="ko-KR" b="1" dirty="0"/>
              <a:t>1.  </a:t>
            </a:r>
            <a:r>
              <a:rPr lang="ko-KR" altLang="en-US" dirty="0"/>
              <a:t>위쪽 화살표 키를 누를 경우 전진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조건</a:t>
            </a:r>
            <a:r>
              <a:rPr lang="en-US" altLang="ko-KR" b="1" dirty="0"/>
              <a:t>2.  </a:t>
            </a:r>
            <a:r>
              <a:rPr lang="ko-KR" altLang="en-US" dirty="0"/>
              <a:t>오른쪽 화살표 키를 누를 경우 우회전 후 정지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조건</a:t>
            </a:r>
            <a:r>
              <a:rPr lang="en-US" altLang="ko-KR" b="1" dirty="0"/>
              <a:t>3.  </a:t>
            </a:r>
            <a:r>
              <a:rPr lang="ko-KR" altLang="en-US" dirty="0"/>
              <a:t>왼쪽 화살표 키를 누를 경우 좌회전 후 정지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조건</a:t>
            </a:r>
            <a:r>
              <a:rPr lang="en-US" altLang="ko-KR" b="1" dirty="0"/>
              <a:t>4.  </a:t>
            </a:r>
            <a:r>
              <a:rPr lang="ko-KR" altLang="en-US" dirty="0"/>
              <a:t>아래쪽 화살표 키를 누를 경우 후진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조건</a:t>
            </a:r>
            <a:r>
              <a:rPr lang="en-US" altLang="ko-KR" b="1" dirty="0"/>
              <a:t>5.  </a:t>
            </a:r>
            <a:r>
              <a:rPr lang="en-US" altLang="ko-KR" dirty="0"/>
              <a:t>s</a:t>
            </a:r>
            <a:r>
              <a:rPr lang="ko-KR" altLang="en-US" dirty="0"/>
              <a:t>키를 누를 경우 정지 </a:t>
            </a:r>
          </a:p>
        </p:txBody>
      </p:sp>
    </p:spTree>
    <p:extLst>
      <p:ext uri="{BB962C8B-B14F-4D97-AF65-F5344CB8AC3E}">
        <p14:creationId xmlns:p14="http://schemas.microsoft.com/office/powerpoint/2010/main" val="379963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0B759-F699-3D34-4B8F-4B38CFC37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DE42895-4031-C29F-4257-FE533CE72097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5530935-90D6-5FFA-D8F2-DBE400F78AF2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18B46A3-4179-6B18-BD58-9F275C22B55E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58AE5E6-CA82-41F9-715F-A019FEE4C7F9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7082F064-9706-3841-BFBF-D7335759CBE3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D4AC81DE-73A3-6983-4FE9-87386C004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9453F41A-36DA-CBEB-CE8E-854010615C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520440F5-3AB8-3CB7-D7DC-2586175BC2E1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1B5EEACA-8E37-63FD-CB45-15461D4EA175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41EC978-570C-1554-9E7D-1FF091A0F06F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0FFFF6A9-1313-E8B8-231F-7AC400DDB578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4CCE86D7-B280-EBBE-1506-B55640614E42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AB860155-B07D-753D-5FC2-A8D2E79E111D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6E668543-304B-AD5E-C994-09C776AB0EA8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BC96893A-AB4F-9B9F-8A7B-2720C5BF5B18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Motor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17B43A5C-BBED-4C9A-0EB0-D6E8669EF519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E6F957B-1B85-B443-9FD4-04E603319956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2875D9BF-C4B4-93A7-0FE8-6B517DBFF1BD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4786CFC-5269-8A60-E344-769541BD552C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413FDA39-FC23-4B33-C465-75A08A24E24F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5D13FCD-F18D-07B2-DCEA-9733795ED201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2F2B9B73-7976-D3FF-5864-3B627B18D754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E303223-867B-B19A-EEAA-AEFD25BB1FDE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아두이노를</a:t>
            </a:r>
            <a:r>
              <a:rPr lang="ko-KR" altLang="en-US" b="1" dirty="0"/>
              <a:t> 이용해 모터를 제어해보자</a:t>
            </a:r>
            <a:endParaRPr lang="en-US" altLang="ko-KR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E2BDB5-B349-FFB5-CD5B-4131BEFBF192}"/>
              </a:ext>
            </a:extLst>
          </p:cNvPr>
          <p:cNvSpPr txBox="1"/>
          <p:nvPr/>
        </p:nvSpPr>
        <p:spPr>
          <a:xfrm>
            <a:off x="1590644" y="2045875"/>
            <a:ext cx="959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모터들이 연결된 모터 드라이버에는 총 </a:t>
            </a:r>
            <a:r>
              <a:rPr lang="en-US" altLang="ko-KR" dirty="0"/>
              <a:t>6</a:t>
            </a:r>
            <a:r>
              <a:rPr lang="ko-KR" altLang="en-US" dirty="0"/>
              <a:t>개의 핀이 있음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2B0FCB-C9C4-1236-D66B-6442B7F379F3}"/>
              </a:ext>
            </a:extLst>
          </p:cNvPr>
          <p:cNvSpPr/>
          <p:nvPr/>
        </p:nvSpPr>
        <p:spPr>
          <a:xfrm>
            <a:off x="1990604" y="2988000"/>
            <a:ext cx="811763" cy="8024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A495EAF-B9B7-0459-6FD8-6F5721F8C2EF}"/>
              </a:ext>
            </a:extLst>
          </p:cNvPr>
          <p:cNvSpPr/>
          <p:nvPr/>
        </p:nvSpPr>
        <p:spPr>
          <a:xfrm>
            <a:off x="4871766" y="2988000"/>
            <a:ext cx="811763" cy="802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53ACB4-428C-C5A4-49D7-F9349227AAAD}"/>
              </a:ext>
            </a:extLst>
          </p:cNvPr>
          <p:cNvSpPr/>
          <p:nvPr/>
        </p:nvSpPr>
        <p:spPr>
          <a:xfrm>
            <a:off x="3431185" y="2988000"/>
            <a:ext cx="811763" cy="8024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6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D6BBA0-5175-F901-AFB6-3C164FC26E89}"/>
              </a:ext>
            </a:extLst>
          </p:cNvPr>
          <p:cNvSpPr/>
          <p:nvPr/>
        </p:nvSpPr>
        <p:spPr>
          <a:xfrm>
            <a:off x="6310279" y="2988000"/>
            <a:ext cx="811763" cy="802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DB72BBD-307E-9031-9F71-5F8245163B9B}"/>
              </a:ext>
            </a:extLst>
          </p:cNvPr>
          <p:cNvSpPr/>
          <p:nvPr/>
        </p:nvSpPr>
        <p:spPr>
          <a:xfrm>
            <a:off x="7750279" y="2988000"/>
            <a:ext cx="811763" cy="802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29FD140-AAF7-1047-15A1-E4BBBBA1D5F2}"/>
              </a:ext>
            </a:extLst>
          </p:cNvPr>
          <p:cNvSpPr/>
          <p:nvPr/>
        </p:nvSpPr>
        <p:spPr>
          <a:xfrm>
            <a:off x="9190279" y="2988000"/>
            <a:ext cx="811763" cy="802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A988D6D-41B6-B5CB-808F-C3BD575E5550}"/>
              </a:ext>
            </a:extLst>
          </p:cNvPr>
          <p:cNvSpPr/>
          <p:nvPr/>
        </p:nvSpPr>
        <p:spPr>
          <a:xfrm>
            <a:off x="1990605" y="4694198"/>
            <a:ext cx="2252344" cy="6610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모터의 속도를 제어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37A2AD64-DCE4-A836-421E-73E869375289}"/>
              </a:ext>
            </a:extLst>
          </p:cNvPr>
          <p:cNvCxnSpPr>
            <a:stCxn id="46" idx="2"/>
            <a:endCxn id="52" idx="0"/>
          </p:cNvCxnSpPr>
          <p:nvPr/>
        </p:nvCxnSpPr>
        <p:spPr>
          <a:xfrm rot="5400000">
            <a:off x="3025040" y="3882170"/>
            <a:ext cx="903765" cy="720290"/>
          </a:xfrm>
          <a:prstGeom prst="bentConnector3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1363E795-4976-C3F8-B1C9-1E2861A3141C}"/>
              </a:ext>
            </a:extLst>
          </p:cNvPr>
          <p:cNvCxnSpPr>
            <a:stCxn id="43" idx="2"/>
            <a:endCxn id="52" idx="0"/>
          </p:cNvCxnSpPr>
          <p:nvPr/>
        </p:nvCxnSpPr>
        <p:spPr>
          <a:xfrm rot="16200000" flipH="1">
            <a:off x="2304749" y="3882169"/>
            <a:ext cx="903765" cy="720291"/>
          </a:xfrm>
          <a:prstGeom prst="bentConnector3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0376FBE-9C41-546E-69AA-A6DC13780795}"/>
              </a:ext>
            </a:extLst>
          </p:cNvPr>
          <p:cNvSpPr/>
          <p:nvPr/>
        </p:nvSpPr>
        <p:spPr>
          <a:xfrm>
            <a:off x="5459502" y="4678103"/>
            <a:ext cx="4116698" cy="66101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모터의 </a:t>
            </a:r>
            <a:r>
              <a:rPr lang="ko-KR" altLang="en-US">
                <a:solidFill>
                  <a:srgbClr val="FF0000"/>
                </a:solidFill>
              </a:rPr>
              <a:t>회전 방향을 </a:t>
            </a:r>
            <a:r>
              <a:rPr lang="ko-KR" altLang="en-US" dirty="0">
                <a:solidFill>
                  <a:srgbClr val="FF0000"/>
                </a:solidFill>
              </a:rPr>
              <a:t>제어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21688CD5-1237-2888-D9AA-0A518407FA47}"/>
              </a:ext>
            </a:extLst>
          </p:cNvPr>
          <p:cNvCxnSpPr>
            <a:stCxn id="45" idx="2"/>
            <a:endCxn id="57" idx="0"/>
          </p:cNvCxnSpPr>
          <p:nvPr/>
        </p:nvCxnSpPr>
        <p:spPr>
          <a:xfrm rot="16200000" flipH="1">
            <a:off x="5953914" y="3114166"/>
            <a:ext cx="887670" cy="2240203"/>
          </a:xfrm>
          <a:prstGeom prst="bentConnector3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0680A310-68F0-83A3-20E6-A5D21CBC8199}"/>
              </a:ext>
            </a:extLst>
          </p:cNvPr>
          <p:cNvCxnSpPr>
            <a:stCxn id="47" idx="2"/>
            <a:endCxn id="57" idx="0"/>
          </p:cNvCxnSpPr>
          <p:nvPr/>
        </p:nvCxnSpPr>
        <p:spPr>
          <a:xfrm rot="16200000" flipH="1">
            <a:off x="6673171" y="3833423"/>
            <a:ext cx="887670" cy="801690"/>
          </a:xfrm>
          <a:prstGeom prst="bentConnector3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E6FBBE0E-6955-DF9D-25FE-243532742564}"/>
              </a:ext>
            </a:extLst>
          </p:cNvPr>
          <p:cNvCxnSpPr>
            <a:stCxn id="48" idx="2"/>
            <a:endCxn id="57" idx="0"/>
          </p:cNvCxnSpPr>
          <p:nvPr/>
        </p:nvCxnSpPr>
        <p:spPr>
          <a:xfrm rot="5400000">
            <a:off x="7393171" y="3915113"/>
            <a:ext cx="887670" cy="638310"/>
          </a:xfrm>
          <a:prstGeom prst="bentConnector3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BE6A10F0-E479-6B10-97B4-20E6D084F08B}"/>
              </a:ext>
            </a:extLst>
          </p:cNvPr>
          <p:cNvCxnSpPr>
            <a:stCxn id="49" idx="2"/>
            <a:endCxn id="57" idx="0"/>
          </p:cNvCxnSpPr>
          <p:nvPr/>
        </p:nvCxnSpPr>
        <p:spPr>
          <a:xfrm rot="5400000">
            <a:off x="8113172" y="3195113"/>
            <a:ext cx="887669" cy="2078310"/>
          </a:xfrm>
          <a:prstGeom prst="bentConnector3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402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98BED-AAFC-7D12-1CA8-2D6BADF15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85B001-47F9-0D3A-FC14-D18C4A78C68F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62F8F59-AD51-5D65-4A71-C3DFC89F3192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E25197E-4CCE-4BF1-2E57-FD22DFD9B69B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E68BC988-1D6D-B6AA-FEED-9DC4C8E2EB89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5F62A587-16C8-AF40-FC3C-6B90981596B1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CE656D8E-6863-C05B-A4A4-1DA4C38F25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EFAC3B84-4511-D0D2-B260-C4E05634D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920D37D1-00C3-5A49-FCDA-F64B0D6D0B1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62917559-AD81-E3EF-7792-AF1016113B1D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996C59D-59FB-31E8-31F6-4A768B2411CD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19B9AA88-BCB7-C1D8-CF93-0946F9F345EA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47F0A7BE-5EEC-A2E1-05EB-754DE99EF43C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D68EB6F5-6E82-DDB7-1201-79EA70097C67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8F3F0C5A-1456-0EC3-508A-E0F49B92BBD4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7F93C42E-B714-A1F2-8749-179F4D44985B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Upgrade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C61380E3-B59C-3A01-FE51-1E718648B303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C6FE434-2865-415D-941C-1B65D88E2E13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ED07C471-EDE6-289D-59F5-6F329A939C60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C636C7D-99E3-CB08-2B6D-F961DEF33F8C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4402C5F4-3D32-FFFE-C8E8-9EE8FF26281B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A56118C-C6EC-222A-949A-0133AF22C95F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E16B55CA-F93F-F713-D714-D08EEECE0B5F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4C4D58CC-3000-CCEC-DF25-15CCFB499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34" y="1426741"/>
            <a:ext cx="2547538" cy="45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52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807E3-FC2C-337B-7551-0C6B16023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3CD4302-5272-B7B5-B529-21BD183C1FA8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452AC4F-183F-A32E-60A5-8C0C71BE2E9D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032CC1CF-5BF9-4E4B-67FF-F4BA1E21D383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ADF2F9DB-4CB0-7647-7C59-1F1CE02F7066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61CABC0-3E1F-CC99-6BDF-34F8C786B9D2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CA204FF2-A751-F474-9501-9E03BB604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83AE3886-73DB-DB1B-BBDE-46F131E0AE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B9CA4B0C-0F93-6033-8F84-F6D2A9CA7104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726CF7FF-363E-D8E7-1FA3-F30468CC2EF8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469C3AD7-43F6-F79F-63F0-BD43209F90D6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ABB3D5F4-3B49-AFD3-4FA6-F86C81E30903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9B685193-2DC7-343A-0319-BFFA2DD9760B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A0024241-A666-833D-241A-75B5488B427C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B082286A-51AA-6D0E-C99A-27B4E9DF2581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F3877533-F1A0-2C78-C595-C6F93F185C47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Sensor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50F06495-88F8-BB88-3A0B-FBFF700188D0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929F1BB-1CE8-E778-E725-E8BA080CF33F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E48D90D9-04BF-EB66-180E-B7B115D742DB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89A7933E-B56D-7BD2-691E-D5860A9F6728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7DEF8086-475B-2FAD-B749-F03E676AE19A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3F6A0EC-FE24-F120-7134-9DC12612481D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91A66901-AEE1-BB8A-019E-6A806A862B65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F195ED0-62DA-52EA-CC0E-C55E771461C3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아두이노를</a:t>
            </a:r>
            <a:r>
              <a:rPr lang="ko-KR" altLang="en-US" b="1" dirty="0"/>
              <a:t> 이용해 초음파 센서를 제어해보자</a:t>
            </a:r>
            <a:endParaRPr lang="en-US" altLang="ko-KR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0D34C16-1C3C-D864-943F-8C8C5CBA1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350" y="2771338"/>
            <a:ext cx="3019846" cy="6668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FEFD65B-1B24-48D7-B884-366A503E3196}"/>
              </a:ext>
            </a:extLst>
          </p:cNvPr>
          <p:cNvSpPr txBox="1"/>
          <p:nvPr/>
        </p:nvSpPr>
        <p:spPr>
          <a:xfrm>
            <a:off x="2178383" y="3814774"/>
            <a:ext cx="601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블록을 통해 초음파 센서의 값을 읽어올 수 있음</a:t>
            </a:r>
          </a:p>
        </p:txBody>
      </p:sp>
    </p:spTree>
    <p:extLst>
      <p:ext uri="{BB962C8B-B14F-4D97-AF65-F5344CB8AC3E}">
        <p14:creationId xmlns:p14="http://schemas.microsoft.com/office/powerpoint/2010/main" val="2303255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3730B-E8D8-251B-6486-CAF6B84BD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53D62B1-DB53-6817-F054-325BE959AD63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8F4CDA7-9C7E-0110-BCD1-B620407EFB90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F909296-C41D-4A03-42BD-96822B32DF6E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E1B8BED-F4D0-1B94-2AF8-15968538A39F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1C5BA4B9-5128-C721-00C6-833AEB046D11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A7184569-5F5F-E160-7161-C3B6415BA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8ECF636F-A559-E530-211C-E192DB24DE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6C2978ED-9C71-918A-6AE5-E3E1C3F2117E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8C2D0AFE-2D68-2BD8-6222-61398FB2FBBB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73F9C9D4-169B-E8FF-151A-79CA639B1888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4CA5542C-F475-C848-E7BE-6D8994599F79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E4B4F1B5-F72E-AD0C-9471-C5B06C116B41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631FB8BE-EBEC-5B14-BED3-D3254EECAA73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E145C725-2B09-9F75-8D87-0C83B10E5663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A189FDE0-FB38-32A5-A317-6CF3E03C7DF1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Sensor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9E4C1803-61CF-A8D3-DCE2-83E8D457F91E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1F0992A-A5E7-021C-8216-D8ED9B607BA0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E8E8F932-5232-5A93-A1A9-76702887847A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686B7A6-6B05-FF7D-48D1-AD3C38D3393C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13B6D4AC-17FF-F587-955A-AA5B41270833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799A748-8406-981A-2505-7A20E180A248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6613B6D6-BEAC-E91A-8D3B-717721E90513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66EAA7D-00D2-5617-BD4F-86E0CB4D5277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아두이노를</a:t>
            </a:r>
            <a:r>
              <a:rPr lang="ko-KR" altLang="en-US" b="1" dirty="0"/>
              <a:t> 이용해 초음파 센서를 제어해보자</a:t>
            </a:r>
            <a:endParaRPr lang="en-US" altLang="ko-KR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97B2C8E-4B6C-9FE7-885F-D3D54B998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55" y="3212359"/>
            <a:ext cx="4429743" cy="131463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5C5F6DF-9340-2724-FDA6-B2B1F0B1F98A}"/>
              </a:ext>
            </a:extLst>
          </p:cNvPr>
          <p:cNvSpPr txBox="1"/>
          <p:nvPr/>
        </p:nvSpPr>
        <p:spPr>
          <a:xfrm>
            <a:off x="6755343" y="3601176"/>
            <a:ext cx="3360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다음과 같이 블록을 배치한 후 초음파 센서의 값을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8895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D6829-FF69-0218-02E9-B080FEC57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491B0EB-DA9C-5B52-4765-E9ADE0F215F0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6D2883A-4C90-2526-EE56-90858C6B7D37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9460BA7-6453-03B0-0E5B-76C23E0D944C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D5A6D81-884C-E3C5-98FC-A3364CCB612D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D7DC4060-2BC4-92C0-ED6C-81AAE9A33869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826C5413-B672-D083-E4E3-4A56A2F9A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5447B261-4A43-0F37-1055-FA2ADC22B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4D46AE24-FE1E-6C58-B78E-3BC08429105E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D64E8E97-91B9-C88C-937F-BA07FCE8DC3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A3B6C38E-E790-A5D3-CCBB-D2B194BC2427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A92F7D0A-0277-DF2B-7598-78DE356AE099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14DC32A0-99BA-8A29-61EA-741A69AF927E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0E5382B5-146A-D407-6711-821AC3E043C8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0AF78E25-20D7-3936-F39C-0EB5483A570C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0C247691-4824-C45D-BEA8-0DD884EF95D6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자율주행 구현 실습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02766A57-5101-61B8-1062-539D17DDB645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EB11C96-5C60-DE55-3B0E-10D7197D577A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7E537C6C-9671-7331-3BC2-FA06C5528863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3B8D769-72B2-5250-C5C8-8A4C3A0BB38D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C28A72FD-F2F8-FCFD-CDBC-C4D7F0F35702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488CEEDB-2A69-66F5-C8F5-A63CF77C13B4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5816FCC9-94DA-8335-2E82-8BEA9C97C21F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2FBBC74-E41C-F896-6E90-B6C563487117}"/>
              </a:ext>
            </a:extLst>
          </p:cNvPr>
          <p:cNvSpPr txBox="1"/>
          <p:nvPr/>
        </p:nvSpPr>
        <p:spPr>
          <a:xfrm>
            <a:off x="1344435" y="1656081"/>
            <a:ext cx="771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실습</a:t>
            </a:r>
            <a:r>
              <a:rPr lang="en-US" altLang="ko-KR" b="1" dirty="0"/>
              <a:t>2) </a:t>
            </a:r>
            <a:r>
              <a:rPr lang="ko-KR" altLang="en-US" b="1" dirty="0"/>
              <a:t>블록코딩을 이용해 아래의 조건을 만족하는 코드를 구현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20CFB-67CE-8CFC-8734-F5C875958A6E}"/>
              </a:ext>
            </a:extLst>
          </p:cNvPr>
          <p:cNvSpPr txBox="1"/>
          <p:nvPr/>
        </p:nvSpPr>
        <p:spPr>
          <a:xfrm>
            <a:off x="2199804" y="3450470"/>
            <a:ext cx="6856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조건</a:t>
            </a:r>
            <a:r>
              <a:rPr lang="en-US" altLang="ko-KR" b="1" dirty="0"/>
              <a:t>1. </a:t>
            </a:r>
            <a:r>
              <a:rPr lang="ko-KR" altLang="en-US" dirty="0"/>
              <a:t> 장애물을 만나기 전까지 계속 전진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조건</a:t>
            </a:r>
            <a:r>
              <a:rPr lang="en-US" altLang="ko-KR" b="1" dirty="0"/>
              <a:t>2.  </a:t>
            </a:r>
            <a:r>
              <a:rPr lang="ko-KR" altLang="en-US" dirty="0"/>
              <a:t>장애물을 만날 경우 정지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2460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08769-FB68-72A2-7EAD-FAE4DDD47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7F97C81-EE2C-F2BF-80D8-3FD2A916C116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D09FF70-D70F-35EC-6CC5-23AC0ECC3BCC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98B8DE5-0A88-5A85-E199-702D544BE762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2604573-1E12-8F19-9315-5CFBE0BEE732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24B1CDB-B549-309E-D836-96BEFBDC8E3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CBF2C662-7B45-39F5-C3AF-2FB9860E8D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3D754E4A-0554-E767-76B7-10E5AC4184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E2E97625-B19B-64C6-EE53-7E66F74EF52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AEA9C00A-BBA9-E864-E2D1-C8A4FB10F286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63A7D49B-93B7-316E-EF9F-CA27DD019CF6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20A512FF-BDB5-0202-75BD-814E2AEB42BE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8838E436-87F1-E548-474F-B74AD933D2E7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426BD6DF-79C1-6359-A978-5BA8A01BC920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4CA1F854-4905-E10F-82C9-EC00CFA0D557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1D2A727F-83C0-AA79-B1BB-4494E837A855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자율주행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89CA1E22-36F9-5CB1-1B21-8CDF4FA217B3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7C0CBC1-07CC-11C5-A6C9-ADA08E7E0800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59EB13CA-8BDF-A05A-B489-022A73D37EF9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2E0F290-F80D-4931-C2C2-62EBA3ADE7F6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68EFC9D5-FA7C-36BE-F1EB-DD37D2A4710E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EE54798-ABA2-6440-2159-A6A0DA9581FE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BD1BD83B-F591-1FD4-075A-83982EC20A5A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F37FDFBD-C78F-28EB-7C13-8E52CE14D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60" y="1731545"/>
            <a:ext cx="9278645" cy="341042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9C886C-7F58-05A9-A60B-0894CD57B757}"/>
              </a:ext>
            </a:extLst>
          </p:cNvPr>
          <p:cNvSpPr/>
          <p:nvPr/>
        </p:nvSpPr>
        <p:spPr>
          <a:xfrm>
            <a:off x="1700395" y="2388664"/>
            <a:ext cx="8646457" cy="2612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C5463E-110C-99E4-27D2-5319107F6396}"/>
              </a:ext>
            </a:extLst>
          </p:cNvPr>
          <p:cNvSpPr txBox="1"/>
          <p:nvPr/>
        </p:nvSpPr>
        <p:spPr>
          <a:xfrm>
            <a:off x="3741574" y="1699808"/>
            <a:ext cx="7237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블록 코딩의 한계로 인해 측정 주기가 길어 데이터가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이 들어오는 경우가 존재하기 때문에 예외 처리가 필요함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D32238F3-57EA-18E8-7057-2D03528B22D4}"/>
              </a:ext>
            </a:extLst>
          </p:cNvPr>
          <p:cNvSpPr/>
          <p:nvPr/>
        </p:nvSpPr>
        <p:spPr>
          <a:xfrm>
            <a:off x="4638066" y="3276178"/>
            <a:ext cx="811763" cy="26824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FD6F40-3BB5-A25C-255E-036859082F69}"/>
              </a:ext>
            </a:extLst>
          </p:cNvPr>
          <p:cNvSpPr txBox="1"/>
          <p:nvPr/>
        </p:nvSpPr>
        <p:spPr>
          <a:xfrm>
            <a:off x="5654348" y="3256757"/>
            <a:ext cx="337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조건에 해당하는 동안은 전진</a:t>
            </a:r>
          </a:p>
        </p:txBody>
      </p:sp>
    </p:spTree>
    <p:extLst>
      <p:ext uri="{BB962C8B-B14F-4D97-AF65-F5344CB8AC3E}">
        <p14:creationId xmlns:p14="http://schemas.microsoft.com/office/powerpoint/2010/main" val="3956565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0DAA1-BE6F-DDE4-4F54-776655EE1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2407842-6FD7-0DD4-921C-56B4A23CF3DB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3B6334F-7E07-3AAB-8DE3-D1500E0C29BC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CB19CAF-8B3E-A640-57A9-30066EE2CC89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0A381853-4673-9842-B0CB-A1247173A4F5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94F01BE8-9123-66F9-AB6C-DFA3DB1AE5A9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BFC5DED3-5E1B-8472-637D-1B41B936F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2F259551-B18E-01B7-AF5F-E0B735B850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494A444D-B162-5C61-5B0D-6B9A73D29D6E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7E065FD7-1361-6F5E-101F-CB113932E6B6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5E52A7D9-357F-6B82-9650-35446555E259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E55A32CC-7910-1EAC-0C36-7B67F105C91E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2F79D2D1-1D94-3731-1E5E-4704E00162D5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C4E7F10C-ADF0-A06F-6EB4-64B8AEA66C06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3666AF32-1520-561D-6993-ACA02C415CDF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FD124A3C-9839-73E7-20B0-F31E713497B2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자율주행 구현 실습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BCA99CC2-1490-67EB-9BFD-97117B46EB83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543CA8A-041D-ACDE-9F55-71BC68A0CCB3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A516524D-8FB9-399D-4EE8-8909CD37D7D4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823E20D-5516-C61C-8A3C-4D67C73224E2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8B10A07-7E3E-61FD-8B32-4F817A1D42AF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8B070A5D-1314-32B4-394D-B3274E4DE224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DDFD0E9E-B1BB-6219-7CBA-F15D7305EFA3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BA00885-31E7-4DAD-915F-7700EC406B3B}"/>
              </a:ext>
            </a:extLst>
          </p:cNvPr>
          <p:cNvSpPr txBox="1"/>
          <p:nvPr/>
        </p:nvSpPr>
        <p:spPr>
          <a:xfrm>
            <a:off x="1344435" y="1656081"/>
            <a:ext cx="771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실습 </a:t>
            </a:r>
            <a:r>
              <a:rPr lang="en-US" altLang="ko-KR" b="1" dirty="0"/>
              <a:t>2.5) </a:t>
            </a:r>
            <a:r>
              <a:rPr lang="ko-KR" altLang="en-US" b="1" dirty="0"/>
              <a:t>블록코딩을 이용해 아래의 조건을 만족하는 코드를 구현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88DEC-9296-DA61-D034-B5F868B55042}"/>
              </a:ext>
            </a:extLst>
          </p:cNvPr>
          <p:cNvSpPr txBox="1"/>
          <p:nvPr/>
        </p:nvSpPr>
        <p:spPr>
          <a:xfrm>
            <a:off x="1059288" y="2500813"/>
            <a:ext cx="3781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조건</a:t>
            </a:r>
            <a:r>
              <a:rPr lang="en-US" altLang="ko-KR" b="1" dirty="0"/>
              <a:t>1. </a:t>
            </a:r>
            <a:r>
              <a:rPr lang="ko-KR" altLang="en-US" dirty="0"/>
              <a:t> 다음 루트를 따라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조건</a:t>
            </a:r>
            <a:r>
              <a:rPr lang="en-US" altLang="ko-KR" b="1" dirty="0"/>
              <a:t>2. </a:t>
            </a:r>
            <a:r>
              <a:rPr lang="ko-KR" altLang="en-US" dirty="0"/>
              <a:t>중간에 장애물이 감지되면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초간 정지한 후 다시 출발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69A3EA-27A3-851D-8AF5-BBC5EB14BAA5}"/>
              </a:ext>
            </a:extLst>
          </p:cNvPr>
          <p:cNvSpPr/>
          <p:nvPr/>
        </p:nvSpPr>
        <p:spPr>
          <a:xfrm>
            <a:off x="5252613" y="2224954"/>
            <a:ext cx="5117555" cy="3633108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8ED8DC-A64C-5A17-720F-84F9ADF0ADB0}"/>
              </a:ext>
            </a:extLst>
          </p:cNvPr>
          <p:cNvSpPr/>
          <p:nvPr/>
        </p:nvSpPr>
        <p:spPr>
          <a:xfrm>
            <a:off x="5876499" y="2978723"/>
            <a:ext cx="144000" cy="64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93C6DDE-C8D9-5B5C-36BD-EE82B40A699F}"/>
              </a:ext>
            </a:extLst>
          </p:cNvPr>
          <p:cNvSpPr/>
          <p:nvPr/>
        </p:nvSpPr>
        <p:spPr>
          <a:xfrm>
            <a:off x="5624110" y="2456512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시작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07E260C-8633-9A39-C153-A67AD4952289}"/>
              </a:ext>
            </a:extLst>
          </p:cNvPr>
          <p:cNvSpPr/>
          <p:nvPr/>
        </p:nvSpPr>
        <p:spPr>
          <a:xfrm rot="16200000">
            <a:off x="6308500" y="3204604"/>
            <a:ext cx="144000" cy="100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7F1149-647B-2A2E-4800-F67FC92ECF59}"/>
              </a:ext>
            </a:extLst>
          </p:cNvPr>
          <p:cNvSpPr/>
          <p:nvPr/>
        </p:nvSpPr>
        <p:spPr>
          <a:xfrm>
            <a:off x="6898469" y="3637739"/>
            <a:ext cx="144000" cy="972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3F0C1F-9AB7-30CF-8CE5-D6A8D1576D2C}"/>
              </a:ext>
            </a:extLst>
          </p:cNvPr>
          <p:cNvSpPr/>
          <p:nvPr/>
        </p:nvSpPr>
        <p:spPr>
          <a:xfrm rot="5400000">
            <a:off x="6330534" y="4050935"/>
            <a:ext cx="144000" cy="972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08B872-D740-6DBC-F5BE-7AE508D7710E}"/>
              </a:ext>
            </a:extLst>
          </p:cNvPr>
          <p:cNvSpPr/>
          <p:nvPr/>
        </p:nvSpPr>
        <p:spPr>
          <a:xfrm>
            <a:off x="5916534" y="4594798"/>
            <a:ext cx="144000" cy="972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CC01AF-CA5E-5F51-0818-F4C54AE819A5}"/>
              </a:ext>
            </a:extLst>
          </p:cNvPr>
          <p:cNvSpPr/>
          <p:nvPr/>
        </p:nvSpPr>
        <p:spPr>
          <a:xfrm rot="16200000">
            <a:off x="7889144" y="3604798"/>
            <a:ext cx="144000" cy="3780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BFA482-1C50-C5ED-D17B-94E0A12C9079}"/>
              </a:ext>
            </a:extLst>
          </p:cNvPr>
          <p:cNvSpPr/>
          <p:nvPr/>
        </p:nvSpPr>
        <p:spPr>
          <a:xfrm>
            <a:off x="9704456" y="4494866"/>
            <a:ext cx="144000" cy="936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984F92-72C7-A799-EFEF-FB63F9FE1978}"/>
              </a:ext>
            </a:extLst>
          </p:cNvPr>
          <p:cNvSpPr/>
          <p:nvPr/>
        </p:nvSpPr>
        <p:spPr>
          <a:xfrm rot="16200000">
            <a:off x="9260354" y="4016378"/>
            <a:ext cx="144000" cy="1044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07DC99-4247-C722-625C-1F4FF0CB8870}"/>
              </a:ext>
            </a:extLst>
          </p:cNvPr>
          <p:cNvSpPr/>
          <p:nvPr/>
        </p:nvSpPr>
        <p:spPr>
          <a:xfrm>
            <a:off x="8815614" y="3622798"/>
            <a:ext cx="144000" cy="972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5BFA5D-8D0A-A69D-CFD4-A8111F5C35A1}"/>
              </a:ext>
            </a:extLst>
          </p:cNvPr>
          <p:cNvSpPr/>
          <p:nvPr/>
        </p:nvSpPr>
        <p:spPr>
          <a:xfrm rot="16200000">
            <a:off x="9303402" y="3193586"/>
            <a:ext cx="144000" cy="100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735796-3A16-80E1-A50F-D3BEF4073372}"/>
              </a:ext>
            </a:extLst>
          </p:cNvPr>
          <p:cNvSpPr/>
          <p:nvPr/>
        </p:nvSpPr>
        <p:spPr>
          <a:xfrm>
            <a:off x="9749930" y="3108867"/>
            <a:ext cx="144000" cy="64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168D7D2-4EB2-E3B4-40DA-D7F01AE10337}"/>
              </a:ext>
            </a:extLst>
          </p:cNvPr>
          <p:cNvSpPr/>
          <p:nvPr/>
        </p:nvSpPr>
        <p:spPr>
          <a:xfrm>
            <a:off x="9496471" y="2487042"/>
            <a:ext cx="648000" cy="64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도착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B314F4-2E69-8CC6-1159-DAF4E7AE495A}"/>
              </a:ext>
            </a:extLst>
          </p:cNvPr>
          <p:cNvSpPr/>
          <p:nvPr/>
        </p:nvSpPr>
        <p:spPr>
          <a:xfrm>
            <a:off x="6483430" y="4750341"/>
            <a:ext cx="972000" cy="2989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장애물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69AD26-58FB-F657-25E3-30A442096584}"/>
              </a:ext>
            </a:extLst>
          </p:cNvPr>
          <p:cNvSpPr/>
          <p:nvPr/>
        </p:nvSpPr>
        <p:spPr>
          <a:xfrm>
            <a:off x="8371948" y="3124312"/>
            <a:ext cx="972000" cy="2989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장애물</a:t>
            </a:r>
          </a:p>
        </p:txBody>
      </p:sp>
    </p:spTree>
    <p:extLst>
      <p:ext uri="{BB962C8B-B14F-4D97-AF65-F5344CB8AC3E}">
        <p14:creationId xmlns:p14="http://schemas.microsoft.com/office/powerpoint/2010/main" val="1870683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2E1FC-C82B-7745-7DC8-411051C7D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1D17FE4-A08E-477B-A864-B127A216DC8C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F4FE466-9CAE-205E-9671-76247C1D3424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892D5AB9-B1E0-6632-7433-E7E172A8E2FF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AC0CD824-A7B1-2C72-D65C-394FADEBC6F2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2A4D2ED-C95B-7A1B-F51C-CBBC7C1BDF19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3F0607A7-C92F-10AC-FD41-8F21F5D47E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626B52D-EF9D-D00C-196F-8197195007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C0DAE490-7098-3969-DC0D-1659C0D18F08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06A44ACC-E382-946E-48CC-63A83A0D5C78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B08607BF-70BD-77C8-5805-D0784EB35AD4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55379C9C-3CF2-CE50-58A5-2F697B78E077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40795015-08E1-75FC-7F8F-C066A2021F93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C2DB502B-BFE2-62A9-EA21-1A1AE06DF1D1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38F051D4-590E-E47E-DC5B-81FECF03412B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4F925A2F-9F8C-0B4E-C35A-2A32726AB81E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Sensor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6C99856F-F907-EE17-4A45-68D1635CDB51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E3B86C0-0DC6-A235-D0D3-2E3BEA7841C8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13F0FF93-36A2-D118-9357-B6FC653193AD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C6EBE39A-A333-2B5F-6510-58A9507E38DE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25E4BF0-1DFC-FBE2-1D44-C44BEB8D50D6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D47CF694-0A68-46FA-9523-64E05B6D8632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689B68A9-BC0D-B2A7-514F-91634AC6EF51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CA8205F-DF0A-EF7F-220D-BF592D66AC67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아두이노를</a:t>
            </a:r>
            <a:r>
              <a:rPr lang="ko-KR" altLang="en-US" b="1" dirty="0"/>
              <a:t> 이용해 </a:t>
            </a:r>
            <a:r>
              <a:rPr lang="en-US" altLang="ko-KR" b="1" dirty="0"/>
              <a:t>IR</a:t>
            </a:r>
            <a:r>
              <a:rPr lang="ko-KR" altLang="en-US" b="1" dirty="0"/>
              <a:t> 센서를 제어해보자</a:t>
            </a:r>
            <a:endParaRPr lang="en-US" altLang="ko-KR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1A49DA-98D7-C184-29F0-A6F4A2799846}"/>
              </a:ext>
            </a:extLst>
          </p:cNvPr>
          <p:cNvSpPr txBox="1"/>
          <p:nvPr/>
        </p:nvSpPr>
        <p:spPr>
          <a:xfrm>
            <a:off x="2047755" y="4561223"/>
            <a:ext cx="601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블록을 통해 적외선 센서의 값을 읽어올 수 있음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DCF1FC9-988E-C223-7641-C7E9E52CC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08" y="2915197"/>
            <a:ext cx="2555530" cy="72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70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5DD21-2810-7346-D1F0-C1839E33B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281D63B-8EA5-E63A-74E0-128421A171AE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9067F61-B3BD-6C99-CE9D-D4816068C43E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C79F02D2-0E97-B6AE-BC66-268C242EA1A6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7D4AFE2-616B-9250-B7F4-89065BC5B549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2196147F-9A36-8E28-ACA5-519808CA30D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D9196AC6-37CA-DDB4-028F-3D619E2A4B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C8AC2326-3BF1-0B0D-C74F-020891CAAC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CED1B4E4-C8BB-A187-6BD2-DC87592CE01A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74DD6287-D08E-1F03-E45C-F979ECF07A62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74742E49-0D1F-D670-B465-22B68E75906B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7BFC9C79-6692-9A58-7258-CB060C72B623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9C2F9BCB-CA2C-6C8C-ABCC-C87E45FAA7E1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1E6FE0B6-E3ED-F242-2586-91AC777647F0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04462956-C71E-91FC-96B1-34DCBC62748E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AAD4ADCA-AFCC-1D7E-5D08-F6EE4854E5DB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Sensor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1FB87947-2C48-4DEF-0BD5-A4F4D3CA5A97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7597BD7-E17B-2952-8952-16EC28A13827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69FB6462-8A97-3FAC-59D1-278B8ACAB543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B1EE7B2-21BD-DC45-E7F2-E59ED3C85AD5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BB738D2-BC05-2276-BBBF-B6C9680BB280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0B558B05-5786-44E0-9DA0-8C50AF287699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E65708FF-BCBE-464B-4E3E-8C84696E3221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C0F22C9-42C0-8C08-7A6C-B4C85C43D334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아두이노를</a:t>
            </a:r>
            <a:r>
              <a:rPr lang="ko-KR" altLang="en-US" b="1" dirty="0"/>
              <a:t> 이용해 </a:t>
            </a:r>
            <a:r>
              <a:rPr lang="en-US" altLang="ko-KR" b="1" dirty="0"/>
              <a:t>IR</a:t>
            </a:r>
            <a:r>
              <a:rPr lang="ko-KR" altLang="en-US" b="1" dirty="0"/>
              <a:t> 센서를 제어해보자</a:t>
            </a:r>
            <a:endParaRPr lang="en-US" altLang="ko-KR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8862CFF-3F30-D925-15D0-BB2ECB7E0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36" y="2693579"/>
            <a:ext cx="4430621" cy="88890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A363385-AA8D-302C-55BC-65CAFFE9E093}"/>
              </a:ext>
            </a:extLst>
          </p:cNvPr>
          <p:cNvSpPr txBox="1"/>
          <p:nvPr/>
        </p:nvSpPr>
        <p:spPr>
          <a:xfrm>
            <a:off x="2167139" y="3972818"/>
            <a:ext cx="572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다음과 같이 말하기 블록을 통해 적외선 센서의 </a:t>
            </a:r>
            <a:r>
              <a:rPr lang="ko-KR" altLang="en-US"/>
              <a:t>값을 출력할 </a:t>
            </a:r>
            <a:r>
              <a:rPr lang="ko-KR" altLang="en-US" dirty="0"/>
              <a:t>수 있음</a:t>
            </a:r>
          </a:p>
        </p:txBody>
      </p:sp>
    </p:spTree>
    <p:extLst>
      <p:ext uri="{BB962C8B-B14F-4D97-AF65-F5344CB8AC3E}">
        <p14:creationId xmlns:p14="http://schemas.microsoft.com/office/powerpoint/2010/main" val="762522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1A802-6041-D1A5-FF89-95C15A858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64C35B0-FDF7-1748-C2CC-6A6D32284CDB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297C7FB-F2B2-BAD9-84A1-B55F770CE607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4C904A84-CDDE-B585-AB31-01CB5AE1FD2B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3DAE365-298E-E6B3-6396-4EEF8B6A924D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8C0223B-4BCD-89F7-0FAC-315CB8D4EEB3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78C32D6A-71A4-6E0A-43C6-32993DDEA6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B3BB28CB-076E-E529-5907-E578B6EEDE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1D30ADB5-0450-FBB8-68A5-57DF4384076E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8D3CA7F4-95D8-1514-42EC-9D523E2D8700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432BA1D2-95BB-A71E-2B61-D353B74FF7EB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C3D79031-8D2B-02C2-2FEA-FC01A2B05450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BF8500C4-CB63-2A1F-4862-BD901965314E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602640D1-C718-67AE-76CE-BB2CD1C5D9A4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8DB23022-045B-185F-ECC8-4A1086C69B64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E4C18AAC-24AB-F31A-E34F-C4EF5C64A013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IR </a:t>
              </a:r>
              <a:r>
                <a:rPr lang="ko-KR" altLang="en-US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센서 제어 실습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85F88AE3-30D1-9A59-073F-AC0C2A9E412A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A73094C-544F-61A8-2D5F-A90F385D9B1A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E74C6A39-7265-18C3-DB0B-2191A3E9F37F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B63DC867-5D64-9C74-0D79-D94B6FE509BC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E583DB8-D420-F01C-F710-D3E15A89AFC0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7CF693E4-AB9E-4378-02FC-C3154CF18BD9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1CF06337-F619-EAD8-D92B-3558970A67CF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D126644-B9FF-5299-9B4B-65146748CB06}"/>
              </a:ext>
            </a:extLst>
          </p:cNvPr>
          <p:cNvSpPr txBox="1"/>
          <p:nvPr/>
        </p:nvSpPr>
        <p:spPr>
          <a:xfrm>
            <a:off x="1344435" y="1656081"/>
            <a:ext cx="771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실습</a:t>
            </a:r>
            <a:r>
              <a:rPr lang="en-US" altLang="ko-KR" b="1" dirty="0"/>
              <a:t>3) </a:t>
            </a:r>
            <a:r>
              <a:rPr lang="ko-KR" altLang="en-US" b="1" dirty="0"/>
              <a:t>블록코딩을 이용해 아래의 조건을 만족하는 코드를 구현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68191-2089-51F2-9EDC-08D100FFF6B4}"/>
              </a:ext>
            </a:extLst>
          </p:cNvPr>
          <p:cNvSpPr txBox="1"/>
          <p:nvPr/>
        </p:nvSpPr>
        <p:spPr>
          <a:xfrm>
            <a:off x="1779067" y="3025220"/>
            <a:ext cx="68560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조건</a:t>
            </a:r>
            <a:r>
              <a:rPr lang="en-US" altLang="ko-KR" b="1" dirty="0"/>
              <a:t>1. 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키를 누를 경우 왼쪽 </a:t>
            </a:r>
            <a:r>
              <a:rPr lang="en-US" altLang="ko-KR" dirty="0"/>
              <a:t>IR </a:t>
            </a:r>
            <a:r>
              <a:rPr lang="ko-KR" altLang="en-US" dirty="0"/>
              <a:t>센서 값 출력 </a:t>
            </a:r>
            <a:r>
              <a:rPr lang="en-US" altLang="ko-KR" dirty="0"/>
              <a:t>(a3)</a:t>
            </a:r>
          </a:p>
          <a:p>
            <a:endParaRPr lang="en-US" altLang="ko-KR" dirty="0"/>
          </a:p>
          <a:p>
            <a:r>
              <a:rPr lang="ko-KR" altLang="en-US" b="1" dirty="0"/>
              <a:t>조건</a:t>
            </a:r>
            <a:r>
              <a:rPr lang="en-US" altLang="ko-KR" b="1" dirty="0"/>
              <a:t>2.  </a:t>
            </a:r>
            <a:r>
              <a:rPr lang="en-US" altLang="ko-KR" dirty="0"/>
              <a:t>s</a:t>
            </a:r>
            <a:r>
              <a:rPr lang="ko-KR" altLang="en-US" dirty="0"/>
              <a:t>키를 누를 경우 가운데 </a:t>
            </a:r>
            <a:r>
              <a:rPr lang="en-US" altLang="ko-KR" dirty="0"/>
              <a:t>IR</a:t>
            </a:r>
            <a:r>
              <a:rPr lang="ko-KR" altLang="en-US" dirty="0"/>
              <a:t> 센서 값 출력 </a:t>
            </a:r>
            <a:r>
              <a:rPr lang="en-US" altLang="ko-KR" dirty="0"/>
              <a:t>(a4)</a:t>
            </a:r>
          </a:p>
          <a:p>
            <a:endParaRPr lang="en-US" altLang="ko-KR" dirty="0"/>
          </a:p>
          <a:p>
            <a:r>
              <a:rPr lang="ko-KR" altLang="en-US" b="1" dirty="0"/>
              <a:t>조건</a:t>
            </a:r>
            <a:r>
              <a:rPr lang="en-US" altLang="ko-KR" b="1" dirty="0"/>
              <a:t>3.  </a:t>
            </a:r>
            <a:r>
              <a:rPr lang="en-US" altLang="ko-KR" dirty="0"/>
              <a:t>d</a:t>
            </a:r>
            <a:r>
              <a:rPr lang="ko-KR" altLang="en-US" dirty="0"/>
              <a:t>키를 누를 경우 오른쪽 </a:t>
            </a:r>
            <a:r>
              <a:rPr lang="en-US" altLang="ko-KR" dirty="0"/>
              <a:t>IR </a:t>
            </a:r>
            <a:r>
              <a:rPr lang="ko-KR" altLang="en-US" dirty="0"/>
              <a:t>센서 값 출력 </a:t>
            </a:r>
            <a:r>
              <a:rPr lang="en-US" altLang="ko-KR" dirty="0"/>
              <a:t>(a5)</a:t>
            </a:r>
          </a:p>
          <a:p>
            <a:endParaRPr lang="en-US" altLang="ko-KR" dirty="0"/>
          </a:p>
          <a:p>
            <a:r>
              <a:rPr lang="ko-KR" altLang="en-US" b="1" dirty="0"/>
              <a:t>조건</a:t>
            </a:r>
            <a:r>
              <a:rPr lang="en-US" altLang="ko-KR" b="1" dirty="0"/>
              <a:t>4.  </a:t>
            </a:r>
            <a:r>
              <a:rPr lang="ko-KR" altLang="en-US" dirty="0"/>
              <a:t>센서에 다양한 색의 물체를 대보면서 변화하는 값 확인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4117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4967A-1D8E-1FF0-3820-69A324477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2672E15-BA42-C4E4-CDA2-DEC3289874FC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22319A9-49C1-D8B7-6325-01B30453FAC8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4592132-4808-1B3A-FFBA-B8C03D7C2214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6505D232-8B9F-4811-1F75-A99FC322E093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D9BFF975-51DA-0A00-0807-11D967D6DD5C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7C0CB0B-9558-1719-8197-34BC96F418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833CF90F-E565-392B-EFAF-D06CECFE6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F1BE5EB1-5E4D-A6D4-A653-9FBDD5993E71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A119676C-2BB0-BAF2-317F-851715987F3A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43339290-C247-E655-E6F8-FB5D35E1B39F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B3807C7B-ECB9-DF1B-9A69-7CD8DE01B998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5A4196BE-E2C0-C5FF-BBF6-8A9ACB3B3C5C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CF258A2A-B0FF-A4F2-93D0-5A5C451443D5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4F20FDDB-CFAF-B520-CD4A-FCEBC6807CBE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D7CA68B2-B9A4-A6C3-7ABF-280423BDCC87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Sensor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C8F00947-32C5-0E21-0531-723DC7DC8D65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A6F8354-F979-3CD9-1913-D5B2C51FC478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81FC1324-F7C3-DBCE-8FB9-75EEDC180200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2885E1F-F3F4-2D95-82B7-1F07B22F4606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933C843-8547-DDD2-DFC9-87DC16CE1A5C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6373180-984D-C6EC-57F2-424A8E554ECA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260DC1E3-023F-45D4-B078-2F385648E091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C409DE6-58BD-7391-A32D-B98753D37E10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아두이노를</a:t>
            </a:r>
            <a:r>
              <a:rPr lang="ko-KR" altLang="en-US" b="1" dirty="0"/>
              <a:t> 이용해 </a:t>
            </a:r>
            <a:r>
              <a:rPr lang="en-US" altLang="ko-KR" b="1" dirty="0"/>
              <a:t>IR</a:t>
            </a:r>
            <a:r>
              <a:rPr lang="ko-KR" altLang="en-US" b="1" dirty="0"/>
              <a:t> 센서를 제어해보자</a:t>
            </a:r>
            <a:endParaRPr lang="en-US" altLang="ko-KR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E013D39-4493-BC5A-7616-88BA8815F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349" y="2399632"/>
            <a:ext cx="3686689" cy="314368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9CCA9-892F-0D37-473D-3ACEDD9C202D}"/>
              </a:ext>
            </a:extLst>
          </p:cNvPr>
          <p:cNvSpPr/>
          <p:nvPr/>
        </p:nvSpPr>
        <p:spPr>
          <a:xfrm>
            <a:off x="2355598" y="3401007"/>
            <a:ext cx="3112141" cy="3219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179FCE-921A-4C8F-5344-3909447050C5}"/>
              </a:ext>
            </a:extLst>
          </p:cNvPr>
          <p:cNvSpPr/>
          <p:nvPr/>
        </p:nvSpPr>
        <p:spPr>
          <a:xfrm>
            <a:off x="2349378" y="4075923"/>
            <a:ext cx="3112141" cy="3219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6606CE-F9A8-5058-4502-B806FFA4BC76}"/>
              </a:ext>
            </a:extLst>
          </p:cNvPr>
          <p:cNvSpPr/>
          <p:nvPr/>
        </p:nvSpPr>
        <p:spPr>
          <a:xfrm>
            <a:off x="2343157" y="4750840"/>
            <a:ext cx="3112141" cy="3219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C481B7C7-9ABE-1EC7-E6AD-F1BDBEDD3271}"/>
              </a:ext>
            </a:extLst>
          </p:cNvPr>
          <p:cNvSpPr/>
          <p:nvPr/>
        </p:nvSpPr>
        <p:spPr>
          <a:xfrm>
            <a:off x="5747656" y="3461656"/>
            <a:ext cx="615821" cy="2006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61AAE2FD-8269-023F-C0DF-C99A152BEDB9}"/>
              </a:ext>
            </a:extLst>
          </p:cNvPr>
          <p:cNvSpPr/>
          <p:nvPr/>
        </p:nvSpPr>
        <p:spPr>
          <a:xfrm>
            <a:off x="5747656" y="4136572"/>
            <a:ext cx="615821" cy="2006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CD671896-37FE-6F7A-C355-3A304E461071}"/>
              </a:ext>
            </a:extLst>
          </p:cNvPr>
          <p:cNvSpPr/>
          <p:nvPr/>
        </p:nvSpPr>
        <p:spPr>
          <a:xfrm>
            <a:off x="5747656" y="4811489"/>
            <a:ext cx="615821" cy="2006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703A7E-ED47-24F3-C443-6252569C6698}"/>
              </a:ext>
            </a:extLst>
          </p:cNvPr>
          <p:cNvSpPr txBox="1"/>
          <p:nvPr/>
        </p:nvSpPr>
        <p:spPr>
          <a:xfrm>
            <a:off x="6827396" y="3366478"/>
            <a:ext cx="245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왼쪽 적외선 센서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1E0DD8-24C5-2EEB-FD30-A9E726BF5632}"/>
              </a:ext>
            </a:extLst>
          </p:cNvPr>
          <p:cNvSpPr txBox="1"/>
          <p:nvPr/>
        </p:nvSpPr>
        <p:spPr>
          <a:xfrm>
            <a:off x="6819170" y="4727127"/>
            <a:ext cx="245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오른쪽 적외선 센서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291192-037E-0022-E30B-1CCBC4917A4C}"/>
              </a:ext>
            </a:extLst>
          </p:cNvPr>
          <p:cNvSpPr txBox="1"/>
          <p:nvPr/>
        </p:nvSpPr>
        <p:spPr>
          <a:xfrm>
            <a:off x="6827396" y="4077610"/>
            <a:ext cx="245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가운데 적외선 센서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55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836B7-EE29-05C4-98D9-334894424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326F72A-E0A0-DEA0-D8E5-48E214CC014B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6F8F982-D0DF-7920-01ED-5FBB0CDEFA76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44112AF2-FB0F-D796-F3C1-F8E76381483F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6E86D4E-1E5E-D3C7-CA5C-BBCEE8480761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031391F4-C579-8B6C-03C4-9D29DE2EE960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7FE74C1F-D053-9FAA-A8C4-BD209818E9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B8228CA-0C83-23E1-0AE5-04D25454C9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3A681661-C37B-2EA8-C9EE-CA1BBC514322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05CBB4C9-ACDE-25EF-79F4-64D73566D1C8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1E50C9C3-6757-78F9-66E7-909CFB732382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945A4DAC-AC03-2057-E661-309E4C48AC8F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CB16E646-DE4A-75C1-EF3C-F13574D049C8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FE53F3AC-6CD9-710F-4882-223E6BB279FB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67E969AF-FB3D-0404-BC21-AEA21A317690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20E6F807-5133-298E-1E40-89C4CFF19664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Motor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F39A2FD9-F9E1-5A74-3135-F158AFD46374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874EC6F-7616-B129-B8B1-2FBE64BF5BB0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5ED1995D-593C-DB22-0972-73B7E0AD7CD9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6A353D70-52BE-A2EC-6A19-6315B9634B83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1B078A95-D10D-3AB6-E143-5535660DDC4E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6DFADDDB-4C97-D461-A24C-29C4DBFB690E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03DC059D-6681-1E77-35BE-B766C0245070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F8DA930-150C-78DC-F114-4370593554FB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아두이노를</a:t>
            </a:r>
            <a:r>
              <a:rPr lang="ko-KR" altLang="en-US" b="1" dirty="0"/>
              <a:t> 이용해 모터를 제어해보자</a:t>
            </a:r>
            <a:endParaRPr lang="en-US" altLang="ko-KR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3462FE-218E-56C1-3B30-2A2AE5D3282E}"/>
              </a:ext>
            </a:extLst>
          </p:cNvPr>
          <p:cNvSpPr txBox="1"/>
          <p:nvPr/>
        </p:nvSpPr>
        <p:spPr>
          <a:xfrm>
            <a:off x="1590644" y="2045875"/>
            <a:ext cx="959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/>
              <a:t>번 핀은 오른쪽 </a:t>
            </a:r>
            <a:r>
              <a:rPr lang="en-US" altLang="ko-KR" dirty="0"/>
              <a:t>6</a:t>
            </a:r>
            <a:r>
              <a:rPr lang="ko-KR" altLang="en-US" dirty="0"/>
              <a:t>번 핀은 왼쪽 모터의 속도를 제어함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C8D788C-3EB6-FEFC-C6B4-AFE6597096DD}"/>
              </a:ext>
            </a:extLst>
          </p:cNvPr>
          <p:cNvSpPr/>
          <p:nvPr/>
        </p:nvSpPr>
        <p:spPr>
          <a:xfrm>
            <a:off x="1990604" y="2988000"/>
            <a:ext cx="811763" cy="8024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F51671A-205D-FE2A-48DD-10C366523306}"/>
              </a:ext>
            </a:extLst>
          </p:cNvPr>
          <p:cNvSpPr/>
          <p:nvPr/>
        </p:nvSpPr>
        <p:spPr>
          <a:xfrm>
            <a:off x="4871766" y="2988000"/>
            <a:ext cx="811763" cy="802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52778A5-E2E5-DBA6-6080-60545D4B229B}"/>
              </a:ext>
            </a:extLst>
          </p:cNvPr>
          <p:cNvSpPr/>
          <p:nvPr/>
        </p:nvSpPr>
        <p:spPr>
          <a:xfrm>
            <a:off x="3431185" y="2988000"/>
            <a:ext cx="811763" cy="8024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6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DCD925-6BCE-08BF-1A10-19A3AB8E431D}"/>
              </a:ext>
            </a:extLst>
          </p:cNvPr>
          <p:cNvSpPr/>
          <p:nvPr/>
        </p:nvSpPr>
        <p:spPr>
          <a:xfrm>
            <a:off x="6310279" y="2988000"/>
            <a:ext cx="811763" cy="802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B9A85A-850A-4D6A-DEC4-941278C485F2}"/>
              </a:ext>
            </a:extLst>
          </p:cNvPr>
          <p:cNvSpPr/>
          <p:nvPr/>
        </p:nvSpPr>
        <p:spPr>
          <a:xfrm>
            <a:off x="7750279" y="2988000"/>
            <a:ext cx="811763" cy="802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EB44BA-6495-BB4E-B8A8-008A1A7962A9}"/>
              </a:ext>
            </a:extLst>
          </p:cNvPr>
          <p:cNvSpPr/>
          <p:nvPr/>
        </p:nvSpPr>
        <p:spPr>
          <a:xfrm>
            <a:off x="9190279" y="2988000"/>
            <a:ext cx="811763" cy="802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AB5E719-42E5-F8A9-3630-02780746D26A}"/>
              </a:ext>
            </a:extLst>
          </p:cNvPr>
          <p:cNvSpPr/>
          <p:nvPr/>
        </p:nvSpPr>
        <p:spPr>
          <a:xfrm>
            <a:off x="1344435" y="4683030"/>
            <a:ext cx="3561896" cy="6610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오른쪽 모터의 속도를 제어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0FB0B6F4-EE92-5C82-1486-334FCE26E44E}"/>
              </a:ext>
            </a:extLst>
          </p:cNvPr>
          <p:cNvCxnSpPr>
            <a:cxnSpLocks/>
            <a:stCxn id="46" idx="2"/>
            <a:endCxn id="5" idx="0"/>
          </p:cNvCxnSpPr>
          <p:nvPr/>
        </p:nvCxnSpPr>
        <p:spPr>
          <a:xfrm rot="16200000" flipH="1">
            <a:off x="5476170" y="2151330"/>
            <a:ext cx="897675" cy="4175880"/>
          </a:xfrm>
          <a:prstGeom prst="bentConnector3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69294C2B-2EF7-3680-162D-659524BAD6E0}"/>
              </a:ext>
            </a:extLst>
          </p:cNvPr>
          <p:cNvCxnSpPr>
            <a:cxnSpLocks/>
            <a:stCxn id="43" idx="2"/>
            <a:endCxn id="52" idx="0"/>
          </p:cNvCxnSpPr>
          <p:nvPr/>
        </p:nvCxnSpPr>
        <p:spPr>
          <a:xfrm rot="16200000" flipH="1">
            <a:off x="2314636" y="3872282"/>
            <a:ext cx="892597" cy="728897"/>
          </a:xfrm>
          <a:prstGeom prst="bentConnector3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B6B5C0F-8411-1992-8442-64AAA602FC75}"/>
              </a:ext>
            </a:extLst>
          </p:cNvPr>
          <p:cNvSpPr/>
          <p:nvPr/>
        </p:nvSpPr>
        <p:spPr>
          <a:xfrm>
            <a:off x="6231999" y="4688108"/>
            <a:ext cx="3561896" cy="66101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왼쪽 모터의 속도를 제어</a:t>
            </a:r>
          </a:p>
        </p:txBody>
      </p:sp>
    </p:spTree>
    <p:extLst>
      <p:ext uri="{BB962C8B-B14F-4D97-AF65-F5344CB8AC3E}">
        <p14:creationId xmlns:p14="http://schemas.microsoft.com/office/powerpoint/2010/main" val="2190940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9696C-7BD0-E75F-9FBC-382048660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87E4A56-B67A-8E24-C162-213C635B43F1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D9614F1-795F-E648-CD3A-065AF65EEED2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16A666BA-0D90-F6A0-F820-F3E0DA1D4CFE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DEB81661-324D-FC91-EBD5-2F84032D465F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4003798-441E-5040-428A-46C5B561115D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59F36ABD-C06F-628B-A23E-91380B0413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6A691CC3-8231-2B9B-1520-BDA39BDE4D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055A835-70A9-DC5D-8DF4-1C00AB85F2D2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6B5B0F51-E392-B24D-4E7B-AA1E8F6E3359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CA06427F-C4BC-50BA-D6F4-7596819605B9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66BDC702-7AFA-A0AC-1188-2241A3DE1006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AA2914CB-8339-9EEA-A3D4-849B2B0C30C0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603D625D-673D-4452-B9BB-F63AB700979B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F22AB3E2-9ECE-0EF7-E0C3-0F9E7C58CCE3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82A8AEDA-344F-C3C7-8C82-6EB3FD594B54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IR </a:t>
              </a:r>
              <a:r>
                <a:rPr lang="ko-KR" altLang="en-US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센서 제어 실습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B951CC2D-D549-D16F-CF50-B8D9662ADE86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604B5B9-0E7C-F0E0-AAB7-386360D005EF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8F9D7C54-02BE-0F26-000B-06309F2C1ACB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7B40CCF-5E53-F6A2-5C12-9A6456FC2FB1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1DBAB698-49AB-67FE-9F55-87C4856C29E8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445DAE4-C089-4191-3881-E060A2509DCF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846F13C7-4CEE-1972-8ED3-C88287B5E225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614B629-54FE-2C93-6A9A-B8D018163E10}"/>
              </a:ext>
            </a:extLst>
          </p:cNvPr>
          <p:cNvSpPr txBox="1"/>
          <p:nvPr/>
        </p:nvSpPr>
        <p:spPr>
          <a:xfrm>
            <a:off x="1344435" y="1656081"/>
            <a:ext cx="771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실습</a:t>
            </a:r>
            <a:r>
              <a:rPr lang="en-US" altLang="ko-KR" b="1" dirty="0"/>
              <a:t>3.5) </a:t>
            </a:r>
            <a:r>
              <a:rPr lang="ko-KR" altLang="en-US" b="1" dirty="0"/>
              <a:t>블록코딩을 이용해 아래의 조건을 만족하는 코드를 구현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45056-7DF9-33CB-B957-5A1363958203}"/>
              </a:ext>
            </a:extLst>
          </p:cNvPr>
          <p:cNvSpPr txBox="1"/>
          <p:nvPr/>
        </p:nvSpPr>
        <p:spPr>
          <a:xfrm>
            <a:off x="1774492" y="3139511"/>
            <a:ext cx="6856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조건</a:t>
            </a:r>
            <a:r>
              <a:rPr lang="en-US" altLang="ko-KR" b="1" dirty="0"/>
              <a:t>1. </a:t>
            </a:r>
            <a:r>
              <a:rPr lang="ko-KR" altLang="en-US" dirty="0"/>
              <a:t> 바닥이 검은색일 경우만 전진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조건</a:t>
            </a:r>
            <a:r>
              <a:rPr lang="en-US" altLang="ko-KR" b="1" dirty="0"/>
              <a:t>2.</a:t>
            </a:r>
            <a:r>
              <a:rPr lang="ko-KR" altLang="en-US" dirty="0"/>
              <a:t>  조건 </a:t>
            </a:r>
            <a:r>
              <a:rPr lang="en-US" altLang="ko-KR" dirty="0"/>
              <a:t>1</a:t>
            </a:r>
            <a:r>
              <a:rPr lang="ko-KR" altLang="en-US" dirty="0"/>
              <a:t>에 맞지 않을 경우 정지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7849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28D9E-C5CF-02E8-494E-FE3A3222F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30FE77F-A5CB-F8F0-FD17-B81C08377EDD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8DF5C27-F895-C8D1-DDF0-533CE6A56644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6A20D8C6-7A41-A71C-DCC0-91790BD73F37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BE85378-E351-5384-0C11-82DAB1FEC3FF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4AE74564-3BD7-1809-8249-01979BC7450D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8CAA0FEB-A7DD-6B55-D6E4-F256B6CCB9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2DA37172-0674-CB04-633B-7D4CF081E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D356DB3A-E932-91EC-A0C6-7E07E2BD8E0B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A147C9C3-2E70-0BC3-07DF-6AF9FBA4D8C0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310D1613-9A91-5DE3-CBC6-A57AF742B2EC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B53E47EC-8C28-C04F-117A-991C583F6757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C8A4C5FD-C2B0-D0D0-1D98-9851F42E796A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8B484879-F6AB-C56F-2BD3-4CC947F3CCF8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3F3322D5-5A34-85D8-CD70-B70F2F958A78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40E96EEF-0DA0-01AA-731B-598E90EEB634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 IR Sensor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8B43142F-9D52-A517-060A-47FD14EAEF2B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8FA476C-5F5D-20F1-B6AB-DD60D563C9B1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DCC155F3-3A9A-4286-250F-05B87E077440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247823A-020C-9528-7A14-41108327BADF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CD3B311-75FE-53A2-E7C5-1A6165B07478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782F7B0B-4863-85C5-4FAD-33466A9C211E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F44BE210-78E3-BE18-5697-FFC68C9D7DF2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7614D66-EE77-4715-5061-EB83131A34E2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아두이노를</a:t>
            </a:r>
            <a:r>
              <a:rPr lang="ko-KR" altLang="en-US" b="1" dirty="0"/>
              <a:t> 이용해 </a:t>
            </a:r>
            <a:r>
              <a:rPr lang="en-US" altLang="ko-KR" b="1" dirty="0"/>
              <a:t>IR</a:t>
            </a:r>
            <a:r>
              <a:rPr lang="ko-KR" altLang="en-US" b="1" dirty="0"/>
              <a:t> 센서를 제어해보자</a:t>
            </a:r>
            <a:endParaRPr lang="en-US" altLang="ko-KR" b="1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4CFEC7A-3397-5FB8-0FAF-70366B9DC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36" y="2315124"/>
            <a:ext cx="6608127" cy="337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53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67CF2-F04E-FC23-9122-9F669A3ED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450BDD5-4550-CE8F-F626-8CEB7DE61FEB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8563C38-4D6D-7433-7EF8-787B2D0695C7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86E2FCE7-B4C8-71DB-2CCA-552096D84A19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80764B76-45EE-97E3-0E75-3159661FFD82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40159E33-BD24-AF4F-70DA-CB210AA61CE8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DB152BE5-6A3E-B77A-6EF4-3015DBB67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DA2883AE-F6A0-47F8-D751-2F1D35D30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6BFD66C4-8670-0FBA-BEBF-D6EE2FEB6569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EB5EC1C1-1B33-792D-54B4-06248AA33C2F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C28E5B14-939C-5915-3D93-EA0120D038DC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BB2AE234-0E01-E77B-F3F2-A193B40913A7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A32F8842-807B-2212-8F3E-84CBFCB11DB7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B190DB2A-1491-E098-C17C-10B1C07D99E9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553BCA5D-E6EC-3004-5FF7-8C00C189868D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99F47EFF-4C0A-3F26-BFA7-CBE71561AF2D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 IR Sensor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EB0250CE-E34C-B223-92F1-1F66F03C0D3B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632406B-277B-1A60-33C0-1858D81F2AF3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9B989D43-F1EA-4FEB-A22B-8D599949620F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DEC46CB-79E8-CBC7-58D8-E2684FEFF4BB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807DC5F9-ACDC-A342-67D4-391DB43D4767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D60ED9BC-17CA-CCFA-C78E-699CFCE9A039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B2C8C0E0-81C2-75EA-7341-4C8B128E5E84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6A2BC9A-A785-CD03-7F1D-A78B8CC086D4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아두이노를</a:t>
            </a:r>
            <a:r>
              <a:rPr lang="ko-KR" altLang="en-US" b="1" dirty="0"/>
              <a:t> 이용해 </a:t>
            </a:r>
            <a:r>
              <a:rPr lang="en-US" altLang="ko-KR" b="1" dirty="0"/>
              <a:t>IR</a:t>
            </a:r>
            <a:r>
              <a:rPr lang="ko-KR" altLang="en-US" b="1" dirty="0"/>
              <a:t> 센서를 제어해보자</a:t>
            </a:r>
            <a:endParaRPr lang="en-US" altLang="ko-KR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E593518-5C46-83D0-04CC-A01F8741C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15" y="2220809"/>
            <a:ext cx="4595583" cy="35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02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FA78D-8CC4-D4AA-891A-D1A6C2F7A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BA93786-672E-47B7-DFB2-0BA980DAD09C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3FB842F-FA0D-888B-BBE4-9D72797EAC68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72BA7A3-8493-38A5-5E9F-516212BEB587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DE4A3DC-68ED-C81C-926B-80A65B1D5569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879B4A96-5591-4908-9243-6CD854B2D990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122F12-A896-8B46-7305-9B382ACB9F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E1BD99C-10DF-09B3-6D18-7B834CBE6A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920BD492-E4AF-92BC-3A0A-5581D0ABE578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A0E50D89-64E1-9BA9-8C80-091136F06C9B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57420BCB-2B7A-CF08-1FDD-E77396225927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4F133511-4D60-94CC-66D0-D313252E4639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78E3D541-11BD-DCDE-D2A7-4136981F84A9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7B865390-4005-5E56-BBBA-9D7B57099352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5749E687-CB72-B5D7-36F4-BC08FA968213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5EC23AFB-FA23-BD86-86DB-8183F3381B70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라인 트레이서 실습 </a:t>
              </a: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(</a:t>
              </a:r>
              <a:r>
                <a:rPr lang="ko-KR" altLang="en-US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최종</a:t>
              </a: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)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83845B88-719A-8523-7313-5E632B45CD65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0A54EE2-110A-F498-FB00-E7F5C55C6FCB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CF4BAD88-91DC-5CC2-ED95-43200C320491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821B5FAA-3286-1A33-37E3-057D14C4A6DB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B42B493-5853-7684-14FD-60A14BA267CD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4A063B07-6E17-5479-2DBC-5E5824F60155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48ABF6AA-78B1-E2B6-9AF1-CA1F0F7B1BFF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29C61B9-CA16-BEC8-3962-ACEC47C9FB1E}"/>
              </a:ext>
            </a:extLst>
          </p:cNvPr>
          <p:cNvSpPr txBox="1"/>
          <p:nvPr/>
        </p:nvSpPr>
        <p:spPr>
          <a:xfrm>
            <a:off x="1344435" y="1656081"/>
            <a:ext cx="771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실습</a:t>
            </a:r>
            <a:r>
              <a:rPr lang="en-US" altLang="ko-KR" b="1" dirty="0"/>
              <a:t>4) </a:t>
            </a:r>
            <a:r>
              <a:rPr lang="ko-KR" altLang="en-US" b="1" dirty="0"/>
              <a:t>블록코딩을 이용해 아래의 조건을 만족하는 코드를 구현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01FA0-5CA3-71AD-A45A-E778E2AD3C61}"/>
              </a:ext>
            </a:extLst>
          </p:cNvPr>
          <p:cNvSpPr txBox="1"/>
          <p:nvPr/>
        </p:nvSpPr>
        <p:spPr>
          <a:xfrm>
            <a:off x="2001887" y="3416510"/>
            <a:ext cx="685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조건</a:t>
            </a:r>
            <a:r>
              <a:rPr lang="en-US" altLang="ko-KR" b="1" dirty="0"/>
              <a:t>1. </a:t>
            </a:r>
            <a:r>
              <a:rPr lang="ko-KR" altLang="en-US" dirty="0"/>
              <a:t> 바닥의 검은 테이프를 따라서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0290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856" y="640920"/>
            <a:ext cx="11930144" cy="6001069"/>
            <a:chOff x="139441" y="625930"/>
            <a:chExt cx="11930144" cy="6001069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3AD0702-4BB1-5F43-91BE-D6B7AD0B4B50}"/>
              </a:ext>
            </a:extLst>
          </p:cNvPr>
          <p:cNvSpPr txBox="1"/>
          <p:nvPr/>
        </p:nvSpPr>
        <p:spPr>
          <a:xfrm>
            <a:off x="1839073" y="2764448"/>
            <a:ext cx="85882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5000" b="1" dirty="0">
                <a:solidFill>
                  <a:srgbClr val="232E91"/>
                </a:solidFill>
              </a:rPr>
              <a:t>Thank</a:t>
            </a:r>
            <a:r>
              <a:rPr kumimoji="1" lang="ko-KR" altLang="en-US" sz="5000" b="1" dirty="0">
                <a:solidFill>
                  <a:srgbClr val="232E91"/>
                </a:solidFill>
              </a:rPr>
              <a:t> </a:t>
            </a:r>
            <a:r>
              <a:rPr kumimoji="1" lang="en-US" altLang="ko-KR" sz="5000" b="1" dirty="0">
                <a:solidFill>
                  <a:srgbClr val="232E91"/>
                </a:solidFill>
              </a:rPr>
              <a:t>You!</a:t>
            </a:r>
            <a:endParaRPr kumimoji="1" lang="ko-Kore-KR" altLang="en-US" sz="5000" b="1" dirty="0">
              <a:solidFill>
                <a:srgbClr val="232E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5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59885-C3E7-FD31-9220-F3073208E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312267C-82FC-CB79-B468-4E1ACC7348FA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A296E80-B5A9-FBEF-95C5-7E22ABAC187F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17ECB1E-764A-93F5-801A-EEB21AD5BB33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406702F2-6540-D912-B5F7-01560E7DE11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8049B2B0-2B39-2A3A-EC57-9838456E2760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93CBF496-FCE5-01A3-1ACD-6C0D7BE04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9558A5A4-3035-00CC-B40D-82095BA768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9E1B7ECC-DC73-61F6-2E0C-B85FDDD6F15F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4C61875D-A1E3-2A66-B3BE-9B295B2EFCAF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FEA7D35-4CE3-51B7-1DA4-A11DA2CF06B2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1CBD0B9B-79BC-FF36-AB41-15747F344D9B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01109282-6A61-E51C-FDB8-BB0B8D46391A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019A1D24-760A-FE66-DA37-3D1C32A0D079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BE5505C2-C162-4067-C6F7-1F7B7B3B6955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5061627D-719C-BA02-E2B1-8032E0E07DC1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Motor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2885C914-F7BE-1E80-DD02-CC90604F0184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1A27C22-95D1-9CC7-ADFE-04102C666BEF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84C05E42-51AC-83AB-09F0-61E098B65215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B3F4A3B3-64EF-341C-11E8-C9CDAD5348E1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ACD9112-EE8D-F75D-1357-2AA7FA3C32F2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E1F54CE-CE40-16FE-87A9-6F2F754BD08C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B3C7E8EF-E593-EBD0-9D53-34DC8D26FC03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E588BA7-FC72-256A-552B-5EB6427EDED3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아두이노를</a:t>
            </a:r>
            <a:r>
              <a:rPr lang="ko-KR" altLang="en-US" b="1" dirty="0"/>
              <a:t> 이용해 모터를 제어해보자</a:t>
            </a:r>
            <a:endParaRPr lang="en-US" altLang="ko-KR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3D14D9-242A-A925-AC69-082883FC380B}"/>
              </a:ext>
            </a:extLst>
          </p:cNvPr>
          <p:cNvSpPr txBox="1"/>
          <p:nvPr/>
        </p:nvSpPr>
        <p:spPr>
          <a:xfrm>
            <a:off x="1590645" y="2045875"/>
            <a:ext cx="841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8, 9</a:t>
            </a:r>
            <a:r>
              <a:rPr lang="ko-KR" altLang="en-US" dirty="0"/>
              <a:t>번 핀은 오른쪽 모터의 회전 방향을 제어하고 </a:t>
            </a:r>
            <a:r>
              <a:rPr lang="en-US" altLang="ko-KR" dirty="0"/>
              <a:t>10, 11</a:t>
            </a:r>
            <a:r>
              <a:rPr lang="ko-KR" altLang="en-US" dirty="0"/>
              <a:t>번 핀은 왼쪽 모터의 회전 방향을 제어함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07C91F8-A419-1F78-8680-3E978AC70B4F}"/>
              </a:ext>
            </a:extLst>
          </p:cNvPr>
          <p:cNvSpPr/>
          <p:nvPr/>
        </p:nvSpPr>
        <p:spPr>
          <a:xfrm>
            <a:off x="1990604" y="2988000"/>
            <a:ext cx="811763" cy="8024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E24F48-23BE-AC0A-BE04-4DFC8878B0E6}"/>
              </a:ext>
            </a:extLst>
          </p:cNvPr>
          <p:cNvSpPr/>
          <p:nvPr/>
        </p:nvSpPr>
        <p:spPr>
          <a:xfrm>
            <a:off x="4871766" y="2988000"/>
            <a:ext cx="811763" cy="802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0A6A898-2AF5-D75E-AE48-6DFF8885E8BA}"/>
              </a:ext>
            </a:extLst>
          </p:cNvPr>
          <p:cNvSpPr/>
          <p:nvPr/>
        </p:nvSpPr>
        <p:spPr>
          <a:xfrm>
            <a:off x="3431185" y="2988000"/>
            <a:ext cx="811763" cy="8024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6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7447A8-8CF7-349B-1B61-07E4615C6518}"/>
              </a:ext>
            </a:extLst>
          </p:cNvPr>
          <p:cNvSpPr/>
          <p:nvPr/>
        </p:nvSpPr>
        <p:spPr>
          <a:xfrm>
            <a:off x="6310279" y="2988000"/>
            <a:ext cx="811763" cy="802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05E15C-850A-72B0-B448-86F4FE231C25}"/>
              </a:ext>
            </a:extLst>
          </p:cNvPr>
          <p:cNvSpPr/>
          <p:nvPr/>
        </p:nvSpPr>
        <p:spPr>
          <a:xfrm>
            <a:off x="7750279" y="2988000"/>
            <a:ext cx="811763" cy="802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256CC1-B0C9-13C5-6D10-539C4FCE670A}"/>
              </a:ext>
            </a:extLst>
          </p:cNvPr>
          <p:cNvSpPr/>
          <p:nvPr/>
        </p:nvSpPr>
        <p:spPr>
          <a:xfrm>
            <a:off x="9190279" y="2988000"/>
            <a:ext cx="811763" cy="802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588C52B-AEB9-95F2-EF08-FE563AF9C371}"/>
              </a:ext>
            </a:extLst>
          </p:cNvPr>
          <p:cNvSpPr/>
          <p:nvPr/>
        </p:nvSpPr>
        <p:spPr>
          <a:xfrm>
            <a:off x="6097811" y="4709488"/>
            <a:ext cx="4116698" cy="66101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왼쪽 모터의 회전 방향을 제어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881B0D-746D-C6E6-587E-2EFC21DEA7EB}"/>
              </a:ext>
            </a:extLst>
          </p:cNvPr>
          <p:cNvSpPr/>
          <p:nvPr/>
        </p:nvSpPr>
        <p:spPr>
          <a:xfrm>
            <a:off x="1317831" y="4709488"/>
            <a:ext cx="4116698" cy="66101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오른쪽 모터의 회전 방향을 제어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FA2661C-F45A-7928-6868-56EF38FD5085}"/>
              </a:ext>
            </a:extLst>
          </p:cNvPr>
          <p:cNvCxnSpPr>
            <a:cxnSpLocks/>
            <a:stCxn id="45" idx="2"/>
            <a:endCxn id="5" idx="0"/>
          </p:cNvCxnSpPr>
          <p:nvPr/>
        </p:nvCxnSpPr>
        <p:spPr>
          <a:xfrm rot="5400000">
            <a:off x="3867387" y="3299226"/>
            <a:ext cx="919055" cy="190146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78B2C1B-AEDC-009B-7599-003B61875F1F}"/>
              </a:ext>
            </a:extLst>
          </p:cNvPr>
          <p:cNvCxnSpPr>
            <a:stCxn id="47" idx="2"/>
            <a:endCxn id="5" idx="0"/>
          </p:cNvCxnSpPr>
          <p:nvPr/>
        </p:nvCxnSpPr>
        <p:spPr>
          <a:xfrm rot="5400000">
            <a:off x="4586644" y="2579970"/>
            <a:ext cx="919055" cy="333998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BC1D1C9-A041-CA2F-7CCB-47597F188813}"/>
              </a:ext>
            </a:extLst>
          </p:cNvPr>
          <p:cNvCxnSpPr>
            <a:stCxn id="48" idx="2"/>
            <a:endCxn id="57" idx="0"/>
          </p:cNvCxnSpPr>
          <p:nvPr/>
        </p:nvCxnSpPr>
        <p:spPr>
          <a:xfrm rot="5400000">
            <a:off x="7696634" y="4249960"/>
            <a:ext cx="919055" cy="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758742F-B392-E832-3ABC-64D32529BC36}"/>
              </a:ext>
            </a:extLst>
          </p:cNvPr>
          <p:cNvCxnSpPr>
            <a:stCxn id="49" idx="2"/>
            <a:endCxn id="57" idx="0"/>
          </p:cNvCxnSpPr>
          <p:nvPr/>
        </p:nvCxnSpPr>
        <p:spPr>
          <a:xfrm rot="5400000">
            <a:off x="8416634" y="3529961"/>
            <a:ext cx="919054" cy="14400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86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202F2-F3DB-9D54-1932-556CF810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178B78E-12A0-7118-E195-B5E340E8837E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5CDD483-30AA-F538-B66F-E0E51780A6F5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D4F0A9F-4B2D-180D-2E77-6A4BADF4B940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8E50A9F-C03F-F95E-23AA-2D02817006DC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87B29071-0DFA-95ED-1C36-F59DDB006828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4FA83F46-90B2-C211-823C-3265BC647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BF2BDFF8-F62B-401A-DEE7-03954B9D7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A794C1A6-FE06-A24D-9054-9FBAAF1583AA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1CAABEC-EFFD-20BD-A031-8C53E39700AF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68A2BB0-34A0-8601-40D4-26353B06ADDD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27DA7170-3595-2818-2DAD-DFB70948EDF2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CF239EE8-E145-939E-25F1-FE1AC9B59F98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F9DB1313-A4DB-93AA-85B8-71F14408679D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C89255CE-B741-B316-A22E-0E321DFA725A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B96B47E1-A953-CDA7-C882-CED42A1F9829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Motor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51264F69-1781-0757-9B15-52C21E16DC77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73B842C-0AE5-7776-7072-33C170AAEE8E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35912A66-E71F-B1AF-9CAC-01F50BB25157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C607CFAA-E29F-258B-B22D-936398B6348F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4802B985-2CF2-A281-8FFC-B0549DD5EE9E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F5CECEE-7398-C800-6D87-2A262DD20EFB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E70FA63C-A67F-B1B8-BE8F-B1C0933C3617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A0171C0-0990-8DEC-FF9C-BFFD1E2A7D69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아두이노를</a:t>
            </a:r>
            <a:r>
              <a:rPr lang="ko-KR" altLang="en-US" b="1" dirty="0"/>
              <a:t> 이용해 모터를 제어해보자</a:t>
            </a:r>
            <a:endParaRPr lang="en-US" altLang="ko-KR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98F531-2DCA-41B3-37C0-540880ED08E4}"/>
              </a:ext>
            </a:extLst>
          </p:cNvPr>
          <p:cNvSpPr txBox="1"/>
          <p:nvPr/>
        </p:nvSpPr>
        <p:spPr>
          <a:xfrm>
            <a:off x="1590645" y="2045875"/>
            <a:ext cx="841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8, 9</a:t>
            </a:r>
            <a:r>
              <a:rPr lang="ko-KR" altLang="en-US" dirty="0"/>
              <a:t>번 핀은 오른쪽 모터의 회전 방향을 제어하고 </a:t>
            </a:r>
            <a:r>
              <a:rPr lang="en-US" altLang="ko-KR" dirty="0"/>
              <a:t>10, 11</a:t>
            </a:r>
            <a:r>
              <a:rPr lang="ko-KR" altLang="en-US" dirty="0"/>
              <a:t>번 핀은 왼쪽 모터의 회전 방향을 제어함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432555-7F4A-19A1-A63F-D4190CB5CEBC}"/>
              </a:ext>
            </a:extLst>
          </p:cNvPr>
          <p:cNvSpPr/>
          <p:nvPr/>
        </p:nvSpPr>
        <p:spPr>
          <a:xfrm>
            <a:off x="1990604" y="2988000"/>
            <a:ext cx="811763" cy="8024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24A19E2-BB63-69FF-DAE3-119020CD8A04}"/>
              </a:ext>
            </a:extLst>
          </p:cNvPr>
          <p:cNvSpPr/>
          <p:nvPr/>
        </p:nvSpPr>
        <p:spPr>
          <a:xfrm>
            <a:off x="4871766" y="2988000"/>
            <a:ext cx="811763" cy="802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8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HIGH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DC336A2-E669-426C-E02C-9058FA12D4AC}"/>
              </a:ext>
            </a:extLst>
          </p:cNvPr>
          <p:cNvSpPr/>
          <p:nvPr/>
        </p:nvSpPr>
        <p:spPr>
          <a:xfrm>
            <a:off x="3431185" y="2988000"/>
            <a:ext cx="811763" cy="8024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6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520C3B0-2716-330A-4131-6F39969F17E1}"/>
              </a:ext>
            </a:extLst>
          </p:cNvPr>
          <p:cNvSpPr/>
          <p:nvPr/>
        </p:nvSpPr>
        <p:spPr>
          <a:xfrm>
            <a:off x="6310279" y="2988000"/>
            <a:ext cx="811763" cy="802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9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LOW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D2D6505-8CB5-4B87-9B65-390BEDFC57BA}"/>
              </a:ext>
            </a:extLst>
          </p:cNvPr>
          <p:cNvSpPr/>
          <p:nvPr/>
        </p:nvSpPr>
        <p:spPr>
          <a:xfrm>
            <a:off x="7750279" y="2988000"/>
            <a:ext cx="811763" cy="802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HIGH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68F0455-61AF-1415-7606-1EB33818644E}"/>
              </a:ext>
            </a:extLst>
          </p:cNvPr>
          <p:cNvSpPr/>
          <p:nvPr/>
        </p:nvSpPr>
        <p:spPr>
          <a:xfrm>
            <a:off x="9190279" y="2988000"/>
            <a:ext cx="811763" cy="802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11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LOW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49FE04-8EAF-8025-4EA8-8102CFD190F5}"/>
              </a:ext>
            </a:extLst>
          </p:cNvPr>
          <p:cNvSpPr txBox="1"/>
          <p:nvPr/>
        </p:nvSpPr>
        <p:spPr>
          <a:xfrm>
            <a:off x="6146704" y="4240648"/>
            <a:ext cx="27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다음과 같은 상태가 전진</a:t>
            </a:r>
          </a:p>
        </p:txBody>
      </p:sp>
    </p:spTree>
    <p:extLst>
      <p:ext uri="{BB962C8B-B14F-4D97-AF65-F5344CB8AC3E}">
        <p14:creationId xmlns:p14="http://schemas.microsoft.com/office/powerpoint/2010/main" val="127463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5BCF5-1E9C-B100-41CC-1A5E57775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6B1F227-8DC8-B809-8628-60A4FABA387E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67A33A6-77AC-F2A6-4593-3CE56BB569E3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C09CDB6-4BFC-33DB-B1C4-222402281E30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E24B6BFA-4239-D4C5-F7EB-5F78FE0E3AA5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79E7AD05-4900-B86F-61F5-C5F8FFDCFD31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A7AF6A49-7286-3166-CB80-E3413C8F2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283022AA-1C51-DC99-A865-9D466B70EB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502160C3-CC18-30BC-F0A3-821F8AD8C48D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70465787-CEDA-7216-DADC-5CEA2C8A8E92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167C7BCD-517F-4FCA-1444-809B17EFA551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2CF5CDB9-A44D-5D58-5120-48D222C84F45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1C83205A-B537-F07E-35C0-57EC56718F7C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A6A6A1A3-88C3-F42C-4736-CCCB0DC6C875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6E387397-3052-B860-8165-CDCC0148CEE0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A3A576FF-631C-8358-CBF9-52C024A6E4C3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Motor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8F02348C-24A7-9C7F-5D51-B14CDA2C7194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4810074-DB97-460B-EA95-66A2CC351AE6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365F3B0F-4BED-A320-DE90-89ED6B4D9028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9EC6FE84-1863-1BFD-481B-0EAAA03BEDC1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C9B767EA-05E9-DB44-B691-44465E9C16B5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8811EE7D-CF82-09B1-9D80-CE9FBE2DD56C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EC7F3F15-1393-675D-7E19-834193AD2BEC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FD60E1B-1642-EBF1-30AD-C9687AF9F8DE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아두이노를</a:t>
            </a:r>
            <a:r>
              <a:rPr lang="ko-KR" altLang="en-US" b="1" dirty="0"/>
              <a:t> 이용해 모터를 제어해보자</a:t>
            </a:r>
            <a:endParaRPr lang="en-US" altLang="ko-KR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BA5856-23BF-7E11-24E9-46F759B8656F}"/>
              </a:ext>
            </a:extLst>
          </p:cNvPr>
          <p:cNvSpPr txBox="1"/>
          <p:nvPr/>
        </p:nvSpPr>
        <p:spPr>
          <a:xfrm>
            <a:off x="1590645" y="2045875"/>
            <a:ext cx="841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8, 9</a:t>
            </a:r>
            <a:r>
              <a:rPr lang="ko-KR" altLang="en-US" dirty="0"/>
              <a:t>번 핀은 오른쪽 모터의 회전 방향을 제어하고 </a:t>
            </a:r>
            <a:r>
              <a:rPr lang="en-US" altLang="ko-KR" dirty="0"/>
              <a:t>10, 11</a:t>
            </a:r>
            <a:r>
              <a:rPr lang="ko-KR" altLang="en-US" dirty="0"/>
              <a:t>번 핀은 왼쪽 모터의 회전 방향을 제어함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A35ED95-1FE1-980D-3002-263FFED1689E}"/>
              </a:ext>
            </a:extLst>
          </p:cNvPr>
          <p:cNvSpPr/>
          <p:nvPr/>
        </p:nvSpPr>
        <p:spPr>
          <a:xfrm>
            <a:off x="1990604" y="2988000"/>
            <a:ext cx="811763" cy="8024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5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1B526A-97D3-D912-0BD7-19EF0DAB296C}"/>
              </a:ext>
            </a:extLst>
          </p:cNvPr>
          <p:cNvSpPr/>
          <p:nvPr/>
        </p:nvSpPr>
        <p:spPr>
          <a:xfrm>
            <a:off x="4871766" y="2988000"/>
            <a:ext cx="811763" cy="802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8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LOW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EF213CE-7584-DD08-3DFE-6F97A83317C9}"/>
              </a:ext>
            </a:extLst>
          </p:cNvPr>
          <p:cNvSpPr/>
          <p:nvPr/>
        </p:nvSpPr>
        <p:spPr>
          <a:xfrm>
            <a:off x="3431185" y="2988000"/>
            <a:ext cx="811763" cy="8024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6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F5C088F-140B-1608-6FDE-90CD8FCF5A78}"/>
              </a:ext>
            </a:extLst>
          </p:cNvPr>
          <p:cNvSpPr/>
          <p:nvPr/>
        </p:nvSpPr>
        <p:spPr>
          <a:xfrm>
            <a:off x="6310279" y="2988000"/>
            <a:ext cx="811763" cy="802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9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HIGH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147BC22-F0E8-D4F5-93DB-CCE46C889046}"/>
              </a:ext>
            </a:extLst>
          </p:cNvPr>
          <p:cNvSpPr/>
          <p:nvPr/>
        </p:nvSpPr>
        <p:spPr>
          <a:xfrm>
            <a:off x="7750279" y="2988000"/>
            <a:ext cx="811763" cy="802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LOW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54F0341-5A40-798B-100F-7A10A00E8C62}"/>
              </a:ext>
            </a:extLst>
          </p:cNvPr>
          <p:cNvSpPr/>
          <p:nvPr/>
        </p:nvSpPr>
        <p:spPr>
          <a:xfrm>
            <a:off x="9190279" y="2988000"/>
            <a:ext cx="811763" cy="802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11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HIGH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820698-59D2-8DE7-6DFE-438D8A21D68F}"/>
              </a:ext>
            </a:extLst>
          </p:cNvPr>
          <p:cNvSpPr txBox="1"/>
          <p:nvPr/>
        </p:nvSpPr>
        <p:spPr>
          <a:xfrm>
            <a:off x="6146704" y="4240886"/>
            <a:ext cx="27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다음과 같은 상태가 후진</a:t>
            </a:r>
          </a:p>
        </p:txBody>
      </p:sp>
    </p:spTree>
    <p:extLst>
      <p:ext uri="{BB962C8B-B14F-4D97-AF65-F5344CB8AC3E}">
        <p14:creationId xmlns:p14="http://schemas.microsoft.com/office/powerpoint/2010/main" val="173619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2167C-8245-FE73-29F7-5B9FBD768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CD1B5D1-341A-0746-9184-4B77692F7C52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9380A96-FC97-E6B6-7BD9-5B6E42BCD36B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2F7E23-57D3-7221-C4CA-95C40CD60EAF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03E82A34-4741-C30F-A8BD-AB279263089A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58639B12-2897-58EF-FC46-10079C49E382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0206060F-B537-687B-7A49-A47553CB84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9C53368D-3191-7DAF-AFEE-D36155F0D8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150D187A-EA1D-27E7-C01E-A57276D4207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D71B5565-DB4C-A7CC-AC85-FBF4D84CBA9B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2918E6D3-D89E-0E4B-52C7-F9ED1F9823A9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E24C73F3-CC06-900D-5D52-F3887CDC19E6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415AB7D0-5BE9-B653-2275-BF9FF66EC18B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94C740E0-9743-2620-C956-A59E1802A807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958A745C-90A4-D647-50B6-B27DDC0357A4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B1FCB61E-FC5D-59ED-7049-0A24C4596E24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Motor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8CDBE60F-CF73-7F66-1F94-C18129B23AEF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FE2896D-2BD4-CBE4-2B59-9FCA7DA6B26F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C46B31F3-91CF-F1DE-1A86-341F157FE152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8FF37CB7-B337-6E41-119C-B3B6C97E22C2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C83B0A2E-A10A-7C3C-C46E-8F739CFE4C57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0AB5234-6E06-DD5E-AF4A-214A89305690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9CB77DEF-EE68-5433-DB59-D12F1C860BEC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706F574-D576-057E-A351-B650E3C15B8C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블록 코딩을 이용해 </a:t>
            </a:r>
            <a:r>
              <a:rPr lang="en-US" altLang="ko-KR" b="1" dirty="0"/>
              <a:t>RC</a:t>
            </a:r>
            <a:r>
              <a:rPr lang="ko-KR" altLang="en-US" b="1" dirty="0"/>
              <a:t>카를 전진시켜 보자</a:t>
            </a:r>
            <a:endParaRPr lang="en-US" altLang="ko-KR" b="1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32452EB-C390-C1A8-7DA7-60B8C830B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95" y="2239231"/>
            <a:ext cx="4274807" cy="351710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006FD7-5F6D-0050-5F07-20A95B42F282}"/>
              </a:ext>
            </a:extLst>
          </p:cNvPr>
          <p:cNvSpPr/>
          <p:nvPr/>
        </p:nvSpPr>
        <p:spPr>
          <a:xfrm>
            <a:off x="1975126" y="3227942"/>
            <a:ext cx="2831335" cy="12174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1AEE36BD-D423-FE15-F2CB-743EB1242CD3}"/>
              </a:ext>
            </a:extLst>
          </p:cNvPr>
          <p:cNvSpPr/>
          <p:nvPr/>
        </p:nvSpPr>
        <p:spPr>
          <a:xfrm rot="16200000">
            <a:off x="5142500" y="3515064"/>
            <a:ext cx="351198" cy="61423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A6BCE5-74D7-AF1A-C842-99BA407CEA62}"/>
              </a:ext>
            </a:extLst>
          </p:cNvPr>
          <p:cNvSpPr txBox="1"/>
          <p:nvPr/>
        </p:nvSpPr>
        <p:spPr>
          <a:xfrm>
            <a:off x="5965076" y="3650120"/>
            <a:ext cx="380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모터의 회전 방향을 전진으로 설정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D788B7-5B6D-9583-8750-32223101A9FF}"/>
              </a:ext>
            </a:extLst>
          </p:cNvPr>
          <p:cNvSpPr/>
          <p:nvPr/>
        </p:nvSpPr>
        <p:spPr>
          <a:xfrm>
            <a:off x="1975126" y="4483865"/>
            <a:ext cx="3650092" cy="627962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806B7156-E628-DBD4-DB10-3726C63AFFEE}"/>
              </a:ext>
            </a:extLst>
          </p:cNvPr>
          <p:cNvSpPr/>
          <p:nvPr/>
        </p:nvSpPr>
        <p:spPr>
          <a:xfrm rot="16200000">
            <a:off x="5939911" y="4490727"/>
            <a:ext cx="351198" cy="614237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2E9FC-2294-5917-871B-7A4C8711B936}"/>
              </a:ext>
            </a:extLst>
          </p:cNvPr>
          <p:cNvSpPr txBox="1"/>
          <p:nvPr/>
        </p:nvSpPr>
        <p:spPr>
          <a:xfrm>
            <a:off x="6673803" y="4613179"/>
            <a:ext cx="380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양쪽 모터의 속도를 </a:t>
            </a:r>
            <a:r>
              <a:rPr lang="en-US" altLang="ko-KR" dirty="0">
                <a:solidFill>
                  <a:srgbClr val="0070C0"/>
                </a:solidFill>
              </a:rPr>
              <a:t>153</a:t>
            </a:r>
            <a:r>
              <a:rPr lang="ko-KR" altLang="en-US" dirty="0">
                <a:solidFill>
                  <a:srgbClr val="0070C0"/>
                </a:solidFill>
              </a:rPr>
              <a:t>으로 설정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FD7CF36-1BB3-6617-E34E-078FF4F7EDAD}"/>
              </a:ext>
            </a:extLst>
          </p:cNvPr>
          <p:cNvCxnSpPr>
            <a:cxnSpLocks/>
          </p:cNvCxnSpPr>
          <p:nvPr/>
        </p:nvCxnSpPr>
        <p:spPr>
          <a:xfrm flipV="1">
            <a:off x="3205908" y="2235754"/>
            <a:ext cx="3192529" cy="815918"/>
          </a:xfrm>
          <a:prstGeom prst="bent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C66D342-EC6A-181A-B02E-4A393FBF6BD1}"/>
              </a:ext>
            </a:extLst>
          </p:cNvPr>
          <p:cNvSpPr txBox="1"/>
          <p:nvPr/>
        </p:nvSpPr>
        <p:spPr>
          <a:xfrm>
            <a:off x="6478100" y="1921655"/>
            <a:ext cx="3993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다음과 같은 신호를 모터 드라이버에 지속적으로 전송함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57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4EFF6-85ED-83B2-ADA9-02A3EF038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30E9787-EB63-9DE9-2A0C-B2A7CE4B6BA7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0FC5809-CD63-8735-FD27-123A7177FFA4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02A9C82D-D064-13E6-75B4-39495CAB8CBB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95824083-C028-5909-57A6-2979CAC4BF2A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BCF2ACB-8C12-A0FB-C071-368F73367580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0F1AE35B-FF6D-8C34-F349-19CD34424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CB48F39C-CB96-2E63-8066-E4E3F5F66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E40C359A-4E41-2C9F-5F2A-4796FDE7CC2B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1142E9EA-4916-E553-BEB9-BE5BE5D98467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34EF34BB-9A62-961C-551F-6811BD031999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FF7AEA5-4B45-7D1A-3D78-61CA5739EC8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522F24FB-E3D8-D47B-86A3-24127F294C56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9FC3264E-1068-3093-2149-72463A9F6EA9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0AB1A307-3065-2D55-9C94-F8174EA525D0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3F877793-0F8D-091E-6BDD-D9C9D487E0C2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Motor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C18B1562-74C4-CF74-BBC2-CB8201BA0716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3B2C943-4A56-6EC1-F525-44F5E4B239C1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3E1CDE8A-1103-0A83-1122-B344A82030FC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B7479F0A-9531-18C7-1A7D-5702CF9E484D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1C402673-61C5-847B-B8E6-B4A6988CE83C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46CFCCB-737F-C5DD-4045-D016D146FD0B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950EE90E-5DCA-EE8D-543D-0A543B36D840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B26E71C-585F-A58A-7AD9-8D57BBE51538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블록 코딩을 이용해 </a:t>
            </a:r>
            <a:r>
              <a:rPr lang="en-US" altLang="ko-KR" b="1" dirty="0"/>
              <a:t>RC</a:t>
            </a:r>
            <a:r>
              <a:rPr lang="ko-KR" altLang="en-US" b="1" dirty="0"/>
              <a:t>카를 </a:t>
            </a:r>
            <a:r>
              <a:rPr lang="ko-KR" altLang="en-US" b="1" dirty="0" err="1"/>
              <a:t>후진시켜</a:t>
            </a:r>
            <a:r>
              <a:rPr lang="ko-KR" altLang="en-US" b="1" dirty="0"/>
              <a:t> 보자</a:t>
            </a:r>
            <a:endParaRPr lang="en-US" altLang="ko-KR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B52034C-E72C-C92C-0C52-B37B1900E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94" y="2395273"/>
            <a:ext cx="4218849" cy="320501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11DE40-E130-ABA1-A0AB-CC5563772735}"/>
              </a:ext>
            </a:extLst>
          </p:cNvPr>
          <p:cNvSpPr/>
          <p:nvPr/>
        </p:nvSpPr>
        <p:spPr>
          <a:xfrm>
            <a:off x="1975126" y="3262013"/>
            <a:ext cx="2831335" cy="118339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57EDD5EE-D959-1481-3AB8-0F780240930A}"/>
              </a:ext>
            </a:extLst>
          </p:cNvPr>
          <p:cNvSpPr/>
          <p:nvPr/>
        </p:nvSpPr>
        <p:spPr>
          <a:xfrm rot="16200000">
            <a:off x="5142500" y="3515064"/>
            <a:ext cx="351198" cy="61423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215F96-B74A-7426-7A65-93BD04CB03B2}"/>
              </a:ext>
            </a:extLst>
          </p:cNvPr>
          <p:cNvSpPr txBox="1"/>
          <p:nvPr/>
        </p:nvSpPr>
        <p:spPr>
          <a:xfrm>
            <a:off x="5819362" y="3660075"/>
            <a:ext cx="380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모터의 회전 방향을 후진으로 설정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15A7D8-C9C9-818D-FDB4-5C15B5EDCE71}"/>
              </a:ext>
            </a:extLst>
          </p:cNvPr>
          <p:cNvSpPr/>
          <p:nvPr/>
        </p:nvSpPr>
        <p:spPr>
          <a:xfrm>
            <a:off x="1975126" y="4483865"/>
            <a:ext cx="3650092" cy="627962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0625D23F-1869-78D0-6EA8-EFB9F51E30BC}"/>
              </a:ext>
            </a:extLst>
          </p:cNvPr>
          <p:cNvSpPr/>
          <p:nvPr/>
        </p:nvSpPr>
        <p:spPr>
          <a:xfrm rot="16200000">
            <a:off x="5939911" y="4490727"/>
            <a:ext cx="351198" cy="614237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E81563-CEA1-F52F-BEA0-8D8C612FCDA9}"/>
              </a:ext>
            </a:extLst>
          </p:cNvPr>
          <p:cNvSpPr txBox="1"/>
          <p:nvPr/>
        </p:nvSpPr>
        <p:spPr>
          <a:xfrm>
            <a:off x="6640752" y="4613179"/>
            <a:ext cx="380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양쪽 모터의 속도를 </a:t>
            </a:r>
            <a:r>
              <a:rPr lang="en-US" altLang="ko-KR" dirty="0">
                <a:solidFill>
                  <a:srgbClr val="0070C0"/>
                </a:solidFill>
              </a:rPr>
              <a:t>153</a:t>
            </a:r>
            <a:r>
              <a:rPr lang="ko-KR" altLang="en-US" dirty="0">
                <a:solidFill>
                  <a:srgbClr val="0070C0"/>
                </a:solidFill>
              </a:rPr>
              <a:t>으로 설정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859A4A0-0682-B097-337B-25CAEAC1BB4E}"/>
              </a:ext>
            </a:extLst>
          </p:cNvPr>
          <p:cNvCxnSpPr>
            <a:cxnSpLocks/>
          </p:cNvCxnSpPr>
          <p:nvPr/>
        </p:nvCxnSpPr>
        <p:spPr>
          <a:xfrm flipV="1">
            <a:off x="3216925" y="2235754"/>
            <a:ext cx="3181512" cy="859189"/>
          </a:xfrm>
          <a:prstGeom prst="bent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41D24D7-DB58-2A1D-C051-9315CA603E78}"/>
              </a:ext>
            </a:extLst>
          </p:cNvPr>
          <p:cNvSpPr txBox="1"/>
          <p:nvPr/>
        </p:nvSpPr>
        <p:spPr>
          <a:xfrm>
            <a:off x="6478100" y="1921655"/>
            <a:ext cx="3993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다음과 같은 신호를 모터 드라이버에 지속적으로 전송함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8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A20E5-3DA8-9C61-24AE-10CAAC62B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8DD517F-F876-EC64-0825-06264B2BAB32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D1A005B-FD4D-242F-316F-2C05D491EEEA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960EF9D7-554D-AF11-646E-AE53FC3B1EB8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BF76B988-4CCA-D427-B87E-C776EEDAB476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DD028336-89F6-4322-466D-7D70F3A401C3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2BD79358-9259-6ACF-3E14-168261BB53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6DBB2519-4391-0600-18E0-13D4D21C4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65B2FA15-FFBF-1170-626B-AFE84AC1B5D5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403C109B-3846-B4AA-CF15-FCCB8CCCD5D4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9EC00127-3941-84AC-4970-BD0E9F2CBBD4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6F14F648-D2F0-D8A8-11E2-F21F34073AFE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2CC880EF-B615-4A1C-B2ED-B85BB9E60CFE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ECE9A78A-FE54-3135-0B58-EF8C822ABDA1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093FA866-37D1-44A8-F7D5-793B33ED0AF6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F8155551-84DC-79DB-8700-E72325738B0A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Motor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FB4D2F56-E62D-29E2-5FBB-E32591CC40C6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343B96B-9A80-6B3C-DC32-33525AA2FCE4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750B1783-65CA-5733-4D7D-EA7EA7CFC6B9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8FC5F72-DB78-6639-C85E-8FC0CEA6D660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BEE3E0E-5CA9-81B6-5435-82F0026A2F22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F4A6FB7-F181-D95B-44CC-9A4D75819338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EF431964-8A35-40C3-9224-A54E6CBB02D6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822984C-FED4-28C9-156B-2A77CA92C952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블록 코딩을 이용해 </a:t>
            </a:r>
            <a:r>
              <a:rPr lang="en-US" altLang="ko-KR" b="1" dirty="0"/>
              <a:t>RC</a:t>
            </a:r>
            <a:r>
              <a:rPr lang="ko-KR" altLang="en-US" b="1" dirty="0"/>
              <a:t>카를 정지시켜 보자</a:t>
            </a:r>
            <a:endParaRPr lang="en-US" altLang="ko-KR" b="1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E9C906D-8677-0E6F-A250-8946089AB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95" y="2678818"/>
            <a:ext cx="4550442" cy="2069452"/>
          </a:xfrm>
          <a:prstGeom prst="rect">
            <a:avLst/>
          </a:prstGeom>
        </p:spPr>
      </p:pic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FD80DFFF-6DB9-4A32-74ED-F71C03594342}"/>
              </a:ext>
            </a:extLst>
          </p:cNvPr>
          <p:cNvSpPr/>
          <p:nvPr/>
        </p:nvSpPr>
        <p:spPr>
          <a:xfrm rot="16200000">
            <a:off x="5744389" y="3665700"/>
            <a:ext cx="351198" cy="614237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7422B4-4E5C-0D95-2585-470BC0D44E38}"/>
              </a:ext>
            </a:extLst>
          </p:cNvPr>
          <p:cNvSpPr txBox="1"/>
          <p:nvPr/>
        </p:nvSpPr>
        <p:spPr>
          <a:xfrm>
            <a:off x="6445230" y="3788152"/>
            <a:ext cx="380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양쪽 모터의 속도를 </a:t>
            </a:r>
            <a:r>
              <a:rPr lang="en-US" altLang="ko-KR" dirty="0">
                <a:solidFill>
                  <a:srgbClr val="0070C0"/>
                </a:solidFill>
              </a:rPr>
              <a:t>0</a:t>
            </a:r>
            <a:r>
              <a:rPr lang="ko-KR" altLang="en-US" dirty="0">
                <a:solidFill>
                  <a:srgbClr val="0070C0"/>
                </a:solidFill>
              </a:rPr>
              <a:t>으로 설정</a:t>
            </a:r>
          </a:p>
        </p:txBody>
      </p:sp>
    </p:spTree>
    <p:extLst>
      <p:ext uri="{BB962C8B-B14F-4D97-AF65-F5344CB8AC3E}">
        <p14:creationId xmlns:p14="http://schemas.microsoft.com/office/powerpoint/2010/main" val="3633228244"/>
      </p:ext>
    </p:extLst>
  </p:cSld>
  <p:clrMapOvr>
    <a:masterClrMapping/>
  </p:clrMapOvr>
</p:sld>
</file>

<file path=ppt/theme/theme1.xml><?xml version="1.0" encoding="utf-8"?>
<a:theme xmlns:a="http://schemas.openxmlformats.org/drawingml/2006/main" name="2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4290</TotalTime>
  <Words>821</Words>
  <Application>Microsoft Office PowerPoint</Application>
  <PresentationFormat>와이드스크린</PresentationFormat>
  <Paragraphs>230</Paragraphs>
  <Slides>34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Calibri</vt:lpstr>
      <vt:lpstr>Wingdings</vt:lpstr>
      <vt:lpstr>26_Office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</cp:lastModifiedBy>
  <cp:revision>50</cp:revision>
  <dcterms:created xsi:type="dcterms:W3CDTF">2021-03-13T02:00:21Z</dcterms:created>
  <dcterms:modified xsi:type="dcterms:W3CDTF">2024-10-22T12:27:30Z</dcterms:modified>
</cp:coreProperties>
</file>