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6" r:id="rId3"/>
    <p:sldId id="267" r:id="rId4"/>
    <p:sldId id="279" r:id="rId5"/>
    <p:sldId id="278" r:id="rId6"/>
    <p:sldId id="276" r:id="rId7"/>
    <p:sldId id="264" r:id="rId8"/>
    <p:sldId id="282" r:id="rId9"/>
    <p:sldId id="2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2605D-F02A-4DC7-959E-0E4A40BBC9AF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2399-EBDD-48E8-8AAC-A6B3849A6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8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DNA is very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long. It is simply not efficient to translate proteins directly from DNA. We need a messenger to copy the information from the DNA in much more compact, manageable and short molecule, thus mRNA copies the code for a specific protein off the DNA, is exported from the nucleus and is then used as a template to create the protein.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Regulation. Having mRNA as an intermediate stage between the coding and the translation of the information into protein, enables fantastic and advanced control.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It allows the sequestering of DNA into the nucleus. A tremendous advantage for regulation.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It allows regulation on the transcriptional level by transcription factors - when and how much we end up with any specific protein.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It enables alternative splicing - again another level of control, and adds options for diversity,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reasons are why RNA is necessary.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A2399-EBDD-48E8-8AAC-A6B3849A61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양각판</a:t>
            </a:r>
            <a:r>
              <a:rPr lang="ko-KR" altLang="en-US" dirty="0" smtClean="0"/>
              <a:t> 위에 흰 종이를 놓고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색연필로 색칠을 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색칠을 하는 사람의 기분이나 상태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주변 환경에 따라 흰 종이 위에 새겨지는 모양은 같아도 세기가 같지 않음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캔서</a:t>
            </a:r>
            <a:r>
              <a:rPr lang="ko-KR" altLang="en-US" baseline="0" dirty="0" smtClean="0"/>
              <a:t> 연구에서 </a:t>
            </a:r>
            <a:r>
              <a:rPr lang="en-US" altLang="ko-KR" baseline="0" dirty="0" smtClean="0"/>
              <a:t>RNA sequencing</a:t>
            </a:r>
            <a:r>
              <a:rPr lang="ko-KR" altLang="en-US" baseline="0" dirty="0" smtClean="0"/>
              <a:t>을 하는 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목적은 특정 상황에 있는  유전자 발현을 설명하기 위함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A2399-EBDD-48E8-8AAC-A6B3849A61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139425-0FF9-4A81-909F-56C98F9F4D0B}" type="slidenum">
              <a:rPr lang="en-US" altLang="ko-KR" sz="1200">
                <a:latin typeface="Calibri" pitchFamily="34" charset="0"/>
              </a:rPr>
              <a:pPr eaLnBrk="1" hangingPunct="1"/>
              <a:t>4</a:t>
            </a:fld>
            <a:endParaRPr lang="en-US" altLang="ko-KR" sz="1200">
              <a:latin typeface="Calibri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1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0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C999-A1E0-457B-BE06-D032783A8452}" type="datetimeFigureOut">
              <a:rPr lang="ko-KR" altLang="en-US" smtClean="0"/>
              <a:t>2014-08-10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0F6B-951F-4F3E-AC5E-F7DB55A10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8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ranscript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Introduction to RNA sequencing 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Seulji</a:t>
            </a:r>
            <a:r>
              <a:rPr lang="en-US" altLang="ko-KR" sz="2400" dirty="0" smtClean="0"/>
              <a:t> Chang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7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 RNA?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205656" cy="34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37771" y="544522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DNA</a:t>
            </a:r>
            <a:r>
              <a:rPr lang="en-US" altLang="ko-KR" dirty="0"/>
              <a:t> is the blueprint. </a:t>
            </a:r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RNA</a:t>
            </a:r>
            <a:r>
              <a:rPr lang="en-US" altLang="ko-KR" dirty="0" smtClean="0"/>
              <a:t> </a:t>
            </a:r>
            <a:r>
              <a:rPr lang="en-US" altLang="ko-KR" dirty="0"/>
              <a:t>in its various forms is the construction crew. </a:t>
            </a:r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Proteins</a:t>
            </a:r>
            <a:r>
              <a:rPr lang="en-US" altLang="ko-KR" dirty="0" smtClean="0"/>
              <a:t> </a:t>
            </a:r>
            <a:r>
              <a:rPr lang="en-US" altLang="ko-KR" dirty="0"/>
              <a:t>are the finished </a:t>
            </a:r>
            <a:r>
              <a:rPr lang="en-US" altLang="ko-KR" dirty="0" smtClean="0"/>
              <a:t>building.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52120" y="39330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세포질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9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Why sequence RNA (versus DNA)?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744416" cy="23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3933056"/>
            <a:ext cx="8135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Functional </a:t>
            </a:r>
            <a:r>
              <a:rPr lang="en-US" altLang="ko-KR" b="1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studies:</a:t>
            </a:r>
          </a:p>
          <a:p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       </a:t>
            </a:r>
            <a:r>
              <a:rPr lang="en-US" altLang="ko-KR" dirty="0"/>
              <a:t>- The </a:t>
            </a:r>
            <a:r>
              <a:rPr lang="en-US" altLang="ko-KR" dirty="0" err="1">
                <a:hlinkClick r:id="rId4" tooltip="Transcriptome"/>
              </a:rPr>
              <a:t>transcriptome</a:t>
            </a:r>
            <a:r>
              <a:rPr lang="en-US" altLang="ko-KR" dirty="0"/>
              <a:t> of a cell is dynamic; it continually changes.</a:t>
            </a:r>
          </a:p>
          <a:p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       - Genome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may be constant but an experimental condition has a pronounced 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  <a:p>
            <a:r>
              <a:rPr lang="en-US" altLang="ko-KR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        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effect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on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“gene expression”.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  <a:p>
            <a:pPr lvl="2"/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e.g. Drug treated vs. untreated cell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line, </a:t>
            </a:r>
          </a:p>
          <a:p>
            <a:pPr lvl="2"/>
            <a:r>
              <a:rPr lang="en-US" altLang="ko-KR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      </a:t>
            </a:r>
            <a:r>
              <a:rPr lang="en-US" altLang="ko-KR" dirty="0" err="1" smtClean="0">
                <a:latin typeface="Calibri" pitchFamily="34" charset="0"/>
                <a:ea typeface="ＭＳ Ｐゴシック" pitchFamily="34" charset="-128"/>
              </a:rPr>
              <a:t>Tumour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 vs. Normal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  <a:p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Some molecular features can only be observed at the RNA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level: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  <a:p>
            <a:pPr lvl="1"/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- Alternative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isoforms, fusion transcripts, RNA </a:t>
            </a:r>
            <a:r>
              <a:rPr lang="en-US" altLang="ko-KR" dirty="0" smtClean="0">
                <a:latin typeface="Calibri" pitchFamily="34" charset="0"/>
                <a:ea typeface="ＭＳ Ｐゴシック" pitchFamily="34" charset="-128"/>
              </a:rPr>
              <a:t>editing.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67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60791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Gene </a:t>
            </a:r>
            <a:r>
              <a:rPr lang="en-US" altLang="ko-KR" dirty="0"/>
              <a:t>expression</a:t>
            </a:r>
            <a:endParaRPr lang="en-US" altLang="ko-KR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11506"/>
            <a:ext cx="3600400" cy="17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91651"/>
            <a:ext cx="5440372" cy="204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86262" y="3891651"/>
            <a:ext cx="30577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2060"/>
                </a:solidFill>
              </a:rPr>
              <a:t>Genes </a:t>
            </a:r>
            <a:r>
              <a:rPr lang="en-US" altLang="ko-KR" b="1" dirty="0">
                <a:solidFill>
                  <a:srgbClr val="002060"/>
                </a:solidFill>
              </a:rPr>
              <a:t>are expressed </a:t>
            </a:r>
            <a:r>
              <a:rPr lang="en-US" altLang="ko-KR" b="1" dirty="0" smtClean="0">
                <a:solidFill>
                  <a:srgbClr val="002060"/>
                </a:solidFill>
              </a:rPr>
              <a:t>by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being </a:t>
            </a:r>
            <a:r>
              <a:rPr lang="en-US" altLang="ko-KR" b="1" dirty="0">
                <a:solidFill>
                  <a:srgbClr val="002060"/>
                </a:solidFill>
              </a:rPr>
              <a:t>transcribed into </a:t>
            </a:r>
            <a:r>
              <a:rPr lang="en-US" altLang="ko-KR" b="1" dirty="0" smtClean="0">
                <a:solidFill>
                  <a:srgbClr val="FF0000"/>
                </a:solidFill>
              </a:rPr>
              <a:t>RNA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2060"/>
                </a:solidFill>
              </a:rPr>
              <a:t>Measuring gene expression 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by </a:t>
            </a:r>
            <a:r>
              <a:rPr lang="en-US" altLang="ko-KR" b="1" dirty="0" smtClean="0">
                <a:solidFill>
                  <a:srgbClr val="FF0000"/>
                </a:solidFill>
              </a:rPr>
              <a:t>mRNA quantification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18554" y="5037276"/>
            <a:ext cx="270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302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RNA-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VS microarray (advantages)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80010"/>
            <a:ext cx="5594864" cy="246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5169"/>
              </p:ext>
            </p:extLst>
          </p:nvPr>
        </p:nvGraphicFramePr>
        <p:xfrm>
          <a:off x="1331640" y="4437112"/>
          <a:ext cx="684075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08312"/>
                <a:gridCol w="2043853"/>
                <a:gridCol w="19885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Technology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Microarry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RNA-</a:t>
                      </a:r>
                      <a:r>
                        <a:rPr lang="en-US" altLang="ko-KR" dirty="0" err="1" smtClean="0"/>
                        <a:t>Seq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Background</a:t>
                      </a:r>
                      <a:r>
                        <a:rPr lang="en-US" altLang="ko-KR" baseline="0" dirty="0" smtClean="0"/>
                        <a:t> noise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Gene expression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More</a:t>
                      </a:r>
                      <a:r>
                        <a:rPr lang="en-US" altLang="ko-KR" baseline="0" dirty="0" smtClean="0"/>
                        <a:t> than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gene expression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Required amount of RNA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Introduction to RNA-</a:t>
            </a:r>
            <a:r>
              <a:rPr lang="en-US" altLang="ko-KR" dirty="0" err="1" smtClean="0"/>
              <a:t>Seq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16410"/>
            <a:ext cx="6334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134076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RNA-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, also called "Whole </a:t>
            </a:r>
            <a:r>
              <a:rPr lang="en-US" altLang="ko-KR" dirty="0" err="1" smtClean="0"/>
              <a:t>Transcriptome</a:t>
            </a:r>
            <a:r>
              <a:rPr lang="en-US" altLang="ko-KR" dirty="0" smtClean="0"/>
              <a:t> Shotgun Sequencing" ("WTSS"), refers to the use of high-throughput sequencing technologies to sequence cDNA in order to get information about a sample's RNA content.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05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ko-KR" altLang="en-US" dirty="0" smtClean="0"/>
              <a:t>용</a:t>
            </a:r>
            <a:r>
              <a:rPr lang="ko-KR" altLang="en-US" dirty="0"/>
              <a:t>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50691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Input: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Fastq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(sequence data)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FastQC</a:t>
            </a:r>
            <a:r>
              <a:rPr lang="en-US" altLang="ko-KR" sz="1600" dirty="0" smtClean="0"/>
              <a:t>: &gt;30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err="1" smtClean="0"/>
              <a:t>TopHat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align </a:t>
            </a:r>
            <a:r>
              <a:rPr lang="en-US" altLang="ko-KR" sz="1600" dirty="0"/>
              <a:t>Short RNA-</a:t>
            </a:r>
            <a:r>
              <a:rPr lang="en-US" altLang="ko-KR" sz="1600" dirty="0" err="1"/>
              <a:t>Seq</a:t>
            </a:r>
            <a:r>
              <a:rPr lang="en-US" altLang="ko-KR" sz="1600" dirty="0"/>
              <a:t> Reads </a:t>
            </a:r>
            <a:r>
              <a:rPr lang="en-US" altLang="ko-KR" sz="1600" dirty="0" smtClean="0"/>
              <a:t>to Reference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Output: SAM </a:t>
            </a:r>
            <a:r>
              <a:rPr lang="en-US" altLang="ko-KR" sz="2000" dirty="0" smtClean="0">
                <a:solidFill>
                  <a:srgbClr val="0070C0"/>
                </a:solidFill>
              </a:rPr>
              <a:t>(mapping data)</a:t>
            </a:r>
          </a:p>
          <a:p>
            <a:r>
              <a:rPr lang="en-US" altLang="ko-KR" sz="2000" b="1" dirty="0" err="1" smtClean="0">
                <a:solidFill>
                  <a:srgbClr val="0070C0"/>
                </a:solidFill>
              </a:rPr>
              <a:t>SAMtools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: BAM (</a:t>
            </a:r>
            <a:r>
              <a:rPr lang="en-US" altLang="ko-KR" sz="2000" dirty="0">
                <a:solidFill>
                  <a:srgbClr val="0070C0"/>
                </a:solidFill>
              </a:rPr>
              <a:t>compressed and more efficient for software to work </a:t>
            </a:r>
            <a:r>
              <a:rPr lang="en-US" altLang="ko-KR" sz="2000" dirty="0" smtClean="0">
                <a:solidFill>
                  <a:srgbClr val="0070C0"/>
                </a:solidFill>
              </a:rPr>
              <a:t>with)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/>
              <a:t>Gene expression unit</a:t>
            </a:r>
          </a:p>
          <a:p>
            <a:pPr marL="0" indent="0"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RPKM:</a:t>
            </a:r>
            <a:r>
              <a:rPr lang="en-US" altLang="ko-KR" sz="1600" dirty="0" smtClean="0"/>
              <a:t> Reads </a:t>
            </a:r>
            <a:r>
              <a:rPr lang="en-US" altLang="ko-KR" sz="1600" dirty="0"/>
              <a:t>Per </a:t>
            </a:r>
            <a:r>
              <a:rPr lang="en-US" altLang="ko-KR" sz="1600" dirty="0" err="1"/>
              <a:t>Kilobase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per </a:t>
            </a:r>
            <a:r>
              <a:rPr lang="en-US" altLang="ko-KR" sz="1600" dirty="0"/>
              <a:t>Million mapped reads </a:t>
            </a:r>
          </a:p>
          <a:p>
            <a:pPr marL="0" indent="0">
              <a:buNone/>
            </a:pPr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FPKM:</a:t>
            </a:r>
            <a:r>
              <a:rPr lang="en-US" altLang="ko-KR" sz="1600" dirty="0" smtClean="0"/>
              <a:t> Reads </a:t>
            </a:r>
            <a:r>
              <a:rPr lang="en-US" altLang="ko-KR" sz="1600" dirty="0"/>
              <a:t>Per </a:t>
            </a:r>
            <a:r>
              <a:rPr lang="en-US" altLang="ko-KR" sz="1600" dirty="0" err="1"/>
              <a:t>Kilobase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per </a:t>
            </a:r>
            <a:r>
              <a:rPr lang="en-US" altLang="ko-KR" sz="1600" dirty="0"/>
              <a:t>Million mapped </a:t>
            </a:r>
            <a:r>
              <a:rPr lang="en-US" altLang="ko-KR" sz="1600" dirty="0" smtClean="0"/>
              <a:t>fragments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TPM:</a:t>
            </a:r>
            <a:r>
              <a:rPr lang="en-US" altLang="ko-KR" sz="1600" dirty="0" smtClean="0"/>
              <a:t> Transcript Per Million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17403"/>
            <a:ext cx="4983334" cy="148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1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RNA-</a:t>
            </a:r>
            <a:r>
              <a:rPr lang="en-US" altLang="ko-KR" dirty="0" err="1"/>
              <a:t>Seq</a:t>
            </a:r>
            <a:r>
              <a:rPr lang="en-US" altLang="ko-KR" dirty="0"/>
              <a:t>-quantitative </a:t>
            </a:r>
            <a:r>
              <a:rPr lang="en-US" altLang="ko-KR" dirty="0" smtClean="0"/>
              <a:t>measurement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r>
              <a:rPr lang="en-US" altLang="ko-KR" dirty="0"/>
              <a:t>expression 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15443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457200" marR="0" lvl="1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7904" y="6304104"/>
            <a:ext cx="5388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/>
              <a:t>Wilhelm, B. T. and J.-R. Landry (2009). "RNA-</a:t>
            </a:r>
            <a:r>
              <a:rPr lang="en-US" altLang="ko-KR" sz="1100" dirty="0" err="1"/>
              <a:t>Seq</a:t>
            </a:r>
            <a:r>
              <a:rPr lang="en-US" altLang="ko-KR" sz="1100" dirty="0"/>
              <a:t>--quantitative measurement of expression through massively parallel RNA-sequencing." </a:t>
            </a:r>
            <a:r>
              <a:rPr lang="en-US" altLang="ko-KR" sz="1100" u="sng" dirty="0"/>
              <a:t>Methods</a:t>
            </a:r>
            <a:r>
              <a:rPr lang="en-US" altLang="ko-KR" sz="1100" dirty="0"/>
              <a:t> 48(3): 249-257.</a:t>
            </a:r>
            <a:endParaRPr kumimoji="1" lang="ko-KR" altLang="ko-KR" sz="1100" dirty="0">
              <a:solidFill>
                <a:srgbClr val="333333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16930"/>
            <a:ext cx="4268167" cy="43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RNA-</a:t>
            </a:r>
            <a:r>
              <a:rPr lang="en-US" altLang="ko-KR" dirty="0" err="1" smtClean="0"/>
              <a:t>seq</a:t>
            </a:r>
            <a:r>
              <a:rPr lang="en-US" altLang="ko-KR" dirty="0"/>
              <a:t>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43" y="1700808"/>
            <a:ext cx="3316212" cy="43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61837"/>
            <a:ext cx="5112568" cy="3830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Results.txt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358</Words>
  <Application>Microsoft Office PowerPoint</Application>
  <PresentationFormat>화면 슬라이드 쇼(4:3)</PresentationFormat>
  <Paragraphs>67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Introduction to RNA sequencing </vt:lpstr>
      <vt:lpstr>What is a RNA? </vt:lpstr>
      <vt:lpstr>Why sequence RNA (versus DNA)?</vt:lpstr>
      <vt:lpstr>Gene expression</vt:lpstr>
      <vt:lpstr>RNA-Seq VS microarray (advantages)</vt:lpstr>
      <vt:lpstr>Introduction to RNA-Seq</vt:lpstr>
      <vt:lpstr>용어</vt:lpstr>
      <vt:lpstr>RNA-Seq-quantitative measurement  of expression </vt:lpstr>
      <vt:lpstr>Example of RNA-seq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RNA ? </dc:title>
  <dc:creator>DM300T3A</dc:creator>
  <cp:lastModifiedBy>DM300T3A</cp:lastModifiedBy>
  <cp:revision>54</cp:revision>
  <dcterms:created xsi:type="dcterms:W3CDTF">2014-08-08T04:43:36Z</dcterms:created>
  <dcterms:modified xsi:type="dcterms:W3CDTF">2014-08-10T07:39:14Z</dcterms:modified>
</cp:coreProperties>
</file>