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B59"/>
    <a:srgbClr val="F4DF88"/>
    <a:srgbClr val="FBFDCF"/>
    <a:srgbClr val="837D65"/>
    <a:srgbClr val="EE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9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13C2-BC60-4055-BE95-7AD5F5C10C7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B05B-2236-4A55-9202-91D8C7294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B0DF-3D33-4783-B113-33CA384E0E5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BOMI\Desktop\noun_disconnect_6002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7"/>
          <a:stretch/>
        </p:blipFill>
        <p:spPr bwMode="auto">
          <a:xfrm rot="10800000">
            <a:off x="5292080" y="-515540"/>
            <a:ext cx="2718283" cy="21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BOMI\Desktop\noun_Merge_1039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2"/>
          <a:stretch/>
        </p:blipFill>
        <p:spPr bwMode="auto">
          <a:xfrm rot="10800000">
            <a:off x="-252536" y="-531440"/>
            <a:ext cx="528552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MI\Desktop\noun_connection_170659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7"/>
          <a:stretch/>
        </p:blipFill>
        <p:spPr bwMode="auto">
          <a:xfrm>
            <a:off x="2657922" y="-247324"/>
            <a:ext cx="4392488" cy="38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MI\Desktop\noun_push_18535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-7706" r="-1949" b="12508"/>
          <a:stretch/>
        </p:blipFill>
        <p:spPr bwMode="auto">
          <a:xfrm>
            <a:off x="5396332" y="2578363"/>
            <a:ext cx="2082512" cy="19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MI\Desktop\noun_exchange_6003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 bwMode="auto">
          <a:xfrm>
            <a:off x="395536" y="-18848"/>
            <a:ext cx="1610437" cy="12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MI\Desktop\noun_revert_123974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7" r="31187" b="21751"/>
          <a:stretch/>
        </p:blipFill>
        <p:spPr bwMode="auto">
          <a:xfrm>
            <a:off x="5994572" y="-891480"/>
            <a:ext cx="2987824" cy="61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 rot="5400000">
            <a:off x="-1419850" y="1149139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C:\Users\BOMI\Desktop\noun_exchange_6003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 bwMode="auto">
          <a:xfrm>
            <a:off x="7681300" y="3266443"/>
            <a:ext cx="1610437" cy="12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812" y="4555775"/>
            <a:ext cx="9144000" cy="2333648"/>
          </a:xfrm>
          <a:custGeom>
            <a:avLst/>
            <a:gdLst>
              <a:gd name="connsiteX0" fmla="*/ 0 w 9144000"/>
              <a:gd name="connsiteY0" fmla="*/ 0 h 2324520"/>
              <a:gd name="connsiteX1" fmla="*/ 9144000 w 9144000"/>
              <a:gd name="connsiteY1" fmla="*/ 0 h 2324520"/>
              <a:gd name="connsiteX2" fmla="*/ 9144000 w 9144000"/>
              <a:gd name="connsiteY2" fmla="*/ 2324520 h 2324520"/>
              <a:gd name="connsiteX3" fmla="*/ 0 w 9144000"/>
              <a:gd name="connsiteY3" fmla="*/ 2324520 h 2324520"/>
              <a:gd name="connsiteX4" fmla="*/ 0 w 9144000"/>
              <a:gd name="connsiteY4" fmla="*/ 0 h 2324520"/>
              <a:gd name="connsiteX0" fmla="*/ 0 w 9144000"/>
              <a:gd name="connsiteY0" fmla="*/ 0 h 2324520"/>
              <a:gd name="connsiteX1" fmla="*/ 9144000 w 9144000"/>
              <a:gd name="connsiteY1" fmla="*/ 0 h 2324520"/>
              <a:gd name="connsiteX2" fmla="*/ 9144000 w 9144000"/>
              <a:gd name="connsiteY2" fmla="*/ 2324520 h 2324520"/>
              <a:gd name="connsiteX3" fmla="*/ 0 w 9144000"/>
              <a:gd name="connsiteY3" fmla="*/ 2324520 h 2324520"/>
              <a:gd name="connsiteX4" fmla="*/ 0 w 9144000"/>
              <a:gd name="connsiteY4" fmla="*/ 0 h 2324520"/>
              <a:gd name="connsiteX0" fmla="*/ 0 w 9144000"/>
              <a:gd name="connsiteY0" fmla="*/ 0 h 2324520"/>
              <a:gd name="connsiteX1" fmla="*/ 2258008 w 9144000"/>
              <a:gd name="connsiteY1" fmla="*/ 203 h 2324520"/>
              <a:gd name="connsiteX2" fmla="*/ 9144000 w 9144000"/>
              <a:gd name="connsiteY2" fmla="*/ 0 h 2324520"/>
              <a:gd name="connsiteX3" fmla="*/ 9144000 w 9144000"/>
              <a:gd name="connsiteY3" fmla="*/ 2324520 h 2324520"/>
              <a:gd name="connsiteX4" fmla="*/ 0 w 9144000"/>
              <a:gd name="connsiteY4" fmla="*/ 2324520 h 2324520"/>
              <a:gd name="connsiteX5" fmla="*/ 0 w 9144000"/>
              <a:gd name="connsiteY5" fmla="*/ 0 h 2324520"/>
              <a:gd name="connsiteX0" fmla="*/ 0 w 9144000"/>
              <a:gd name="connsiteY0" fmla="*/ 9128 h 2333648"/>
              <a:gd name="connsiteX1" fmla="*/ 2258008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258008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304661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304661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333648">
                <a:moveTo>
                  <a:pt x="0" y="9128"/>
                </a:moveTo>
                <a:lnTo>
                  <a:pt x="2304661" y="9331"/>
                </a:lnTo>
                <a:cubicBezTo>
                  <a:pt x="2453951" y="90196"/>
                  <a:pt x="2547258" y="161731"/>
                  <a:pt x="2733869" y="0"/>
                </a:cubicBezTo>
                <a:lnTo>
                  <a:pt x="9144000" y="9128"/>
                </a:lnTo>
                <a:lnTo>
                  <a:pt x="9144000" y="2333648"/>
                </a:lnTo>
                <a:lnTo>
                  <a:pt x="0" y="2333648"/>
                </a:lnTo>
                <a:lnTo>
                  <a:pt x="0" y="9128"/>
                </a:lnTo>
                <a:close/>
              </a:path>
            </a:pathLst>
          </a:custGeom>
          <a:solidFill>
            <a:srgbClr val="83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BOMI\Desktop\1_BCZkmZR1_YzDZy22Vn4uU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39287"/>
            <a:ext cx="3600400" cy="15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4106" y="4541058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Bradley Hand ITC" pitchFamily="66" charset="0"/>
                <a:ea typeface="이순신 돋움체 L" pitchFamily="18" charset="-127"/>
              </a:rPr>
              <a:t>Collaborate with the </a:t>
            </a:r>
            <a:r>
              <a:rPr lang="en-US" altLang="ko-KR" sz="2000" dirty="0" err="1" smtClean="0">
                <a:solidFill>
                  <a:schemeClr val="bg1"/>
                </a:solidFill>
                <a:latin typeface="Bradley Hand ITC" pitchFamily="66" charset="0"/>
                <a:ea typeface="이순신 돋움체 L" pitchFamily="18" charset="-127"/>
              </a:rPr>
              <a:t>git</a:t>
            </a:r>
            <a:endParaRPr lang="ko-KR" altLang="en-US" sz="2000" dirty="0">
              <a:solidFill>
                <a:schemeClr val="bg1"/>
              </a:solidFill>
              <a:latin typeface="Bradley Hand ITC" pitchFamily="66" charset="0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2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커밋에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TAG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달기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772816"/>
            <a:ext cx="90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1.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용도 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: 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현업에서 </a:t>
            </a:r>
            <a:r>
              <a:rPr lang="ko-KR" altLang="en-US" sz="2000" b="1" dirty="0" smtClean="0">
                <a:latin typeface="이순신 돋움체 L" pitchFamily="18" charset="-127"/>
                <a:ea typeface="이순신 돋움체 L" pitchFamily="18" charset="-127"/>
              </a:rPr>
              <a:t>프로젝트 시작점 </a:t>
            </a:r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or </a:t>
            </a:r>
            <a:r>
              <a:rPr lang="ko-KR" altLang="en-US" sz="2000" b="1" dirty="0" err="1" smtClean="0">
                <a:latin typeface="이순신 돋움체 L" pitchFamily="18" charset="-127"/>
                <a:ea typeface="이순신 돋움체 L" pitchFamily="18" charset="-127"/>
              </a:rPr>
              <a:t>중요커밋에</a:t>
            </a:r>
            <a:r>
              <a:rPr lang="ko-KR" altLang="en-US" sz="2000" b="1" dirty="0" smtClean="0">
                <a:latin typeface="이순신 돋움체 L" pitchFamily="18" charset="-127"/>
                <a:ea typeface="이순신 돋움체 L" pitchFamily="18" charset="-127"/>
              </a:rPr>
              <a:t> 표시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319263"/>
            <a:ext cx="90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2.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생성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tag [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태그이름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] [</a:t>
            </a:r>
            <a:r>
              <a:rPr lang="ko-KR" altLang="en-US" sz="2000" dirty="0" err="1" smtClean="0">
                <a:latin typeface="이순신 돋움체 L" pitchFamily="18" charset="-127"/>
                <a:ea typeface="이순신 돋움체 L" pitchFamily="18" charset="-127"/>
              </a:rPr>
              <a:t>커밋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ID]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5" y="2809876"/>
            <a:ext cx="8048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9" y="33569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3.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조회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tag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1" y="3865612"/>
            <a:ext cx="8029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3568" y="4653136"/>
            <a:ext cx="77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4. TAG  </a:t>
            </a:r>
            <a:r>
              <a:rPr lang="ko-KR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상세내역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show [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태그이름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]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" y="1704776"/>
            <a:ext cx="8029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커밋메세지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작성법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54149" y="1916832"/>
            <a:ext cx="4465923" cy="1785736"/>
          </a:xfrm>
          <a:prstGeom prst="round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4548" y="1874160"/>
            <a:ext cx="4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이순신 돋움체 M" pitchFamily="18" charset="-127"/>
                <a:ea typeface="이순신 돋움체 M" pitchFamily="18" charset="-127"/>
              </a:rPr>
              <a:t>☆</a:t>
            </a:r>
            <a:endParaRPr lang="ko-KR" altLang="en-US" sz="2400" b="1" dirty="0">
              <a:solidFill>
                <a:srgbClr val="C000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941249"/>
            <a:ext cx="544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좋은 </a:t>
            </a:r>
            <a:r>
              <a:rPr lang="ko-KR" altLang="en-US" sz="2000" dirty="0" err="1" smtClean="0">
                <a:latin typeface="이순신 돋움체 M" pitchFamily="18" charset="-127"/>
                <a:ea typeface="이순신 돋움체 M" pitchFamily="18" charset="-127"/>
              </a:rPr>
              <a:t>커밋메세지를</a:t>
            </a:r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sz="2000" dirty="0" err="1" smtClean="0">
                <a:latin typeface="이순신 돋움체 M" pitchFamily="18" charset="-127"/>
                <a:ea typeface="이순신 돋움체 M" pitchFamily="18" charset="-127"/>
              </a:rPr>
              <a:t>작성해야하는</a:t>
            </a:r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 이유</a:t>
            </a:r>
            <a:endParaRPr lang="ko-KR" altLang="en-US" sz="20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3920" y="2291912"/>
            <a:ext cx="32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좋은 </a:t>
            </a:r>
            <a:r>
              <a:rPr lang="ko-KR" altLang="en-US" dirty="0" err="1" smtClean="0">
                <a:latin typeface="이순신 돋움체 L" pitchFamily="18" charset="-127"/>
                <a:ea typeface="이순신 돋움체 L" pitchFamily="18" charset="-127"/>
              </a:rPr>
              <a:t>커밋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 로그 </a:t>
            </a:r>
            <a:r>
              <a:rPr lang="ko-KR" altLang="en-US" dirty="0" err="1" smtClean="0">
                <a:latin typeface="이순신 돋움체 L" pitchFamily="18" charset="-127"/>
                <a:ea typeface="이순신 돋움체 L" pitchFamily="18" charset="-127"/>
              </a:rPr>
              <a:t>가독성</a:t>
            </a:r>
            <a:endParaRPr lang="en-US" altLang="ko-KR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나은 협업과 리뷰 프로세스</a:t>
            </a:r>
            <a:endParaRPr lang="en-US" altLang="ko-KR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쉬운 코드 유지보수</a:t>
            </a:r>
            <a:endParaRPr lang="ko-KR" altLang="en-US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4149" y="4005064"/>
            <a:ext cx="7418251" cy="1785736"/>
          </a:xfrm>
          <a:prstGeom prst="round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3592" y="3951236"/>
            <a:ext cx="49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이순신 돋움체 M" pitchFamily="18" charset="-127"/>
                <a:ea typeface="이순신 돋움체 M" pitchFamily="18" charset="-127"/>
              </a:rPr>
              <a:t>★</a:t>
            </a:r>
            <a:endParaRPr lang="ko-KR" altLang="en-US" sz="2800" dirty="0">
              <a:solidFill>
                <a:srgbClr val="0070C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4029481"/>
            <a:ext cx="5445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latin typeface="이순신 돋움체 M" pitchFamily="18" charset="-127"/>
                <a:ea typeface="이순신 돋움체 M" pitchFamily="18" charset="-127"/>
              </a:rPr>
              <a:t>커밋메세지</a:t>
            </a:r>
            <a:r>
              <a:rPr lang="ko-KR" altLang="en-US" sz="2100" dirty="0" smtClean="0">
                <a:latin typeface="이순신 돋움체 M" pitchFamily="18" charset="-127"/>
                <a:ea typeface="이순신 돋움체 M" pitchFamily="18" charset="-127"/>
              </a:rPr>
              <a:t> 작성법</a:t>
            </a:r>
            <a:endParaRPr lang="ko-KR" altLang="en-US" sz="2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3920" y="4380144"/>
            <a:ext cx="6754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첫글자는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대문자</a:t>
            </a:r>
            <a:endParaRPr lang="en-US" altLang="ko-KR" b="1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명령조로 작성 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(Fix A, Add A to B)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커밋을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왜 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 </a:t>
            </a: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어떤문제가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있었는지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적용한 후 </a:t>
            </a: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어떤효과가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</a:t>
            </a:r>
            <a:endParaRPr lang="ko-KR" altLang="en-US" b="1" dirty="0">
              <a:latin typeface="이순신 돋움체 L" pitchFamily="18" charset="-127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1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-1663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2. Branch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0258" y="1278441"/>
            <a:ext cx="51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>
                <a:latin typeface="닉스곤체 M 2.0" pitchFamily="50" charset="-127"/>
                <a:ea typeface="닉스곤체 M 2.0" pitchFamily="50" charset="-127"/>
              </a:rPr>
              <a:t>코드관리 흐름</a:t>
            </a:r>
            <a:r>
              <a:rPr lang="en-US" altLang="ko-KR" sz="1400" dirty="0" smtClean="0">
                <a:latin typeface="닉스곤체 M 2.0" pitchFamily="50" charset="-127"/>
                <a:ea typeface="닉스곤체 M 2.0" pitchFamily="50" charset="-127"/>
              </a:rPr>
              <a:t>(</a:t>
            </a:r>
            <a:r>
              <a:rPr lang="ko-KR" altLang="en-US" sz="1400" dirty="0" smtClean="0">
                <a:latin typeface="닉스곤체 M 2.0" pitchFamily="50" charset="-127"/>
                <a:ea typeface="닉스곤체 M 2.0" pitchFamily="50" charset="-127"/>
              </a:rPr>
              <a:t>나뭇가지</a:t>
            </a:r>
            <a:r>
              <a:rPr lang="en-US" altLang="ko-KR" sz="1400" dirty="0" smtClean="0">
                <a:latin typeface="닉스곤체 M 2.0" pitchFamily="50" charset="-127"/>
                <a:ea typeface="닉스곤체 M 2.0" pitchFamily="50" charset="-127"/>
              </a:rPr>
              <a:t>)</a:t>
            </a:r>
            <a:r>
              <a:rPr lang="ko-KR" altLang="en-US" sz="1400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endParaRPr lang="ko-KR" altLang="en-US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1028" name="Picture 4" descr="C:\Users\BOMI\Desktop\noun_Tree_182962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8"/>
          <a:stretch/>
        </p:blipFill>
        <p:spPr bwMode="auto">
          <a:xfrm>
            <a:off x="1763687" y="1826319"/>
            <a:ext cx="5122153" cy="43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4258500" y="5911180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58500" y="5229200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258500" y="4509120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501089" y="2906440"/>
            <a:ext cx="217371" cy="23452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6" idx="0"/>
            <a:endCxn id="28" idx="4"/>
          </p:cNvCxnSpPr>
          <p:nvPr/>
        </p:nvCxnSpPr>
        <p:spPr>
          <a:xfrm flipV="1">
            <a:off x="4367186" y="5463728"/>
            <a:ext cx="0" cy="447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375732" y="4758888"/>
            <a:ext cx="0" cy="447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3781259" y="4293096"/>
            <a:ext cx="477242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563888" y="4122328"/>
            <a:ext cx="217371" cy="23452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endCxn id="38" idx="5"/>
          </p:cNvCxnSpPr>
          <p:nvPr/>
        </p:nvCxnSpPr>
        <p:spPr>
          <a:xfrm flipH="1" flipV="1">
            <a:off x="3173362" y="3756938"/>
            <a:ext cx="414739" cy="392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987824" y="3556756"/>
            <a:ext cx="217371" cy="23452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38" idx="1"/>
          </p:cNvCxnSpPr>
          <p:nvPr/>
        </p:nvCxnSpPr>
        <p:spPr>
          <a:xfrm flipH="1" flipV="1">
            <a:off x="2669306" y="3140968"/>
            <a:ext cx="350351" cy="450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" idx="3"/>
          </p:cNvCxnSpPr>
          <p:nvPr/>
        </p:nvCxnSpPr>
        <p:spPr>
          <a:xfrm flipH="1">
            <a:off x="4435918" y="4205246"/>
            <a:ext cx="454600" cy="371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1" idx="3"/>
          </p:cNvCxnSpPr>
          <p:nvPr/>
        </p:nvCxnSpPr>
        <p:spPr>
          <a:xfrm flipH="1">
            <a:off x="5076056" y="3629182"/>
            <a:ext cx="319865" cy="4045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4"/>
          </p:cNvCxnSpPr>
          <p:nvPr/>
        </p:nvCxnSpPr>
        <p:spPr>
          <a:xfrm flipH="1">
            <a:off x="5552028" y="2951068"/>
            <a:ext cx="288406" cy="5118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31748" y="2716540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364088" y="3429000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58685" y="4005064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액자 61"/>
          <p:cNvSpPr/>
          <p:nvPr/>
        </p:nvSpPr>
        <p:spPr>
          <a:xfrm>
            <a:off x="3557432" y="5740412"/>
            <a:ext cx="1619506" cy="576064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9277" y="578278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Original(root commit)</a:t>
            </a:r>
            <a:endParaRPr lang="ko-KR" altLang="en-US" sz="20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7" name="직선 연결선 66"/>
          <p:cNvCxnSpPr>
            <a:stCxn id="28" idx="6"/>
            <a:endCxn id="68" idx="2"/>
          </p:cNvCxnSpPr>
          <p:nvPr/>
        </p:nvCxnSpPr>
        <p:spPr>
          <a:xfrm>
            <a:off x="4475871" y="5346464"/>
            <a:ext cx="1694742" cy="54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76938" y="4982614"/>
            <a:ext cx="198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닉스곤체 M 2.0" pitchFamily="50" charset="-127"/>
                <a:ea typeface="닉스곤체 M 2.0" pitchFamily="50" charset="-127"/>
              </a:rPr>
              <a:t>1</a:t>
            </a:r>
            <a:r>
              <a:rPr lang="ko-KR" altLang="en-US" dirty="0" smtClean="0">
                <a:latin typeface="닉스곤체 M 2.0" pitchFamily="50" charset="-127"/>
                <a:ea typeface="닉스곤체 M 2.0" pitchFamily="50" charset="-127"/>
              </a:rPr>
              <a:t>차 수정</a:t>
            </a:r>
            <a:endParaRPr lang="ko-KR" altLang="en-US" dirty="0">
              <a:latin typeface="닉스곤체 M 2.0" pitchFamily="50" charset="-127"/>
              <a:ea typeface="닉스곤체 M 2.0" pitchFamily="50" charset="-127"/>
            </a:endParaRPr>
          </a:p>
        </p:txBody>
      </p:sp>
      <p:cxnSp>
        <p:nvCxnSpPr>
          <p:cNvPr id="73" name="직선 연결선 72"/>
          <p:cNvCxnSpPr>
            <a:endCxn id="74" idx="2"/>
          </p:cNvCxnSpPr>
          <p:nvPr/>
        </p:nvCxnSpPr>
        <p:spPr>
          <a:xfrm>
            <a:off x="4475871" y="4616296"/>
            <a:ext cx="2358238" cy="54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40434" y="4252446"/>
            <a:ext cx="198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ko-KR" altLang="en-US" dirty="0" smtClean="0">
                <a:latin typeface="닉스곤체 M 2.0" pitchFamily="50" charset="-127"/>
                <a:ea typeface="닉스곤체 M 2.0" pitchFamily="50" charset="-127"/>
              </a:rPr>
              <a:t>차 수정</a:t>
            </a:r>
            <a:endParaRPr lang="ko-KR" altLang="en-US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50939" y="2433694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1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72853" y="2458705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2</a:t>
            </a:r>
            <a:endParaRPr lang="ko-KR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6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  <p:bldP spid="39" grpId="0" animBg="1"/>
      <p:bldP spid="37" grpId="0" animBg="1"/>
      <p:bldP spid="38" grpId="0" animBg="1"/>
      <p:bldP spid="32" grpId="0" animBg="1"/>
      <p:bldP spid="31" grpId="0" animBg="1"/>
      <p:bldP spid="30" grpId="0" animBg="1"/>
      <p:bldP spid="62" grpId="0" animBg="1"/>
      <p:bldP spid="64" grpId="0"/>
      <p:bldP spid="68" grpId="0"/>
      <p:bldP spid="74" grpId="0"/>
      <p:bldP spid="72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2. Branch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0258" y="1278441"/>
            <a:ext cx="51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>
                <a:latin typeface="닉스곤체 M 2.0" pitchFamily="50" charset="-127"/>
                <a:ea typeface="닉스곤체 M 2.0" pitchFamily="50" charset="-127"/>
              </a:rPr>
              <a:t>코드관리 흐름</a:t>
            </a:r>
            <a:r>
              <a:rPr lang="en-US" altLang="ko-KR" sz="1400" dirty="0" smtClean="0">
                <a:latin typeface="닉스곤체 M 2.0" pitchFamily="50" charset="-127"/>
                <a:ea typeface="닉스곤체 M 2.0" pitchFamily="50" charset="-127"/>
              </a:rPr>
              <a:t>(</a:t>
            </a:r>
            <a:r>
              <a:rPr lang="ko-KR" altLang="en-US" sz="1400" dirty="0" smtClean="0">
                <a:latin typeface="닉스곤체 M 2.0" pitchFamily="50" charset="-127"/>
                <a:ea typeface="닉스곤체 M 2.0" pitchFamily="50" charset="-127"/>
              </a:rPr>
              <a:t>나뭇가지</a:t>
            </a:r>
            <a:r>
              <a:rPr lang="en-US" altLang="ko-KR" sz="1400" dirty="0" smtClean="0">
                <a:latin typeface="닉스곤체 M 2.0" pitchFamily="50" charset="-127"/>
                <a:ea typeface="닉스곤체 M 2.0" pitchFamily="50" charset="-127"/>
              </a:rPr>
              <a:t>)</a:t>
            </a:r>
            <a:r>
              <a:rPr lang="ko-KR" altLang="en-US" sz="1400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endParaRPr lang="ko-KR" altLang="en-US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"/>
          <a:stretch/>
        </p:blipFill>
        <p:spPr bwMode="auto">
          <a:xfrm>
            <a:off x="740097" y="1793229"/>
            <a:ext cx="6270427" cy="327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액자 2"/>
          <p:cNvSpPr/>
          <p:nvPr/>
        </p:nvSpPr>
        <p:spPr>
          <a:xfrm>
            <a:off x="4432176" y="2141304"/>
            <a:ext cx="864096" cy="3515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460258" y="2521471"/>
            <a:ext cx="735478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1038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sp>
        <p:nvSpPr>
          <p:cNvPr id="14" name="타원 13"/>
          <p:cNvSpPr/>
          <p:nvPr/>
        </p:nvSpPr>
        <p:spPr>
          <a:xfrm>
            <a:off x="1084284" y="593888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284" y="525690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84284" y="453682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4" idx="0"/>
            <a:endCxn id="15" idx="4"/>
          </p:cNvCxnSpPr>
          <p:nvPr/>
        </p:nvCxnSpPr>
        <p:spPr>
          <a:xfrm flipV="1">
            <a:off x="1192970" y="549143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201516" y="478659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84284" y="383357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4284" y="311349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24" idx="4"/>
          </p:cNvCxnSpPr>
          <p:nvPr/>
        </p:nvCxnSpPr>
        <p:spPr>
          <a:xfrm flipV="1">
            <a:off x="1192970" y="406810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201516" y="336326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84284" y="2420888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01516" y="2670656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3" idx="3"/>
          </p:cNvCxnSpPr>
          <p:nvPr/>
        </p:nvCxnSpPr>
        <p:spPr>
          <a:xfrm flipH="1">
            <a:off x="1312346" y="3530968"/>
            <a:ext cx="454600" cy="3717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735113" y="3330786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6634" y="5837043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branch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1720" y="2980741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branch</a:t>
            </a:r>
            <a:endParaRPr lang="ko-KR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2729" y="1720362"/>
            <a:ext cx="4115494" cy="4400596"/>
          </a:xfrm>
          <a:prstGeom prst="round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8474" y="207599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Branch</a:t>
            </a:r>
            <a:r>
              <a:rPr lang="ko-KR" altLang="en-US" dirty="0" smtClean="0"/>
              <a:t>생성  </a:t>
            </a:r>
            <a:r>
              <a:rPr lang="en-US" altLang="ko-KR" dirty="0" smtClean="0"/>
              <a:t>&gt;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branch second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9461" y="1441904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ko-KR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왼쪽 화살표 10"/>
          <p:cNvSpPr/>
          <p:nvPr/>
        </p:nvSpPr>
        <p:spPr>
          <a:xfrm flipH="1">
            <a:off x="558489" y="3716860"/>
            <a:ext cx="471568" cy="433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38" grpId="0"/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1038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sp>
        <p:nvSpPr>
          <p:cNvPr id="14" name="타원 13"/>
          <p:cNvSpPr/>
          <p:nvPr/>
        </p:nvSpPr>
        <p:spPr>
          <a:xfrm>
            <a:off x="1084284" y="593888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284" y="525690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84284" y="453682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4" idx="0"/>
            <a:endCxn id="15" idx="4"/>
          </p:cNvCxnSpPr>
          <p:nvPr/>
        </p:nvCxnSpPr>
        <p:spPr>
          <a:xfrm flipV="1">
            <a:off x="1192970" y="549143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201516" y="478659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84284" y="383357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4284" y="311349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24" idx="4"/>
          </p:cNvCxnSpPr>
          <p:nvPr/>
        </p:nvCxnSpPr>
        <p:spPr>
          <a:xfrm flipV="1">
            <a:off x="1192970" y="406810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201516" y="336326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84284" y="2420888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01516" y="2670656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3" idx="3"/>
          </p:cNvCxnSpPr>
          <p:nvPr/>
        </p:nvCxnSpPr>
        <p:spPr>
          <a:xfrm flipH="1">
            <a:off x="1312346" y="3530968"/>
            <a:ext cx="454600" cy="3717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735113" y="3330786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6634" y="5837043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branch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2729" y="1720362"/>
            <a:ext cx="4115494" cy="4400596"/>
          </a:xfrm>
          <a:prstGeom prst="round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8474" y="207599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Branch</a:t>
            </a:r>
            <a:r>
              <a:rPr lang="ko-KR" altLang="en-US" dirty="0" smtClean="0"/>
              <a:t>생성  </a:t>
            </a:r>
            <a:r>
              <a:rPr lang="en-US" altLang="ko-KR" dirty="0" smtClean="0"/>
              <a:t>&gt;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branch second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9461" y="1441904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ko-KR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왼쪽 화살표 10"/>
          <p:cNvSpPr/>
          <p:nvPr/>
        </p:nvSpPr>
        <p:spPr>
          <a:xfrm flipH="1">
            <a:off x="558489" y="3029139"/>
            <a:ext cx="471568" cy="433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8474" y="247075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Commit 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051720" y="2980741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branch</a:t>
            </a:r>
            <a:endParaRPr lang="ko-KR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2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1038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sp>
        <p:nvSpPr>
          <p:cNvPr id="14" name="타원 13"/>
          <p:cNvSpPr/>
          <p:nvPr/>
        </p:nvSpPr>
        <p:spPr>
          <a:xfrm>
            <a:off x="1084284" y="593888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284" y="525690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84284" y="453682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4" idx="0"/>
            <a:endCxn id="15" idx="4"/>
          </p:cNvCxnSpPr>
          <p:nvPr/>
        </p:nvCxnSpPr>
        <p:spPr>
          <a:xfrm flipV="1">
            <a:off x="1192970" y="549143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201516" y="478659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84284" y="383357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4284" y="311349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24" idx="4"/>
          </p:cNvCxnSpPr>
          <p:nvPr/>
        </p:nvCxnSpPr>
        <p:spPr>
          <a:xfrm flipV="1">
            <a:off x="1192970" y="406810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201516" y="336326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84284" y="2420888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01516" y="2670656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3" idx="3"/>
          </p:cNvCxnSpPr>
          <p:nvPr/>
        </p:nvCxnSpPr>
        <p:spPr>
          <a:xfrm flipH="1">
            <a:off x="1312346" y="3530968"/>
            <a:ext cx="454600" cy="3717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735113" y="3330786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6634" y="5837043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branch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2728" y="1720362"/>
            <a:ext cx="4207743" cy="4400596"/>
          </a:xfrm>
          <a:prstGeom prst="round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8474" y="207599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Branch</a:t>
            </a:r>
            <a:r>
              <a:rPr lang="ko-KR" altLang="en-US" dirty="0" smtClean="0"/>
              <a:t>생성  </a:t>
            </a:r>
            <a:r>
              <a:rPr lang="en-US" altLang="ko-KR" dirty="0" smtClean="0"/>
              <a:t>&gt;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branch second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9461" y="1441904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ko-KR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2016849" y="3283860"/>
            <a:ext cx="510999" cy="433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8474" y="247075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Commit 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578474" y="2861426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이동  </a:t>
            </a:r>
            <a:r>
              <a:rPr lang="en-US" altLang="ko-KR" dirty="0" smtClean="0"/>
              <a:t>&gt;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second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1720" y="2980741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branch</a:t>
            </a:r>
            <a:endParaRPr lang="ko-KR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7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1038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sp>
        <p:nvSpPr>
          <p:cNvPr id="14" name="타원 13"/>
          <p:cNvSpPr/>
          <p:nvPr/>
        </p:nvSpPr>
        <p:spPr>
          <a:xfrm>
            <a:off x="1084284" y="593888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284" y="525690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84284" y="453682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4" idx="0"/>
            <a:endCxn id="15" idx="4"/>
          </p:cNvCxnSpPr>
          <p:nvPr/>
        </p:nvCxnSpPr>
        <p:spPr>
          <a:xfrm flipV="1">
            <a:off x="1192970" y="549143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201516" y="478659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84284" y="383357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4284" y="3113494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24" idx="4"/>
          </p:cNvCxnSpPr>
          <p:nvPr/>
        </p:nvCxnSpPr>
        <p:spPr>
          <a:xfrm flipV="1">
            <a:off x="1192970" y="406810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201516" y="3363262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84284" y="2420888"/>
            <a:ext cx="217371" cy="2345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01516" y="2670656"/>
            <a:ext cx="0" cy="44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3" idx="3"/>
          </p:cNvCxnSpPr>
          <p:nvPr/>
        </p:nvCxnSpPr>
        <p:spPr>
          <a:xfrm flipH="1">
            <a:off x="1312346" y="3530968"/>
            <a:ext cx="454600" cy="3717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2" idx="3"/>
          </p:cNvCxnSpPr>
          <p:nvPr/>
        </p:nvCxnSpPr>
        <p:spPr>
          <a:xfrm flipH="1">
            <a:off x="1952484" y="2973954"/>
            <a:ext cx="319865" cy="4045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240516" y="2773772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735113" y="3330786"/>
            <a:ext cx="217371" cy="2345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6634" y="5837043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branch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2728" y="1720362"/>
            <a:ext cx="4207743" cy="4400596"/>
          </a:xfrm>
          <a:prstGeom prst="round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8474" y="207599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Branch</a:t>
            </a:r>
            <a:r>
              <a:rPr lang="ko-KR" altLang="en-US" dirty="0" smtClean="0"/>
              <a:t>생성  </a:t>
            </a:r>
            <a:r>
              <a:rPr lang="en-US" altLang="ko-KR" dirty="0" smtClean="0"/>
              <a:t>&gt;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branch second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9461" y="1441904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ko-KR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2527848" y="2757454"/>
            <a:ext cx="510999" cy="433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8474" y="2470750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Commit 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578474" y="2861426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이동  </a:t>
            </a:r>
            <a:r>
              <a:rPr lang="en-US" altLang="ko-KR" dirty="0" smtClean="0"/>
              <a:t>&gt;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second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154" y="4277014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72349" y="2220833"/>
            <a:ext cx="22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branch</a:t>
            </a:r>
            <a:endParaRPr lang="ko-KR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4640986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만들고 이동</a:t>
            </a:r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5010318"/>
            <a:ext cx="47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branch –b second</a:t>
            </a:r>
          </a:p>
        </p:txBody>
      </p:sp>
    </p:spTree>
    <p:extLst>
      <p:ext uri="{BB962C8B-B14F-4D97-AF65-F5344CB8AC3E}">
        <p14:creationId xmlns:p14="http://schemas.microsoft.com/office/powerpoint/2010/main" val="3640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 animBg="1"/>
      <p:bldP spid="39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브랜치</a:t>
            </a:r>
            <a:r>
              <a:rPr lang="ko-KR" altLang="en-US" sz="2000" b="1" dirty="0" smtClean="0"/>
              <a:t> 조회  </a:t>
            </a:r>
            <a:r>
              <a:rPr lang="en-US" altLang="ko-KR" sz="2000" dirty="0" smtClean="0"/>
              <a:t>&gt; 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branch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6" y="2357328"/>
            <a:ext cx="6750822" cy="95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6" y="3619747"/>
            <a:ext cx="6750822" cy="182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브랜치</a:t>
            </a:r>
            <a:r>
              <a:rPr lang="ko-KR" altLang="en-US" sz="2000" b="1" dirty="0" smtClean="0"/>
              <a:t> 삭제  </a:t>
            </a:r>
            <a:r>
              <a:rPr lang="en-US" altLang="ko-KR" sz="2000" dirty="0" smtClean="0"/>
              <a:t>&gt; 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branch –d second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2</a:t>
            </a:r>
            <a:r>
              <a:rPr lang="en-US" altLang="ko-KR" b="1" dirty="0" smtClean="0">
                <a:latin typeface="닉스곤체 M 2.0" pitchFamily="50" charset="-127"/>
                <a:ea typeface="닉스곤체 M 2.0" pitchFamily="50" charset="-127"/>
              </a:rPr>
              <a:t>-1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. </a:t>
            </a:r>
            <a:r>
              <a:rPr lang="en-US" altLang="ko-KR" sz="2400" dirty="0">
                <a:latin typeface="닉스곤체 M 2.0" pitchFamily="50" charset="-127"/>
                <a:ea typeface="닉스곤체 M 2.0" pitchFamily="50" charset="-127"/>
              </a:rPr>
              <a:t>branch </a:t>
            </a:r>
            <a:r>
              <a:rPr lang="ko-KR" altLang="en-US" sz="2400" dirty="0">
                <a:latin typeface="닉스곤체 M 2.0" pitchFamily="50" charset="-127"/>
                <a:ea typeface="닉스곤체 M 2.0" pitchFamily="50" charset="-127"/>
              </a:rPr>
              <a:t>다루기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6" y="2276872"/>
            <a:ext cx="6750822" cy="99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54" y="3543672"/>
            <a:ext cx="6768334" cy="835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3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48488" y="7647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빙그레 따옴체" pitchFamily="18" charset="-127"/>
                <a:ea typeface="빙그레 따옴체" pitchFamily="18" charset="-127"/>
              </a:rPr>
              <a:t>INDEX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빙그레 따옴체" pitchFamily="18" charset="-127"/>
              <a:ea typeface="빙그레 따옴체" pitchFamily="18" charset="-127"/>
            </a:endParaRPr>
          </a:p>
        </p:txBody>
      </p:sp>
      <p:pic>
        <p:nvPicPr>
          <p:cNvPr id="9" name="Picture 5" descr="C:\Users\BOMI\Desktop\noun_collaborate_29567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3"/>
          <a:stretch/>
        </p:blipFill>
        <p:spPr bwMode="auto">
          <a:xfrm>
            <a:off x="3457797" y="1412776"/>
            <a:ext cx="2030653" cy="17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3868" y="3789040"/>
            <a:ext cx="2376264" cy="43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itchFamily="50" charset="-127"/>
                <a:ea typeface="여기어때 잘난체" pitchFamily="50" charset="-127"/>
              </a:rPr>
              <a:t>1.  </a:t>
            </a:r>
            <a:r>
              <a:rPr lang="ko-KR" altLang="en-US" dirty="0" err="1" smtClean="0">
                <a:latin typeface="여기어때 잘난체" pitchFamily="50" charset="-127"/>
                <a:ea typeface="여기어때 잘난체" pitchFamily="50" charset="-127"/>
              </a:rPr>
              <a:t>커밋다루</a:t>
            </a:r>
            <a:r>
              <a:rPr lang="ko-KR" altLang="en-US" dirty="0" err="1">
                <a:latin typeface="여기어때 잘난체" pitchFamily="50" charset="-127"/>
                <a:ea typeface="여기어때 잘난체" pitchFamily="50" charset="-127"/>
              </a:rPr>
              <a:t>기</a:t>
            </a:r>
            <a:endParaRPr lang="en-US" altLang="ko-KR" dirty="0" smtClean="0"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452" y="4221138"/>
            <a:ext cx="2016224" cy="43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itchFamily="50" charset="-127"/>
                <a:ea typeface="여기어때 잘난체" pitchFamily="50" charset="-127"/>
              </a:rPr>
              <a:t>2.  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7788" y="4646117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itchFamily="50" charset="-127"/>
                <a:ea typeface="여기어때 잘난체" pitchFamily="50" charset="-127"/>
              </a:rPr>
              <a:t>3.  </a:t>
            </a:r>
            <a:r>
              <a:rPr lang="ko-KR" altLang="en-US" dirty="0" smtClean="0">
                <a:latin typeface="여기어때 잘난체" pitchFamily="50" charset="-127"/>
                <a:ea typeface="여기어때 잘난체" pitchFamily="50" charset="-127"/>
              </a:rPr>
              <a:t>협업하기</a:t>
            </a:r>
            <a:endParaRPr lang="en-US" altLang="ko-KR" dirty="0" smtClean="0">
              <a:latin typeface="여기어때 잘난체" pitchFamily="50" charset="-127"/>
              <a:ea typeface="여기어때 잘난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push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에러날때</a:t>
            </a:r>
            <a:r>
              <a:rPr lang="en-US" altLang="ko-KR" sz="2000" b="1" dirty="0" smtClean="0"/>
              <a:t>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75584"/>
            <a:ext cx="71247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4892" y="458296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로컬 </a:t>
            </a:r>
            <a:r>
              <a:rPr lang="ko-KR" alt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458296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리모트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 </a:t>
            </a:r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4943003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수정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327" y="4938861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변화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491880" y="4811960"/>
            <a:ext cx="1728192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43502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닉스곤체 B 2.0" pitchFamily="50" charset="-127"/>
                <a:ea typeface="닉스곤체 B 2.0" pitchFamily="50" charset="-127"/>
              </a:rPr>
              <a:t>g</a:t>
            </a:r>
            <a:r>
              <a:rPr lang="en-US" altLang="ko-KR" sz="2400" b="1" dirty="0" err="1" smtClean="0">
                <a:latin typeface="닉스곤체 B 2.0" pitchFamily="50" charset="-127"/>
                <a:ea typeface="닉스곤체 B 2.0" pitchFamily="50" charset="-127"/>
              </a:rPr>
              <a:t>it</a:t>
            </a:r>
            <a:r>
              <a:rPr lang="en-US" altLang="ko-KR" sz="2400" b="1" dirty="0" smtClean="0">
                <a:latin typeface="닉스곤체 B 2.0" pitchFamily="50" charset="-127"/>
                <a:ea typeface="닉스곤체 B 2.0" pitchFamily="50" charset="-127"/>
              </a:rPr>
              <a:t> push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0" name="덧셈 기호 9"/>
          <p:cNvSpPr/>
          <p:nvPr/>
        </p:nvSpPr>
        <p:spPr>
          <a:xfrm rot="2816294">
            <a:off x="3633850" y="3987876"/>
            <a:ext cx="1368152" cy="1453686"/>
          </a:xfrm>
          <a:prstGeom prst="mathPlu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21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push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에러날때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891" y="247973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로컬 </a:t>
            </a:r>
            <a:r>
              <a:rPr lang="ko-KR" alt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1" y="247973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리모트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 </a:t>
            </a:r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5" y="2839779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수정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326" y="2835637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변화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321541" y="2708736"/>
            <a:ext cx="1812527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7903" y="2247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닉스곤체 B 2.0" pitchFamily="50" charset="-127"/>
                <a:ea typeface="닉스곤체 B 2.0" pitchFamily="50" charset="-127"/>
              </a:rPr>
              <a:t>g</a:t>
            </a:r>
            <a:r>
              <a:rPr lang="en-US" altLang="ko-KR" sz="2400" b="1" dirty="0" err="1" smtClean="0">
                <a:latin typeface="닉스곤체 B 2.0" pitchFamily="50" charset="-127"/>
                <a:ea typeface="닉스곤체 B 2.0" pitchFamily="50" charset="-127"/>
              </a:rPr>
              <a:t>it</a:t>
            </a:r>
            <a:r>
              <a:rPr lang="en-US" altLang="ko-KR" sz="2400" b="1" dirty="0" smtClean="0">
                <a:latin typeface="닉스곤체 B 2.0" pitchFamily="50" charset="-127"/>
                <a:ea typeface="닉스곤체 B 2.0" pitchFamily="50" charset="-127"/>
              </a:rPr>
              <a:t> pull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17168"/>
            <a:ext cx="7155346" cy="290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762842" y="5661247"/>
            <a:ext cx="7220087" cy="65768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2" y="4581128"/>
            <a:ext cx="8103008" cy="180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412148" y="4539207"/>
            <a:ext cx="8114952" cy="7620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12148" y="5486032"/>
            <a:ext cx="8114952" cy="7620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pull</a:t>
            </a:r>
            <a:r>
              <a:rPr lang="ko-KR" altLang="en-US" sz="2000" b="1" dirty="0" smtClean="0"/>
              <a:t>이 </a:t>
            </a:r>
            <a:r>
              <a:rPr lang="ko-KR" altLang="en-US" sz="2000" b="1" dirty="0" err="1" smtClean="0"/>
              <a:t>부담스러울때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891" y="247973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로컬 </a:t>
            </a:r>
            <a:r>
              <a:rPr lang="ko-KR" alt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1" y="247973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리모트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 </a:t>
            </a:r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닉스곤체 B 2.0" pitchFamily="50" charset="-127"/>
                <a:ea typeface="닉스곤체 B 2.0" pitchFamily="50" charset="-127"/>
              </a:rPr>
              <a:t>레포지토리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5" y="2839779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수정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326" y="2835637"/>
            <a:ext cx="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닉스곤체 B 2.0" pitchFamily="50" charset="-127"/>
                <a:ea typeface="닉스곤체 B 2.0" pitchFamily="50" charset="-127"/>
              </a:rPr>
              <a:t>변화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321541" y="2708736"/>
            <a:ext cx="1812527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12653" y="2247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닉스곤체 B 2.0" pitchFamily="50" charset="-127"/>
                <a:ea typeface="닉스곤체 B 2.0" pitchFamily="50" charset="-127"/>
              </a:rPr>
              <a:t>g</a:t>
            </a:r>
            <a:r>
              <a:rPr lang="en-US" altLang="ko-KR" sz="2400" b="1" dirty="0" err="1" smtClean="0">
                <a:latin typeface="닉스곤체 B 2.0" pitchFamily="50" charset="-127"/>
                <a:ea typeface="닉스곤체 B 2.0" pitchFamily="50" charset="-127"/>
              </a:rPr>
              <a:t>it</a:t>
            </a:r>
            <a:r>
              <a:rPr lang="en-US" altLang="ko-KR" sz="2400" b="1" dirty="0" smtClean="0">
                <a:latin typeface="닉스곤체 B 2.0" pitchFamily="50" charset="-127"/>
                <a:ea typeface="닉스곤체 B 2.0" pitchFamily="50" charset="-127"/>
              </a:rPr>
              <a:t> fetch</a:t>
            </a:r>
            <a:endParaRPr lang="ko-KR" altLang="en-US" sz="2400" b="1" dirty="0">
              <a:latin typeface="닉스곤체 B 2.0" pitchFamily="50" charset="-127"/>
              <a:ea typeface="닉스곤체 B 2.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009" y="3645024"/>
            <a:ext cx="7841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닉스곤체 B 2.0" pitchFamily="50" charset="-127"/>
                <a:ea typeface="닉스곤체 B 2.0" pitchFamily="50" charset="-127"/>
              </a:rPr>
              <a:t>git</a:t>
            </a:r>
            <a:r>
              <a:rPr lang="en-US" altLang="ko-KR" sz="2400" b="1" dirty="0" smtClean="0">
                <a:latin typeface="닉스곤체 B 2.0" pitchFamily="50" charset="-127"/>
                <a:ea typeface="닉스곤체 B 2.0" pitchFamily="50" charset="-127"/>
              </a:rPr>
              <a:t>  pull : </a:t>
            </a:r>
          </a:p>
          <a:p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로컬레포지토리로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 가져오면서 </a:t>
            </a:r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가져온내용과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내가갖고있는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 내용이 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merge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됨</a:t>
            </a:r>
            <a:endParaRPr lang="ko-KR" altLang="en-US" sz="20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2009" y="4545305"/>
            <a:ext cx="7841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닉스곤체 B 2.0" pitchFamily="50" charset="-127"/>
                <a:ea typeface="닉스곤체 B 2.0" pitchFamily="50" charset="-127"/>
              </a:rPr>
              <a:t>g</a:t>
            </a:r>
            <a:r>
              <a:rPr lang="en-US" altLang="ko-KR" sz="2400" b="1" dirty="0" err="1" smtClean="0">
                <a:latin typeface="닉스곤체 B 2.0" pitchFamily="50" charset="-127"/>
                <a:ea typeface="닉스곤체 B 2.0" pitchFamily="50" charset="-127"/>
              </a:rPr>
              <a:t>it</a:t>
            </a:r>
            <a:r>
              <a:rPr lang="en-US" altLang="ko-KR" sz="2400" b="1" dirty="0" smtClean="0">
                <a:latin typeface="닉스곤체 B 2.0" pitchFamily="50" charset="-127"/>
                <a:ea typeface="닉스곤체 B 2.0" pitchFamily="50" charset="-127"/>
              </a:rPr>
              <a:t>  fetch : </a:t>
            </a:r>
          </a:p>
          <a:p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리모트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레포지토리에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 있는 내용과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, </a:t>
            </a:r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내가 작성한 코드를 비교해서</a:t>
            </a:r>
            <a:endParaRPr lang="en-US" altLang="ko-KR" sz="2000" b="1" dirty="0" smtClean="0">
              <a:latin typeface="닉스곤체 M 2.0" pitchFamily="50" charset="-127"/>
              <a:ea typeface="닉스곤체 M 2.0" pitchFamily="50" charset="-127"/>
            </a:endParaRPr>
          </a:p>
          <a:p>
            <a:r>
              <a:rPr lang="ko-KR" altLang="en-US" sz="2000" b="1" dirty="0" smtClean="0">
                <a:latin typeface="닉스곤체 M 2.0" pitchFamily="50" charset="-127"/>
                <a:ea typeface="닉스곤체 M 2.0" pitchFamily="50" charset="-127"/>
              </a:rPr>
              <a:t>잘못된 부분이 없는지 검토해야 할 때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.</a:t>
            </a:r>
          </a:p>
          <a:p>
            <a:r>
              <a:rPr lang="en-US" altLang="ko-KR" sz="1600" u="sng" dirty="0" smtClean="0">
                <a:latin typeface="닉스곤체 M 2.0" pitchFamily="50" charset="-127"/>
                <a:ea typeface="닉스곤체 M 2.0" pitchFamily="50" charset="-127"/>
              </a:rPr>
              <a:t>(</a:t>
            </a:r>
            <a:r>
              <a:rPr lang="en-US" altLang="ko-KR" sz="1600" u="sng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1600" u="sng" dirty="0" smtClean="0">
                <a:latin typeface="닉스곤체 M 2.0" pitchFamily="50" charset="-127"/>
                <a:ea typeface="닉스곤체 M 2.0" pitchFamily="50" charset="-127"/>
              </a:rPr>
              <a:t> diff A B</a:t>
            </a:r>
            <a:r>
              <a:rPr lang="ko-KR" altLang="en-US" sz="1600" u="sng" dirty="0" smtClean="0">
                <a:latin typeface="닉스곤체 M 2.0" pitchFamily="50" charset="-127"/>
                <a:ea typeface="닉스곤체 M 2.0" pitchFamily="50" charset="-127"/>
              </a:rPr>
              <a:t>와 함께 사용</a:t>
            </a:r>
            <a:r>
              <a:rPr lang="en-US" altLang="ko-KR" sz="1600" u="sng" dirty="0" smtClean="0">
                <a:latin typeface="닉스곤체 M 2.0" pitchFamily="50" charset="-127"/>
                <a:ea typeface="닉스곤체 M 2.0" pitchFamily="50" charset="-127"/>
              </a:rPr>
              <a:t>)</a:t>
            </a:r>
            <a:endParaRPr lang="ko-KR" altLang="en-US" sz="1600" u="sng" dirty="0">
              <a:latin typeface="닉스곤체 M 2.0" pitchFamily="50" charset="-127"/>
              <a:ea typeface="닉스곤체 M 2.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1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9" y="170080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범인을 찾아야 </a:t>
            </a:r>
            <a:r>
              <a:rPr lang="ko-KR" altLang="en-US" sz="2000" b="1" dirty="0" err="1" smtClean="0"/>
              <a:t>할때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1) 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4597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 blame filename.html</a:t>
            </a:r>
            <a:endParaRPr lang="ko-KR" altLang="en-US" sz="20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2256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/>
        </p:blipFill>
        <p:spPr bwMode="auto">
          <a:xfrm>
            <a:off x="683568" y="5157192"/>
            <a:ext cx="762256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660707" y="2709728"/>
            <a:ext cx="1872209" cy="236984"/>
          </a:xfrm>
          <a:prstGeom prst="frame">
            <a:avLst>
              <a:gd name="adj1" fmla="val 109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540537" y="5311492"/>
            <a:ext cx="1030972" cy="236984"/>
          </a:xfrm>
          <a:prstGeom prst="frame">
            <a:avLst>
              <a:gd name="adj1" fmla="val 109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9" y="170080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범인을 찾아야 </a:t>
            </a:r>
            <a:r>
              <a:rPr lang="ko-KR" altLang="en-US" sz="2000" b="1" dirty="0" err="1" smtClean="0"/>
              <a:t>할때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2) 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4597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 show </a:t>
            </a:r>
            <a:r>
              <a:rPr lang="ko-KR" altLang="en-US" sz="2000" b="1" dirty="0" err="1" smtClean="0">
                <a:latin typeface="닉스곤체 M 2.0" pitchFamily="50" charset="-127"/>
                <a:ea typeface="닉스곤체 M 2.0" pitchFamily="50" charset="-127"/>
              </a:rPr>
              <a:t>커밋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ID</a:t>
            </a:r>
            <a:endParaRPr lang="ko-KR" altLang="en-US" sz="20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6" y="2204864"/>
            <a:ext cx="7969052" cy="146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297381" y="2781380"/>
            <a:ext cx="1114380" cy="236984"/>
          </a:xfrm>
          <a:prstGeom prst="frame">
            <a:avLst>
              <a:gd name="adj1" fmla="val 109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552" y="1700808"/>
            <a:ext cx="632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히스토리를</a:t>
            </a:r>
            <a:r>
              <a:rPr lang="ko-KR" altLang="en-US" sz="2000" b="1" dirty="0" smtClean="0"/>
              <a:t> 입체적으로 </a:t>
            </a:r>
            <a:r>
              <a:rPr lang="ko-KR" altLang="en-US" sz="2000" b="1" dirty="0" err="1" smtClean="0"/>
              <a:t>보고싶을때</a:t>
            </a:r>
            <a:r>
              <a:rPr lang="en-US" altLang="ko-KR" sz="2000" b="1" dirty="0" smtClean="0"/>
              <a:t>&gt;</a:t>
            </a:r>
            <a:endParaRPr lang="ko-KR" altLang="en-US" sz="2000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3.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협업하기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1700808"/>
            <a:ext cx="512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 log –-pretty=</a:t>
            </a:r>
            <a:r>
              <a:rPr lang="en-US" altLang="ko-KR" sz="2000" b="1" dirty="0" err="1" smtClean="0">
                <a:latin typeface="닉스곤체 M 2.0" pitchFamily="50" charset="-127"/>
                <a:ea typeface="닉스곤체 M 2.0" pitchFamily="50" charset="-127"/>
              </a:rPr>
              <a:t>oneline</a:t>
            </a:r>
            <a:r>
              <a:rPr lang="en-US" altLang="ko-KR" sz="2000" b="1" dirty="0" smtClean="0">
                <a:latin typeface="닉스곤체 M 2.0" pitchFamily="50" charset="-127"/>
                <a:ea typeface="닉스곤체 M 2.0" pitchFamily="50" charset="-127"/>
              </a:rPr>
              <a:t> –-all </a:t>
            </a:r>
            <a:endParaRPr lang="ko-KR" altLang="en-US" sz="20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4" y="48572"/>
            <a:ext cx="7452730" cy="67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599232" y="200914"/>
            <a:ext cx="2820639" cy="166156"/>
          </a:xfrm>
          <a:prstGeom prst="frame">
            <a:avLst>
              <a:gd name="adj1" fmla="val 100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559640" y="963092"/>
            <a:ext cx="504056" cy="212286"/>
          </a:xfrm>
          <a:prstGeom prst="frame">
            <a:avLst>
              <a:gd name="adj1" fmla="val 100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3569936" y="2756544"/>
            <a:ext cx="504056" cy="212286"/>
          </a:xfrm>
          <a:prstGeom prst="frame">
            <a:avLst>
              <a:gd name="adj1" fmla="val 100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3586328" y="3898921"/>
            <a:ext cx="504056" cy="212286"/>
          </a:xfrm>
          <a:prstGeom prst="frame">
            <a:avLst>
              <a:gd name="adj1" fmla="val 100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569936" y="4941168"/>
            <a:ext cx="504056" cy="212286"/>
          </a:xfrm>
          <a:prstGeom prst="frame">
            <a:avLst>
              <a:gd name="adj1" fmla="val 100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MI\Desktop\1_BCZkmZR1_YzDZy22Vn4u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9010"/>
            <a:ext cx="3600400" cy="15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932040" y="-1035496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2435" y="282354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04743" y="282354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7051" y="282354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6471" y="28235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4783" y="28142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099" y="28056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728275" y="3270606"/>
            <a:ext cx="2547258" cy="550506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40647" y="38249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add </a:t>
            </a:r>
            <a:endParaRPr lang="ko-KR" altLang="en-US" sz="20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 flipH="1" flipV="1">
            <a:off x="1728275" y="2251335"/>
            <a:ext cx="2546042" cy="526370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56164" y="1851225"/>
            <a:ext cx="231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</a:t>
            </a:r>
            <a:r>
              <a:rPr lang="en-US" altLang="ko-KR" sz="1600" dirty="0" smtClean="0">
                <a:latin typeface="이순신 돋움체 M" pitchFamily="18" charset="-127"/>
                <a:ea typeface="이순신 돋움체 M" pitchFamily="18" charset="-127"/>
              </a:rPr>
              <a:t>+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1400" dirty="0" smtClean="0">
                <a:latin typeface="이순신 돋움체 M" pitchFamily="18" charset="-127"/>
                <a:ea typeface="이순신 돋움체 M" pitchFamily="18" charset="-127"/>
              </a:rPr>
              <a:t>파일이름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543280" y="3270606"/>
            <a:ext cx="2547258" cy="550506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flipH="1" flipV="1">
            <a:off x="4543280" y="2251335"/>
            <a:ext cx="2546042" cy="526370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20207" y="3815637"/>
            <a:ext cx="227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commit </a:t>
            </a:r>
            <a:endParaRPr lang="ko-KR" altLang="en-US" sz="20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4972" y="1639060"/>
            <a:ext cx="266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이순신 돋움체 M" pitchFamily="18" charset="-127"/>
                <a:ea typeface="이순신 돋움체 M" pitchFamily="18" charset="-127"/>
              </a:rPr>
              <a:t>[</a:t>
            </a:r>
            <a:r>
              <a:rPr lang="ko-KR" altLang="en-US" sz="1500" dirty="0" err="1" smtClean="0">
                <a:latin typeface="이순신 돋움체 M" pitchFamily="18" charset="-127"/>
                <a:ea typeface="이순신 돋움체 M" pitchFamily="18" charset="-127"/>
              </a:rPr>
              <a:t>최신커밋수정</a:t>
            </a:r>
            <a:r>
              <a:rPr lang="en-US" altLang="ko-KR" sz="1500" dirty="0" smtClean="0">
                <a:latin typeface="이순신 돋움체 M" pitchFamily="18" charset="-127"/>
                <a:ea typeface="이순신 돋움체 M" pitchFamily="18" charset="-127"/>
              </a:rPr>
              <a:t>]</a:t>
            </a:r>
          </a:p>
          <a:p>
            <a:pPr algn="ctr"/>
            <a:r>
              <a:rPr lang="en-US" altLang="ko-KR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dirty="0" smtClean="0">
                <a:latin typeface="타이포_쌍문동 B" pitchFamily="18" charset="-127"/>
                <a:ea typeface="타이포_쌍문동 B" pitchFamily="18" charset="-127"/>
              </a:rPr>
              <a:t> commit --amend</a:t>
            </a:r>
            <a:endParaRPr lang="ko-KR" altLang="en-US" sz="1200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66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16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status  : </a:t>
            </a:r>
            <a:r>
              <a:rPr lang="en-US" altLang="ko-KR" b="1" u="sng" dirty="0" smtClean="0">
                <a:latin typeface="닉스곤체 M 2.0" pitchFamily="50" charset="-127"/>
                <a:ea typeface="닉스곤체 M 2.0" pitchFamily="50" charset="-127"/>
              </a:rPr>
              <a:t>add</a:t>
            </a:r>
            <a:r>
              <a:rPr lang="ko-KR" altLang="en-US" b="1" u="sng" dirty="0" smtClean="0">
                <a:latin typeface="닉스곤체 M 2.0" pitchFamily="50" charset="-127"/>
                <a:ea typeface="닉스곤체 M 2.0" pitchFamily="50" charset="-127"/>
              </a:rPr>
              <a:t>처리된 내용보기</a:t>
            </a:r>
            <a:endParaRPr lang="ko-KR" altLang="en-US" sz="1200" b="1" u="sng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1820441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4248" y="18025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8677" y="1573059"/>
            <a:ext cx="5400600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820441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9892" y="1820441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18204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932" y="18111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0180" y="1340768"/>
            <a:ext cx="20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status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4" y="2852936"/>
            <a:ext cx="78746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9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커밋히스토리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: </a:t>
            </a:r>
            <a:r>
              <a:rPr lang="en-US" altLang="ko-KR" b="1" u="sng" dirty="0" smtClean="0">
                <a:latin typeface="닉스곤체 M 2.0" pitchFamily="50" charset="-127"/>
                <a:ea typeface="닉스곤체 M 2.0" pitchFamily="50" charset="-127"/>
              </a:rPr>
              <a:t>commit</a:t>
            </a:r>
            <a:r>
              <a:rPr lang="ko-KR" altLang="en-US" b="1" u="sng" dirty="0" smtClean="0">
                <a:latin typeface="닉스곤체 M 2.0" pitchFamily="50" charset="-127"/>
                <a:ea typeface="닉스곤체 M 2.0" pitchFamily="50" charset="-127"/>
              </a:rPr>
              <a:t>된 내역</a:t>
            </a:r>
            <a:endParaRPr lang="ko-KR" altLang="en-US" b="1" u="sng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4560" y="1556792"/>
            <a:ext cx="2715517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820441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9892" y="1820441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18204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932" y="18111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2916" y="1351399"/>
            <a:ext cx="20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log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1820441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4248" y="18025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5080"/>
            <a:ext cx="6124736" cy="417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2" y="2425080"/>
            <a:ext cx="6324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커밋히스토리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(alias)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772" y="1778963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log --pretty=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oneline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" y="2261245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3603" y="4205401"/>
            <a:ext cx="793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config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alias.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history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‘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 log –pretty=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oneline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’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5" y="4725144"/>
            <a:ext cx="8914777" cy="177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2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96781" y="5583266"/>
            <a:ext cx="2715517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4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4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964" y="4438329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--mixed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0372" y="4408537"/>
            <a:ext cx="571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가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31841" y="5583266"/>
            <a:ext cx="5380458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3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964" y="4438329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--mixed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64" y="4870985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--hard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0372" y="4408537"/>
            <a:ext cx="571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가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10372" y="4839927"/>
            <a:ext cx="5714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 + Working tree</a:t>
            </a:r>
          </a:p>
          <a:p>
            <a:r>
              <a:rPr lang="en-US" altLang="ko-KR" sz="2000" b="1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3780" y="5583266"/>
            <a:ext cx="8198519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615</Words>
  <Application>Microsoft Office PowerPoint</Application>
  <PresentationFormat>화면 슬라이드 쇼(4:3)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BOMI</dc:creator>
  <cp:lastModifiedBy>BOMI</cp:lastModifiedBy>
  <cp:revision>38</cp:revision>
  <dcterms:created xsi:type="dcterms:W3CDTF">2020-10-03T12:32:51Z</dcterms:created>
  <dcterms:modified xsi:type="dcterms:W3CDTF">2020-10-14T14:12:46Z</dcterms:modified>
</cp:coreProperties>
</file>